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1" r:id="rId4"/>
    <p:sldId id="262" r:id="rId5"/>
    <p:sldId id="263" r:id="rId6"/>
    <p:sldId id="264" r:id="rId7"/>
    <p:sldId id="260" r:id="rId8"/>
    <p:sldId id="258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9FC571-6740-4A12-A204-CF4FA19D37D0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021C0C-9893-4D0C-9A23-1F3E7579AD9A}">
      <dgm:prSet phldrT="[Text]" custT="1"/>
      <dgm:spPr/>
      <dgm:t>
        <a:bodyPr/>
        <a:lstStyle/>
        <a:p>
          <a:r>
            <a:rPr lang="en-US" sz="1000" dirty="0"/>
            <a:t>Goals</a:t>
          </a:r>
          <a:endParaRPr lang="en-US" sz="800" dirty="0"/>
        </a:p>
      </dgm:t>
    </dgm:pt>
    <dgm:pt modelId="{7B1D31FF-41D1-4ED0-A0A6-23F8702A3126}" type="parTrans" cxnId="{7783FFFA-C61B-4C76-A253-835C6F4542A3}">
      <dgm:prSet/>
      <dgm:spPr/>
      <dgm:t>
        <a:bodyPr/>
        <a:lstStyle/>
        <a:p>
          <a:endParaRPr lang="en-US"/>
        </a:p>
      </dgm:t>
    </dgm:pt>
    <dgm:pt modelId="{D9A2BE33-6939-43DE-8EE7-BCEB13D29CD0}" type="sibTrans" cxnId="{7783FFFA-C61B-4C76-A253-835C6F4542A3}">
      <dgm:prSet/>
      <dgm:spPr/>
      <dgm:t>
        <a:bodyPr/>
        <a:lstStyle/>
        <a:p>
          <a:endParaRPr lang="en-US"/>
        </a:p>
      </dgm:t>
    </dgm:pt>
    <dgm:pt modelId="{0A683CF6-103B-428E-B86B-29795D5C0F27}">
      <dgm:prSet phldrT="[Text]"/>
      <dgm:spPr/>
      <dgm:t>
        <a:bodyPr/>
        <a:lstStyle/>
        <a:p>
          <a:r>
            <a:rPr lang="en-US" dirty="0"/>
            <a:t>Short </a:t>
          </a:r>
        </a:p>
      </dgm:t>
    </dgm:pt>
    <dgm:pt modelId="{1DA4CBA3-9056-4673-A943-B6F8E184ABB7}" type="parTrans" cxnId="{F4E3EF9D-CACC-4589-934A-6C6940D47A8C}">
      <dgm:prSet/>
      <dgm:spPr/>
      <dgm:t>
        <a:bodyPr/>
        <a:lstStyle/>
        <a:p>
          <a:endParaRPr lang="en-US"/>
        </a:p>
      </dgm:t>
    </dgm:pt>
    <dgm:pt modelId="{CF308DC1-2A2B-413B-99C6-2D593471460B}" type="sibTrans" cxnId="{F4E3EF9D-CACC-4589-934A-6C6940D47A8C}">
      <dgm:prSet/>
      <dgm:spPr/>
      <dgm:t>
        <a:bodyPr/>
        <a:lstStyle/>
        <a:p>
          <a:endParaRPr lang="en-US"/>
        </a:p>
      </dgm:t>
    </dgm:pt>
    <dgm:pt modelId="{B192D85F-9279-4A1D-BAEA-73C5CE65737A}">
      <dgm:prSet phldrT="[Text]"/>
      <dgm:spPr/>
      <dgm:t>
        <a:bodyPr/>
        <a:lstStyle/>
        <a:p>
          <a:r>
            <a:rPr lang="en-US" dirty="0"/>
            <a:t>Long</a:t>
          </a:r>
        </a:p>
      </dgm:t>
    </dgm:pt>
    <dgm:pt modelId="{779F9F86-A946-4048-8998-8257957304C9}" type="parTrans" cxnId="{3474E11C-6983-46B7-BA62-6A747513FDF4}">
      <dgm:prSet/>
      <dgm:spPr/>
      <dgm:t>
        <a:bodyPr/>
        <a:lstStyle/>
        <a:p>
          <a:endParaRPr lang="en-US"/>
        </a:p>
      </dgm:t>
    </dgm:pt>
    <dgm:pt modelId="{1F91CAF5-2A96-4CEC-B669-FBA9FE6C7B99}" type="sibTrans" cxnId="{3474E11C-6983-46B7-BA62-6A747513FDF4}">
      <dgm:prSet/>
      <dgm:spPr/>
      <dgm:t>
        <a:bodyPr/>
        <a:lstStyle/>
        <a:p>
          <a:endParaRPr lang="en-US"/>
        </a:p>
      </dgm:t>
    </dgm:pt>
    <dgm:pt modelId="{0A59AC1D-F5C9-45CC-96BE-CAF9FD12C7B0}">
      <dgm:prSet phldrT="[Text]" custT="1"/>
      <dgm:spPr/>
      <dgm:t>
        <a:bodyPr/>
        <a:lstStyle/>
        <a:p>
          <a:r>
            <a:rPr lang="en-US" sz="900" dirty="0"/>
            <a:t>Strategies</a:t>
          </a:r>
          <a:endParaRPr lang="en-US" sz="800" dirty="0"/>
        </a:p>
      </dgm:t>
    </dgm:pt>
    <dgm:pt modelId="{1A62A62E-41DD-4277-BE24-90EE08E148FE}" type="parTrans" cxnId="{7782FD48-C3A6-467B-913E-B638086C98E7}">
      <dgm:prSet/>
      <dgm:spPr/>
      <dgm:t>
        <a:bodyPr/>
        <a:lstStyle/>
        <a:p>
          <a:endParaRPr lang="en-US"/>
        </a:p>
      </dgm:t>
    </dgm:pt>
    <dgm:pt modelId="{386D8FE4-F8FD-4940-9BC1-E7FB74BDEC1C}" type="sibTrans" cxnId="{7782FD48-C3A6-467B-913E-B638086C98E7}">
      <dgm:prSet/>
      <dgm:spPr/>
      <dgm:t>
        <a:bodyPr/>
        <a:lstStyle/>
        <a:p>
          <a:endParaRPr lang="en-US"/>
        </a:p>
      </dgm:t>
    </dgm:pt>
    <dgm:pt modelId="{C4F2DE30-CBDA-449E-88FF-D5C71A06D5CA}">
      <dgm:prSet phldrT="[Text]"/>
      <dgm:spPr/>
      <dgm:t>
        <a:bodyPr/>
        <a:lstStyle/>
        <a:p>
          <a:r>
            <a:rPr lang="en-US" dirty="0"/>
            <a:t>Funding</a:t>
          </a:r>
        </a:p>
      </dgm:t>
    </dgm:pt>
    <dgm:pt modelId="{596D86EC-F380-4E77-ABAA-CC97645BCC83}" type="parTrans" cxnId="{AEC341CB-8654-424D-B508-E09317E0E38D}">
      <dgm:prSet/>
      <dgm:spPr/>
      <dgm:t>
        <a:bodyPr/>
        <a:lstStyle/>
        <a:p>
          <a:endParaRPr lang="en-US"/>
        </a:p>
      </dgm:t>
    </dgm:pt>
    <dgm:pt modelId="{8B5B9DCF-CBF5-411F-9A47-277F2A998581}" type="sibTrans" cxnId="{AEC341CB-8654-424D-B508-E09317E0E38D}">
      <dgm:prSet/>
      <dgm:spPr/>
      <dgm:t>
        <a:bodyPr/>
        <a:lstStyle/>
        <a:p>
          <a:endParaRPr lang="en-US"/>
        </a:p>
      </dgm:t>
    </dgm:pt>
    <dgm:pt modelId="{9D22B319-E4D0-45D9-A51A-AD6FA67E573A}">
      <dgm:prSet phldrT="[Text]"/>
      <dgm:spPr/>
      <dgm:t>
        <a:bodyPr/>
        <a:lstStyle/>
        <a:p>
          <a:r>
            <a:rPr lang="en-US" dirty="0"/>
            <a:t>Engagement</a:t>
          </a:r>
        </a:p>
      </dgm:t>
    </dgm:pt>
    <dgm:pt modelId="{52EC82A0-46B9-4DA5-8CFF-B4B52FE1C54D}" type="parTrans" cxnId="{B1B1FAAE-A681-4007-AD91-DC363C77E317}">
      <dgm:prSet/>
      <dgm:spPr/>
      <dgm:t>
        <a:bodyPr/>
        <a:lstStyle/>
        <a:p>
          <a:endParaRPr lang="en-US"/>
        </a:p>
      </dgm:t>
    </dgm:pt>
    <dgm:pt modelId="{1E2794CF-5328-42FE-9108-A1DE2B9AD344}" type="sibTrans" cxnId="{B1B1FAAE-A681-4007-AD91-DC363C77E317}">
      <dgm:prSet/>
      <dgm:spPr/>
      <dgm:t>
        <a:bodyPr/>
        <a:lstStyle/>
        <a:p>
          <a:endParaRPr lang="en-US"/>
        </a:p>
      </dgm:t>
    </dgm:pt>
    <dgm:pt modelId="{D31F5064-88F1-45F2-9BD7-3C01C13FEE5C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6DC48C2D-E5AC-4902-9961-C3C136CBA7B5}" type="parTrans" cxnId="{BF70A4A2-5256-465B-B916-02AA97F9C667}">
      <dgm:prSet/>
      <dgm:spPr/>
      <dgm:t>
        <a:bodyPr/>
        <a:lstStyle/>
        <a:p>
          <a:endParaRPr lang="en-US"/>
        </a:p>
      </dgm:t>
    </dgm:pt>
    <dgm:pt modelId="{D7C00316-8428-4C46-82CF-BB3A01FDF57C}" type="sibTrans" cxnId="{BF70A4A2-5256-465B-B916-02AA97F9C667}">
      <dgm:prSet/>
      <dgm:spPr/>
      <dgm:t>
        <a:bodyPr/>
        <a:lstStyle/>
        <a:p>
          <a:endParaRPr lang="en-US"/>
        </a:p>
      </dgm:t>
    </dgm:pt>
    <dgm:pt modelId="{53027F58-2F0B-4DF7-AD57-A95A7F80BA67}">
      <dgm:prSet phldrT="[Text]"/>
      <dgm:spPr/>
      <dgm:t>
        <a:bodyPr/>
        <a:lstStyle/>
        <a:p>
          <a:r>
            <a:rPr lang="en-US" dirty="0"/>
            <a:t>Phasing</a:t>
          </a:r>
        </a:p>
      </dgm:t>
    </dgm:pt>
    <dgm:pt modelId="{66ED3212-682C-4403-8319-07080F55F88F}" type="parTrans" cxnId="{172DC53A-7C25-478F-A951-E5DF1150EDC3}">
      <dgm:prSet/>
      <dgm:spPr/>
      <dgm:t>
        <a:bodyPr/>
        <a:lstStyle/>
        <a:p>
          <a:endParaRPr lang="en-US"/>
        </a:p>
      </dgm:t>
    </dgm:pt>
    <dgm:pt modelId="{D9C41970-D6B4-45C4-AC92-DDE7F86C0E24}" type="sibTrans" cxnId="{172DC53A-7C25-478F-A951-E5DF1150EDC3}">
      <dgm:prSet/>
      <dgm:spPr/>
      <dgm:t>
        <a:bodyPr/>
        <a:lstStyle/>
        <a:p>
          <a:endParaRPr lang="en-US"/>
        </a:p>
      </dgm:t>
    </dgm:pt>
    <dgm:pt modelId="{6CA711E2-7138-4637-91BA-A0BF8E63CBE9}">
      <dgm:prSet phldrT="[Text]"/>
      <dgm:spPr/>
      <dgm:t>
        <a:bodyPr/>
        <a:lstStyle/>
        <a:p>
          <a:r>
            <a:rPr lang="en-US" dirty="0"/>
            <a:t>Operations</a:t>
          </a:r>
        </a:p>
      </dgm:t>
    </dgm:pt>
    <dgm:pt modelId="{B943C141-8D25-4364-9221-8EA91AD2FDF7}" type="parTrans" cxnId="{BA55CCA2-3CD9-4A75-952A-12E276694CBE}">
      <dgm:prSet/>
      <dgm:spPr/>
      <dgm:t>
        <a:bodyPr/>
        <a:lstStyle/>
        <a:p>
          <a:endParaRPr lang="en-US"/>
        </a:p>
      </dgm:t>
    </dgm:pt>
    <dgm:pt modelId="{C3C1D36A-1441-422A-B632-513606E3B786}" type="sibTrans" cxnId="{BA55CCA2-3CD9-4A75-952A-12E276694CBE}">
      <dgm:prSet/>
      <dgm:spPr/>
      <dgm:t>
        <a:bodyPr/>
        <a:lstStyle/>
        <a:p>
          <a:endParaRPr lang="en-US"/>
        </a:p>
      </dgm:t>
    </dgm:pt>
    <dgm:pt modelId="{3A65AE10-6AE5-4B1F-8CAE-762C494B6983}" type="pres">
      <dgm:prSet presAssocID="{599FC571-6740-4A12-A204-CF4FA19D37D0}" presName="theList" presStyleCnt="0">
        <dgm:presLayoutVars>
          <dgm:dir/>
          <dgm:animLvl val="lvl"/>
          <dgm:resizeHandles val="exact"/>
        </dgm:presLayoutVars>
      </dgm:prSet>
      <dgm:spPr/>
    </dgm:pt>
    <dgm:pt modelId="{AB03ACE0-D2CC-4D0D-9111-D21E3586E082}" type="pres">
      <dgm:prSet presAssocID="{80021C0C-9893-4D0C-9A23-1F3E7579AD9A}" presName="compNode" presStyleCnt="0"/>
      <dgm:spPr/>
    </dgm:pt>
    <dgm:pt modelId="{02C638B9-082E-4E2E-9283-6E2A31A00D29}" type="pres">
      <dgm:prSet presAssocID="{80021C0C-9893-4D0C-9A23-1F3E7579AD9A}" presName="noGeometry" presStyleCnt="0"/>
      <dgm:spPr/>
    </dgm:pt>
    <dgm:pt modelId="{55CE3B04-2B7F-4611-99DD-2D761766D91C}" type="pres">
      <dgm:prSet presAssocID="{80021C0C-9893-4D0C-9A23-1F3E7579AD9A}" presName="childTextVisible" presStyleLbl="bgAccFollowNode1" presStyleIdx="0" presStyleCnt="3" custLinFactNeighborX="-189">
        <dgm:presLayoutVars>
          <dgm:bulletEnabled val="1"/>
        </dgm:presLayoutVars>
      </dgm:prSet>
      <dgm:spPr/>
    </dgm:pt>
    <dgm:pt modelId="{4F338CA2-3CAE-496F-BD9E-86E3C2A38B31}" type="pres">
      <dgm:prSet presAssocID="{80021C0C-9893-4D0C-9A23-1F3E7579AD9A}" presName="childTextHidden" presStyleLbl="bgAccFollowNode1" presStyleIdx="0" presStyleCnt="3"/>
      <dgm:spPr/>
    </dgm:pt>
    <dgm:pt modelId="{BE203951-6BDC-4851-823A-E463EAAB4827}" type="pres">
      <dgm:prSet presAssocID="{80021C0C-9893-4D0C-9A23-1F3E7579AD9A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9825CD4F-E182-47D4-B044-E067004C64A3}" type="pres">
      <dgm:prSet presAssocID="{80021C0C-9893-4D0C-9A23-1F3E7579AD9A}" presName="aSpace" presStyleCnt="0"/>
      <dgm:spPr/>
    </dgm:pt>
    <dgm:pt modelId="{469F0AD1-A4E7-47D8-B4EF-C8BF03D90BFA}" type="pres">
      <dgm:prSet presAssocID="{0A59AC1D-F5C9-45CC-96BE-CAF9FD12C7B0}" presName="compNode" presStyleCnt="0"/>
      <dgm:spPr/>
    </dgm:pt>
    <dgm:pt modelId="{EB38C28D-77B2-4664-8CE2-BD89F6B363FD}" type="pres">
      <dgm:prSet presAssocID="{0A59AC1D-F5C9-45CC-96BE-CAF9FD12C7B0}" presName="noGeometry" presStyleCnt="0"/>
      <dgm:spPr/>
    </dgm:pt>
    <dgm:pt modelId="{8409DE10-F555-4E8A-8FCF-098432739079}" type="pres">
      <dgm:prSet presAssocID="{0A59AC1D-F5C9-45CC-96BE-CAF9FD12C7B0}" presName="childTextVisible" presStyleLbl="bgAccFollowNode1" presStyleIdx="1" presStyleCnt="3">
        <dgm:presLayoutVars>
          <dgm:bulletEnabled val="1"/>
        </dgm:presLayoutVars>
      </dgm:prSet>
      <dgm:spPr/>
    </dgm:pt>
    <dgm:pt modelId="{AE10BDCC-2BD6-4E99-8D32-2B56B85D2734}" type="pres">
      <dgm:prSet presAssocID="{0A59AC1D-F5C9-45CC-96BE-CAF9FD12C7B0}" presName="childTextHidden" presStyleLbl="bgAccFollowNode1" presStyleIdx="1" presStyleCnt="3"/>
      <dgm:spPr/>
    </dgm:pt>
    <dgm:pt modelId="{9EAEB7AB-0FFB-477D-9BB2-5FD83456E121}" type="pres">
      <dgm:prSet presAssocID="{0A59AC1D-F5C9-45CC-96BE-CAF9FD12C7B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97AE1D9-31A0-4B85-BE06-5ED773408E11}" type="pres">
      <dgm:prSet presAssocID="{0A59AC1D-F5C9-45CC-96BE-CAF9FD12C7B0}" presName="aSpace" presStyleCnt="0"/>
      <dgm:spPr/>
    </dgm:pt>
    <dgm:pt modelId="{67BBF441-1FE4-48F7-978E-826E206AD816}" type="pres">
      <dgm:prSet presAssocID="{D31F5064-88F1-45F2-9BD7-3C01C13FEE5C}" presName="compNode" presStyleCnt="0"/>
      <dgm:spPr/>
    </dgm:pt>
    <dgm:pt modelId="{522FDB55-F1E7-4DAC-AF57-53C1BE0C269D}" type="pres">
      <dgm:prSet presAssocID="{D31F5064-88F1-45F2-9BD7-3C01C13FEE5C}" presName="noGeometry" presStyleCnt="0"/>
      <dgm:spPr/>
    </dgm:pt>
    <dgm:pt modelId="{02CCEB7B-88B1-44D1-90BA-419EE2A2BCB0}" type="pres">
      <dgm:prSet presAssocID="{D31F5064-88F1-45F2-9BD7-3C01C13FEE5C}" presName="childTextVisible" presStyleLbl="bgAccFollowNode1" presStyleIdx="2" presStyleCnt="3">
        <dgm:presLayoutVars>
          <dgm:bulletEnabled val="1"/>
        </dgm:presLayoutVars>
      </dgm:prSet>
      <dgm:spPr/>
    </dgm:pt>
    <dgm:pt modelId="{DFD63BF1-3E25-4C95-9402-7739FFD24215}" type="pres">
      <dgm:prSet presAssocID="{D31F5064-88F1-45F2-9BD7-3C01C13FEE5C}" presName="childTextHidden" presStyleLbl="bgAccFollowNode1" presStyleIdx="2" presStyleCnt="3"/>
      <dgm:spPr/>
    </dgm:pt>
    <dgm:pt modelId="{B1864490-7E5A-46F2-9EF9-AEA41AA00BCC}" type="pres">
      <dgm:prSet presAssocID="{D31F5064-88F1-45F2-9BD7-3C01C13FEE5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A8FC740A-AE4E-4D46-A213-2D9274D5B5F4}" type="presOf" srcId="{0A683CF6-103B-428E-B86B-29795D5C0F27}" destId="{4F338CA2-3CAE-496F-BD9E-86E3C2A38B31}" srcOrd="1" destOrd="0" presId="urn:microsoft.com/office/officeart/2005/8/layout/hProcess6"/>
    <dgm:cxn modelId="{1225E60D-CBCA-4C92-B021-2B7DA7451AD9}" type="presOf" srcId="{53027F58-2F0B-4DF7-AD57-A95A7F80BA67}" destId="{DFD63BF1-3E25-4C95-9402-7739FFD24215}" srcOrd="1" destOrd="0" presId="urn:microsoft.com/office/officeart/2005/8/layout/hProcess6"/>
    <dgm:cxn modelId="{735D6911-14D4-49EB-845B-C0A8989641BB}" type="presOf" srcId="{599FC571-6740-4A12-A204-CF4FA19D37D0}" destId="{3A65AE10-6AE5-4B1F-8CAE-762C494B6983}" srcOrd="0" destOrd="0" presId="urn:microsoft.com/office/officeart/2005/8/layout/hProcess6"/>
    <dgm:cxn modelId="{3474E11C-6983-46B7-BA62-6A747513FDF4}" srcId="{80021C0C-9893-4D0C-9A23-1F3E7579AD9A}" destId="{B192D85F-9279-4A1D-BAEA-73C5CE65737A}" srcOrd="1" destOrd="0" parTransId="{779F9F86-A946-4048-8998-8257957304C9}" sibTransId="{1F91CAF5-2A96-4CEC-B669-FBA9FE6C7B99}"/>
    <dgm:cxn modelId="{B6A87C23-5338-4BC2-91E8-6C0096476E6C}" type="presOf" srcId="{C4F2DE30-CBDA-449E-88FF-D5C71A06D5CA}" destId="{8409DE10-F555-4E8A-8FCF-098432739079}" srcOrd="0" destOrd="0" presId="urn:microsoft.com/office/officeart/2005/8/layout/hProcess6"/>
    <dgm:cxn modelId="{3D50F333-AB47-4A25-95D7-0827AA56E8E3}" type="presOf" srcId="{6CA711E2-7138-4637-91BA-A0BF8E63CBE9}" destId="{DFD63BF1-3E25-4C95-9402-7739FFD24215}" srcOrd="1" destOrd="1" presId="urn:microsoft.com/office/officeart/2005/8/layout/hProcess6"/>
    <dgm:cxn modelId="{FA86CE36-DA21-413B-9309-0E4E1A39142C}" type="presOf" srcId="{B192D85F-9279-4A1D-BAEA-73C5CE65737A}" destId="{55CE3B04-2B7F-4611-99DD-2D761766D91C}" srcOrd="0" destOrd="1" presId="urn:microsoft.com/office/officeart/2005/8/layout/hProcess6"/>
    <dgm:cxn modelId="{172DC53A-7C25-478F-A951-E5DF1150EDC3}" srcId="{D31F5064-88F1-45F2-9BD7-3C01C13FEE5C}" destId="{53027F58-2F0B-4DF7-AD57-A95A7F80BA67}" srcOrd="0" destOrd="0" parTransId="{66ED3212-682C-4403-8319-07080F55F88F}" sibTransId="{D9C41970-D6B4-45C4-AC92-DDE7F86C0E24}"/>
    <dgm:cxn modelId="{89528347-B902-4E42-8C2F-ADA36EA6B957}" type="presOf" srcId="{53027F58-2F0B-4DF7-AD57-A95A7F80BA67}" destId="{02CCEB7B-88B1-44D1-90BA-419EE2A2BCB0}" srcOrd="0" destOrd="0" presId="urn:microsoft.com/office/officeart/2005/8/layout/hProcess6"/>
    <dgm:cxn modelId="{7782FD48-C3A6-467B-913E-B638086C98E7}" srcId="{599FC571-6740-4A12-A204-CF4FA19D37D0}" destId="{0A59AC1D-F5C9-45CC-96BE-CAF9FD12C7B0}" srcOrd="1" destOrd="0" parTransId="{1A62A62E-41DD-4277-BE24-90EE08E148FE}" sibTransId="{386D8FE4-F8FD-4940-9BC1-E7FB74BDEC1C}"/>
    <dgm:cxn modelId="{51AAAD7F-2899-4522-8418-995089AD5881}" type="presOf" srcId="{C4F2DE30-CBDA-449E-88FF-D5C71A06D5CA}" destId="{AE10BDCC-2BD6-4E99-8D32-2B56B85D2734}" srcOrd="1" destOrd="0" presId="urn:microsoft.com/office/officeart/2005/8/layout/hProcess6"/>
    <dgm:cxn modelId="{AF730183-2C5A-4DAE-B0B9-2093A49ABB39}" type="presOf" srcId="{80021C0C-9893-4D0C-9A23-1F3E7579AD9A}" destId="{BE203951-6BDC-4851-823A-E463EAAB4827}" srcOrd="0" destOrd="0" presId="urn:microsoft.com/office/officeart/2005/8/layout/hProcess6"/>
    <dgm:cxn modelId="{A3A39988-8F4F-4623-A578-A3425BBA2C6F}" type="presOf" srcId="{9D22B319-E4D0-45D9-A51A-AD6FA67E573A}" destId="{AE10BDCC-2BD6-4E99-8D32-2B56B85D2734}" srcOrd="1" destOrd="1" presId="urn:microsoft.com/office/officeart/2005/8/layout/hProcess6"/>
    <dgm:cxn modelId="{F4E3EF9D-CACC-4589-934A-6C6940D47A8C}" srcId="{80021C0C-9893-4D0C-9A23-1F3E7579AD9A}" destId="{0A683CF6-103B-428E-B86B-29795D5C0F27}" srcOrd="0" destOrd="0" parTransId="{1DA4CBA3-9056-4673-A943-B6F8E184ABB7}" sibTransId="{CF308DC1-2A2B-413B-99C6-2D593471460B}"/>
    <dgm:cxn modelId="{BF70A4A2-5256-465B-B916-02AA97F9C667}" srcId="{599FC571-6740-4A12-A204-CF4FA19D37D0}" destId="{D31F5064-88F1-45F2-9BD7-3C01C13FEE5C}" srcOrd="2" destOrd="0" parTransId="{6DC48C2D-E5AC-4902-9961-C3C136CBA7B5}" sibTransId="{D7C00316-8428-4C46-82CF-BB3A01FDF57C}"/>
    <dgm:cxn modelId="{BA55CCA2-3CD9-4A75-952A-12E276694CBE}" srcId="{D31F5064-88F1-45F2-9BD7-3C01C13FEE5C}" destId="{6CA711E2-7138-4637-91BA-A0BF8E63CBE9}" srcOrd="1" destOrd="0" parTransId="{B943C141-8D25-4364-9221-8EA91AD2FDF7}" sibTransId="{C3C1D36A-1441-422A-B632-513606E3B786}"/>
    <dgm:cxn modelId="{B1B1FAAE-A681-4007-AD91-DC363C77E317}" srcId="{0A59AC1D-F5C9-45CC-96BE-CAF9FD12C7B0}" destId="{9D22B319-E4D0-45D9-A51A-AD6FA67E573A}" srcOrd="1" destOrd="0" parTransId="{52EC82A0-46B9-4DA5-8CFF-B4B52FE1C54D}" sibTransId="{1E2794CF-5328-42FE-9108-A1DE2B9AD344}"/>
    <dgm:cxn modelId="{7C3B76B8-1071-4471-AC3F-D70EB73E1433}" type="presOf" srcId="{0A59AC1D-F5C9-45CC-96BE-CAF9FD12C7B0}" destId="{9EAEB7AB-0FFB-477D-9BB2-5FD83456E121}" srcOrd="0" destOrd="0" presId="urn:microsoft.com/office/officeart/2005/8/layout/hProcess6"/>
    <dgm:cxn modelId="{AEC341CB-8654-424D-B508-E09317E0E38D}" srcId="{0A59AC1D-F5C9-45CC-96BE-CAF9FD12C7B0}" destId="{C4F2DE30-CBDA-449E-88FF-D5C71A06D5CA}" srcOrd="0" destOrd="0" parTransId="{596D86EC-F380-4E77-ABAA-CC97645BCC83}" sibTransId="{8B5B9DCF-CBF5-411F-9A47-277F2A998581}"/>
    <dgm:cxn modelId="{60F991D0-C989-4BF3-B6BC-C27B2FD5C366}" type="presOf" srcId="{D31F5064-88F1-45F2-9BD7-3C01C13FEE5C}" destId="{B1864490-7E5A-46F2-9EF9-AEA41AA00BCC}" srcOrd="0" destOrd="0" presId="urn:microsoft.com/office/officeart/2005/8/layout/hProcess6"/>
    <dgm:cxn modelId="{7DA5D1EB-A872-4D07-A57D-20300D377C8A}" type="presOf" srcId="{B192D85F-9279-4A1D-BAEA-73C5CE65737A}" destId="{4F338CA2-3CAE-496F-BD9E-86E3C2A38B31}" srcOrd="1" destOrd="1" presId="urn:microsoft.com/office/officeart/2005/8/layout/hProcess6"/>
    <dgm:cxn modelId="{AE04CDF2-867E-4950-8086-64BDEE84D44B}" type="presOf" srcId="{0A683CF6-103B-428E-B86B-29795D5C0F27}" destId="{55CE3B04-2B7F-4611-99DD-2D761766D91C}" srcOrd="0" destOrd="0" presId="urn:microsoft.com/office/officeart/2005/8/layout/hProcess6"/>
    <dgm:cxn modelId="{2D1739F4-C73B-48B1-8BBE-2A4950124DFF}" type="presOf" srcId="{9D22B319-E4D0-45D9-A51A-AD6FA67E573A}" destId="{8409DE10-F555-4E8A-8FCF-098432739079}" srcOrd="0" destOrd="1" presId="urn:microsoft.com/office/officeart/2005/8/layout/hProcess6"/>
    <dgm:cxn modelId="{7783FFFA-C61B-4C76-A253-835C6F4542A3}" srcId="{599FC571-6740-4A12-A204-CF4FA19D37D0}" destId="{80021C0C-9893-4D0C-9A23-1F3E7579AD9A}" srcOrd="0" destOrd="0" parTransId="{7B1D31FF-41D1-4ED0-A0A6-23F8702A3126}" sibTransId="{D9A2BE33-6939-43DE-8EE7-BCEB13D29CD0}"/>
    <dgm:cxn modelId="{043605FD-AECF-4EB3-AC51-C946432BADFA}" type="presOf" srcId="{6CA711E2-7138-4637-91BA-A0BF8E63CBE9}" destId="{02CCEB7B-88B1-44D1-90BA-419EE2A2BCB0}" srcOrd="0" destOrd="1" presId="urn:microsoft.com/office/officeart/2005/8/layout/hProcess6"/>
    <dgm:cxn modelId="{41E05641-C52E-4BFD-A90D-5C2A1AA2D0E8}" type="presParOf" srcId="{3A65AE10-6AE5-4B1F-8CAE-762C494B6983}" destId="{AB03ACE0-D2CC-4D0D-9111-D21E3586E082}" srcOrd="0" destOrd="0" presId="urn:microsoft.com/office/officeart/2005/8/layout/hProcess6"/>
    <dgm:cxn modelId="{87FA86C2-60CC-4204-9E92-D33FD85DE041}" type="presParOf" srcId="{AB03ACE0-D2CC-4D0D-9111-D21E3586E082}" destId="{02C638B9-082E-4E2E-9283-6E2A31A00D29}" srcOrd="0" destOrd="0" presId="urn:microsoft.com/office/officeart/2005/8/layout/hProcess6"/>
    <dgm:cxn modelId="{8ACA69AC-4923-42F5-AD54-437CEF1FDDDD}" type="presParOf" srcId="{AB03ACE0-D2CC-4D0D-9111-D21E3586E082}" destId="{55CE3B04-2B7F-4611-99DD-2D761766D91C}" srcOrd="1" destOrd="0" presId="urn:microsoft.com/office/officeart/2005/8/layout/hProcess6"/>
    <dgm:cxn modelId="{CD343EA1-BB91-44BB-82F7-5D77EF786B90}" type="presParOf" srcId="{AB03ACE0-D2CC-4D0D-9111-D21E3586E082}" destId="{4F338CA2-3CAE-496F-BD9E-86E3C2A38B31}" srcOrd="2" destOrd="0" presId="urn:microsoft.com/office/officeart/2005/8/layout/hProcess6"/>
    <dgm:cxn modelId="{7CD533CC-EBE9-4E24-81B4-68DBD5F72DBA}" type="presParOf" srcId="{AB03ACE0-D2CC-4D0D-9111-D21E3586E082}" destId="{BE203951-6BDC-4851-823A-E463EAAB4827}" srcOrd="3" destOrd="0" presId="urn:microsoft.com/office/officeart/2005/8/layout/hProcess6"/>
    <dgm:cxn modelId="{D5696901-B96A-411E-BD50-CA565D11D8EA}" type="presParOf" srcId="{3A65AE10-6AE5-4B1F-8CAE-762C494B6983}" destId="{9825CD4F-E182-47D4-B044-E067004C64A3}" srcOrd="1" destOrd="0" presId="urn:microsoft.com/office/officeart/2005/8/layout/hProcess6"/>
    <dgm:cxn modelId="{19665660-19C7-4D96-90EF-2939FE30BEA5}" type="presParOf" srcId="{3A65AE10-6AE5-4B1F-8CAE-762C494B6983}" destId="{469F0AD1-A4E7-47D8-B4EF-C8BF03D90BFA}" srcOrd="2" destOrd="0" presId="urn:microsoft.com/office/officeart/2005/8/layout/hProcess6"/>
    <dgm:cxn modelId="{EB26EDB7-A3F3-4106-BA14-F4EAA6BDE29F}" type="presParOf" srcId="{469F0AD1-A4E7-47D8-B4EF-C8BF03D90BFA}" destId="{EB38C28D-77B2-4664-8CE2-BD89F6B363FD}" srcOrd="0" destOrd="0" presId="urn:microsoft.com/office/officeart/2005/8/layout/hProcess6"/>
    <dgm:cxn modelId="{92797F66-AC15-4E98-B7C9-07BB9A1505F7}" type="presParOf" srcId="{469F0AD1-A4E7-47D8-B4EF-C8BF03D90BFA}" destId="{8409DE10-F555-4E8A-8FCF-098432739079}" srcOrd="1" destOrd="0" presId="urn:microsoft.com/office/officeart/2005/8/layout/hProcess6"/>
    <dgm:cxn modelId="{98AFD6EA-B9EC-4199-9FEB-312089314EB0}" type="presParOf" srcId="{469F0AD1-A4E7-47D8-B4EF-C8BF03D90BFA}" destId="{AE10BDCC-2BD6-4E99-8D32-2B56B85D2734}" srcOrd="2" destOrd="0" presId="urn:microsoft.com/office/officeart/2005/8/layout/hProcess6"/>
    <dgm:cxn modelId="{AD25D5DC-8FC4-4763-BDB2-AC40F5B0064C}" type="presParOf" srcId="{469F0AD1-A4E7-47D8-B4EF-C8BF03D90BFA}" destId="{9EAEB7AB-0FFB-477D-9BB2-5FD83456E121}" srcOrd="3" destOrd="0" presId="urn:microsoft.com/office/officeart/2005/8/layout/hProcess6"/>
    <dgm:cxn modelId="{EE16557F-BF05-43AA-BD00-C2A92A66370E}" type="presParOf" srcId="{3A65AE10-6AE5-4B1F-8CAE-762C494B6983}" destId="{E97AE1D9-31A0-4B85-BE06-5ED773408E11}" srcOrd="3" destOrd="0" presId="urn:microsoft.com/office/officeart/2005/8/layout/hProcess6"/>
    <dgm:cxn modelId="{DD8CAFB9-2872-451E-B4FD-B97CAF1321E6}" type="presParOf" srcId="{3A65AE10-6AE5-4B1F-8CAE-762C494B6983}" destId="{67BBF441-1FE4-48F7-978E-826E206AD816}" srcOrd="4" destOrd="0" presId="urn:microsoft.com/office/officeart/2005/8/layout/hProcess6"/>
    <dgm:cxn modelId="{48D45C5F-1ECA-4D20-8DE9-2E080C9B8375}" type="presParOf" srcId="{67BBF441-1FE4-48F7-978E-826E206AD816}" destId="{522FDB55-F1E7-4DAC-AF57-53C1BE0C269D}" srcOrd="0" destOrd="0" presId="urn:microsoft.com/office/officeart/2005/8/layout/hProcess6"/>
    <dgm:cxn modelId="{6F396EE6-1E48-484F-B83A-474979673628}" type="presParOf" srcId="{67BBF441-1FE4-48F7-978E-826E206AD816}" destId="{02CCEB7B-88B1-44D1-90BA-419EE2A2BCB0}" srcOrd="1" destOrd="0" presId="urn:microsoft.com/office/officeart/2005/8/layout/hProcess6"/>
    <dgm:cxn modelId="{4679F0AF-EBB1-436E-BE19-61ADE34E1D42}" type="presParOf" srcId="{67BBF441-1FE4-48F7-978E-826E206AD816}" destId="{DFD63BF1-3E25-4C95-9402-7739FFD24215}" srcOrd="2" destOrd="0" presId="urn:microsoft.com/office/officeart/2005/8/layout/hProcess6"/>
    <dgm:cxn modelId="{78B885C6-2E7A-46E0-B501-36B111E84171}" type="presParOf" srcId="{67BBF441-1FE4-48F7-978E-826E206AD816}" destId="{B1864490-7E5A-46F2-9EF9-AEA41AA00BC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E3B04-2B7F-4611-99DD-2D761766D91C}">
      <dsp:nvSpPr>
        <dsp:cNvPr id="0" name=""/>
        <dsp:cNvSpPr/>
      </dsp:nvSpPr>
      <dsp:spPr>
        <a:xfrm>
          <a:off x="518342" y="1688203"/>
          <a:ext cx="2073336" cy="181235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Short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Long</a:t>
          </a:r>
        </a:p>
      </dsp:txBody>
      <dsp:txXfrm>
        <a:off x="1036676" y="1960056"/>
        <a:ext cx="1010751" cy="1268650"/>
      </dsp:txXfrm>
    </dsp:sp>
    <dsp:sp modelId="{BE203951-6BDC-4851-823A-E463EAAB4827}">
      <dsp:nvSpPr>
        <dsp:cNvPr id="0" name=""/>
        <dsp:cNvSpPr/>
      </dsp:nvSpPr>
      <dsp:spPr>
        <a:xfrm>
          <a:off x="0" y="2076047"/>
          <a:ext cx="1036668" cy="1036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Goals</a:t>
          </a:r>
          <a:endParaRPr lang="en-US" sz="800" kern="1200" dirty="0"/>
        </a:p>
      </dsp:txBody>
      <dsp:txXfrm>
        <a:off x="151817" y="2227864"/>
        <a:ext cx="733034" cy="733034"/>
      </dsp:txXfrm>
    </dsp:sp>
    <dsp:sp modelId="{8409DE10-F555-4E8A-8FCF-098432739079}">
      <dsp:nvSpPr>
        <dsp:cNvPr id="0" name=""/>
        <dsp:cNvSpPr/>
      </dsp:nvSpPr>
      <dsp:spPr>
        <a:xfrm>
          <a:off x="3243514" y="1688203"/>
          <a:ext cx="2073336" cy="181235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Funding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Engagement</a:t>
          </a:r>
        </a:p>
      </dsp:txBody>
      <dsp:txXfrm>
        <a:off x="3761848" y="1960056"/>
        <a:ext cx="1010751" cy="1268650"/>
      </dsp:txXfrm>
    </dsp:sp>
    <dsp:sp modelId="{9EAEB7AB-0FFB-477D-9BB2-5FD83456E121}">
      <dsp:nvSpPr>
        <dsp:cNvPr id="0" name=""/>
        <dsp:cNvSpPr/>
      </dsp:nvSpPr>
      <dsp:spPr>
        <a:xfrm>
          <a:off x="2725180" y="2076047"/>
          <a:ext cx="1036668" cy="1036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Strategies</a:t>
          </a:r>
          <a:endParaRPr lang="en-US" sz="800" kern="1200" dirty="0"/>
        </a:p>
      </dsp:txBody>
      <dsp:txXfrm>
        <a:off x="2876997" y="2227864"/>
        <a:ext cx="733034" cy="733034"/>
      </dsp:txXfrm>
    </dsp:sp>
    <dsp:sp modelId="{02CCEB7B-88B1-44D1-90BA-419EE2A2BCB0}">
      <dsp:nvSpPr>
        <dsp:cNvPr id="0" name=""/>
        <dsp:cNvSpPr/>
      </dsp:nvSpPr>
      <dsp:spPr>
        <a:xfrm>
          <a:off x="5964768" y="1688203"/>
          <a:ext cx="2073336" cy="181235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Phasing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Operations</a:t>
          </a:r>
        </a:p>
      </dsp:txBody>
      <dsp:txXfrm>
        <a:off x="6483102" y="1960056"/>
        <a:ext cx="1010751" cy="1268650"/>
      </dsp:txXfrm>
    </dsp:sp>
    <dsp:sp modelId="{B1864490-7E5A-46F2-9EF9-AEA41AA00BCC}">
      <dsp:nvSpPr>
        <dsp:cNvPr id="0" name=""/>
        <dsp:cNvSpPr/>
      </dsp:nvSpPr>
      <dsp:spPr>
        <a:xfrm>
          <a:off x="5446434" y="2076047"/>
          <a:ext cx="1036668" cy="1036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Implement</a:t>
          </a:r>
        </a:p>
      </dsp:txBody>
      <dsp:txXfrm>
        <a:off x="5598251" y="2227864"/>
        <a:ext cx="733034" cy="733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FE060-4083-49F7-A374-EA5E8718175D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D14E4-8185-4AB2-A2A3-A6BB21466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14E4-8185-4AB2-A2A3-A6BB21466A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5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Smart Roadside</a:t>
            </a:r>
          </a:p>
          <a:p>
            <a:pPr marL="609570" marR="0" lvl="0" indent="-60957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Interoperable technologies and information sharing among in-vehicle, on-the-road, and freight facility systems</a:t>
            </a:r>
          </a:p>
          <a:p>
            <a:pPr marL="609570" marR="0" lvl="0" indent="-60957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Apply advanced technologies to create more efficient and streamlined processes and share data in real-time </a:t>
            </a:r>
          </a:p>
          <a:p>
            <a:pPr marL="609570" marR="0" lvl="0" indent="-60957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Focus Areas:</a:t>
            </a:r>
          </a:p>
          <a:p>
            <a:pPr marL="1219170" marR="0" lvl="1" indent="-457189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Electronic screening</a:t>
            </a:r>
          </a:p>
          <a:p>
            <a:pPr marL="1219170" marR="0" lvl="1" indent="-457189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Virtual weigh stations/electronic permitting</a:t>
            </a:r>
          </a:p>
          <a:p>
            <a:pPr marL="1219170" marR="0" lvl="1" indent="-457189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Wireless roadside inspection program</a:t>
            </a:r>
          </a:p>
          <a:p>
            <a:pPr marL="1219170" marR="0" lvl="1" indent="-457189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Truck parking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14E4-8185-4AB2-A2A3-A6BB21466A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FREIGHT PLANNING &amp; EMERGING TECHNOLOGIES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939321"/>
            <a:ext cx="7766936" cy="146902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MAFC </a:t>
            </a:r>
          </a:p>
          <a:p>
            <a:r>
              <a:rPr lang="en-US" sz="3200" dirty="0"/>
              <a:t>OHIO CONFERENCE on FREIGHT</a:t>
            </a:r>
          </a:p>
          <a:p>
            <a:r>
              <a:rPr lang="en-US" dirty="0"/>
              <a:t>AUGUST 3, 2017</a:t>
            </a:r>
          </a:p>
        </p:txBody>
      </p:sp>
    </p:spTree>
    <p:extLst>
      <p:ext uri="{BB962C8B-B14F-4D97-AF65-F5344CB8AC3E}">
        <p14:creationId xmlns:p14="http://schemas.microsoft.com/office/powerpoint/2010/main" val="344584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1458" y="2516510"/>
            <a:ext cx="9327887" cy="3772778"/>
            <a:chOff x="2641559" y="2817093"/>
            <a:chExt cx="9327887" cy="36480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1461" y="2829113"/>
              <a:ext cx="1169739" cy="1152883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FFFFFF"/>
              </a:solidFill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540" y="2830873"/>
              <a:ext cx="1511485" cy="1136052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FFFFFF"/>
              </a:solidFill>
            </a:ln>
            <a:effectLst/>
            <a:extLst/>
          </p:spPr>
        </p:pic>
        <p:sp>
          <p:nvSpPr>
            <p:cNvPr id="7" name="Right Arrow 8"/>
            <p:cNvSpPr/>
            <p:nvPr/>
          </p:nvSpPr>
          <p:spPr bwMode="auto">
            <a:xfrm>
              <a:off x="8461160" y="3528845"/>
              <a:ext cx="708240" cy="1930239"/>
            </a:xfrm>
            <a:prstGeom prst="rightArrow">
              <a:avLst/>
            </a:prstGeom>
            <a:solidFill>
              <a:srgbClr val="EC881B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9282292" y="2990129"/>
              <a:ext cx="2687154" cy="3200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14377">
                <a:spcAft>
                  <a:spcPts val="600"/>
                </a:spcAft>
              </a:pPr>
              <a:r>
                <a:rPr lang="en-US" b="1" dirty="0">
                  <a:solidFill>
                    <a:srgbClr val="FFFFFF"/>
                  </a:solidFill>
                  <a:latin typeface="Arial"/>
                </a:rPr>
                <a:t>Benefits</a:t>
              </a:r>
              <a:endParaRPr lang="en-US" sz="1400" b="1" dirty="0">
                <a:solidFill>
                  <a:srgbClr val="FFFFFF"/>
                </a:solidFill>
                <a:latin typeface="Arial"/>
              </a:endParaRPr>
            </a:p>
            <a:p>
              <a:pPr marL="233357" indent="-233357" defTabSz="914377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FFFFF"/>
                  </a:solidFill>
                  <a:latin typeface="Arial"/>
                </a:rPr>
                <a:t>Order of magnitude safety improvements</a:t>
              </a:r>
            </a:p>
            <a:p>
              <a:pPr marL="233357" indent="-233357" defTabSz="914377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FFFFF"/>
                  </a:solidFill>
                  <a:latin typeface="Arial"/>
                </a:rPr>
                <a:t>Reduced congestion</a:t>
              </a:r>
            </a:p>
            <a:p>
              <a:pPr marL="233357" indent="-233357" defTabSz="914377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FFFFF"/>
                  </a:solidFill>
                  <a:latin typeface="Arial"/>
                </a:rPr>
                <a:t>Reduced emissions and use of fossil fuels</a:t>
              </a:r>
            </a:p>
            <a:p>
              <a:pPr marL="233357" indent="-233357" defTabSz="914377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FFFFF"/>
                  </a:solidFill>
                  <a:latin typeface="Arial"/>
                </a:rPr>
                <a:t>Improved access to jobs and services</a:t>
              </a:r>
            </a:p>
            <a:p>
              <a:pPr marL="233357" indent="-233357" defTabSz="914377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FFFFF"/>
                  </a:solidFill>
                  <a:latin typeface="Arial"/>
                </a:rPr>
                <a:t>Reduced transportation costs for gov’t and users</a:t>
              </a:r>
            </a:p>
            <a:p>
              <a:pPr marL="233357" indent="-233357" defTabSz="914377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FFFFFF"/>
                  </a:solidFill>
                  <a:latin typeface="Arial"/>
                </a:rPr>
                <a:t>Improved accessibility and mobility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651599" y="2817093"/>
              <a:ext cx="2123196" cy="4956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/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Connected Vehicles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641559" y="3453178"/>
              <a:ext cx="2123196" cy="4956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Vehicle Automation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51011" y="4141082"/>
              <a:ext cx="2123196" cy="4956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/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Internet of Things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651599" y="4747311"/>
              <a:ext cx="2123196" cy="4956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/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Machine Learning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651599" y="5358506"/>
              <a:ext cx="2123196" cy="4956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/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Big Data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651599" y="5969454"/>
              <a:ext cx="2123196" cy="4956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/>
              <a:r>
                <a: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Mobility on Demand</a:t>
              </a:r>
            </a:p>
          </p:txBody>
        </p:sp>
        <p:sp>
          <p:nvSpPr>
            <p:cNvPr id="15" name="Right Brace 14"/>
            <p:cNvSpPr/>
            <p:nvPr/>
          </p:nvSpPr>
          <p:spPr bwMode="auto">
            <a:xfrm>
              <a:off x="4847480" y="4141081"/>
              <a:ext cx="435721" cy="2324040"/>
            </a:xfrm>
            <a:prstGeom prst="rightBrace">
              <a:avLst/>
            </a:prstGeom>
            <a:solidFill>
              <a:schemeClr val="bg1"/>
            </a:solidFill>
            <a:ln w="38100" cap="flat" cmpd="sng" algn="ctr">
              <a:solidFill>
                <a:srgbClr val="EC881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6185A2"/>
                </a:solidFill>
                <a:latin typeface="Arial"/>
              </a:endParaRPr>
            </a:p>
          </p:txBody>
        </p:sp>
        <p:sp>
          <p:nvSpPr>
            <p:cNvPr id="16" name="Right Brace 15"/>
            <p:cNvSpPr/>
            <p:nvPr/>
          </p:nvSpPr>
          <p:spPr bwMode="auto">
            <a:xfrm>
              <a:off x="4846518" y="2827063"/>
              <a:ext cx="435721" cy="1154933"/>
            </a:xfrm>
            <a:prstGeom prst="rightBrace">
              <a:avLst/>
            </a:prstGeom>
            <a:solidFill>
              <a:schemeClr val="bg1"/>
            </a:solidFill>
            <a:ln w="38100" cap="flat" cmpd="sng" algn="ctr">
              <a:solidFill>
                <a:srgbClr val="EC881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6185A2"/>
                </a:solidFill>
                <a:latin typeface="Arial"/>
              </a:endParaRPr>
            </a:p>
          </p:txBody>
        </p:sp>
        <p:sp>
          <p:nvSpPr>
            <p:cNvPr id="17" name="Down Arrow 21"/>
            <p:cNvSpPr/>
            <p:nvPr/>
          </p:nvSpPr>
          <p:spPr bwMode="auto">
            <a:xfrm>
              <a:off x="6502401" y="4308164"/>
              <a:ext cx="716823" cy="234259"/>
            </a:xfrm>
            <a:prstGeom prst="downArrow">
              <a:avLst/>
            </a:prstGeom>
            <a:solidFill>
              <a:srgbClr val="EC881B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9539" y="4623181"/>
              <a:ext cx="2911660" cy="1801912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441458" y="1211337"/>
            <a:ext cx="9318435" cy="1200329"/>
          </a:xfrm>
          <a:prstGeom prst="rect">
            <a:avLst/>
          </a:prstGeom>
          <a:solidFill>
            <a:srgbClr val="EC881B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8918" indent="-288918" algn="ctr" defTabSz="914377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Technology convergence will revolutionize transportation, dramatically improving safety and mobility while </a:t>
            </a:r>
          </a:p>
          <a:p>
            <a:pPr marL="288918" indent="-288918" algn="ctr" defTabSz="914377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reducing costs and environmental impacts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320495" y="316718"/>
            <a:ext cx="8596668" cy="695810"/>
          </a:xfrm>
        </p:spPr>
        <p:txBody>
          <a:bodyPr>
            <a:normAutofit/>
          </a:bodyPr>
          <a:lstStyle/>
          <a:p>
            <a:r>
              <a:rPr lang="en-US" sz="3200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679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PLANNING CONSIDERATIONS</a:t>
            </a: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6288" y="1555079"/>
            <a:ext cx="3836050" cy="312242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Identify Goals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Determine Strategies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Implement the Plan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7853665"/>
              </p:ext>
            </p:extLst>
          </p:nvPr>
        </p:nvGraphicFramePr>
        <p:xfrm>
          <a:off x="457199" y="3235569"/>
          <a:ext cx="8042032" cy="518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727" y="1317525"/>
            <a:ext cx="4219008" cy="335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4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Considerations-Goals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1231"/>
            <a:ext cx="8596668" cy="4400131"/>
          </a:xfrm>
        </p:spPr>
        <p:txBody>
          <a:bodyPr/>
          <a:lstStyle/>
          <a:p>
            <a:r>
              <a:rPr lang="en-US" sz="2000" dirty="0"/>
              <a:t>Goals must fit within the overall vision of the agency</a:t>
            </a:r>
          </a:p>
          <a:p>
            <a:endParaRPr lang="en-US" sz="2000" dirty="0"/>
          </a:p>
          <a:p>
            <a:r>
              <a:rPr lang="en-US" sz="2000" dirty="0"/>
              <a:t>Short term Goals </a:t>
            </a:r>
            <a:endParaRPr lang="en-US" dirty="0"/>
          </a:p>
          <a:p>
            <a:pPr lvl="1"/>
            <a:r>
              <a:rPr lang="en-US" sz="1800" dirty="0"/>
              <a:t>Timely</a:t>
            </a:r>
          </a:p>
          <a:p>
            <a:pPr lvl="1"/>
            <a:r>
              <a:rPr lang="en-US" sz="1800" dirty="0"/>
              <a:t>Efficient</a:t>
            </a:r>
          </a:p>
          <a:p>
            <a:pPr lvl="1"/>
            <a:r>
              <a:rPr lang="en-US" sz="1800" dirty="0"/>
              <a:t>Low Cost (relatively)</a:t>
            </a:r>
          </a:p>
          <a:p>
            <a:endParaRPr lang="en-US" dirty="0"/>
          </a:p>
          <a:p>
            <a:r>
              <a:rPr lang="en-US" sz="2000" dirty="0"/>
              <a:t>Long Terms Goals</a:t>
            </a:r>
          </a:p>
          <a:p>
            <a:pPr lvl="1"/>
            <a:r>
              <a:rPr lang="en-US" sz="1800" dirty="0"/>
              <a:t>Integration with future projects</a:t>
            </a:r>
          </a:p>
          <a:p>
            <a:pPr lvl="1"/>
            <a:r>
              <a:rPr lang="en-US" sz="1800" dirty="0"/>
              <a:t>Agency Impacts</a:t>
            </a:r>
          </a:p>
          <a:p>
            <a:pPr lvl="1"/>
            <a:endParaRPr lang="en-US" sz="1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00160" y="2522821"/>
            <a:ext cx="3757685" cy="2717393"/>
            <a:chOff x="4800161" y="2522822"/>
            <a:chExt cx="2591678" cy="1812356"/>
          </a:xfrm>
        </p:grpSpPr>
        <p:grpSp>
          <p:nvGrpSpPr>
            <p:cNvPr id="4" name="Group 3"/>
            <p:cNvGrpSpPr/>
            <p:nvPr/>
          </p:nvGrpSpPr>
          <p:grpSpPr>
            <a:xfrm>
              <a:off x="5318503" y="2522822"/>
              <a:ext cx="2073336" cy="1812356"/>
              <a:chOff x="518342" y="1688203"/>
              <a:chExt cx="2073336" cy="1812356"/>
            </a:xfrm>
          </p:grpSpPr>
          <p:sp>
            <p:nvSpPr>
              <p:cNvPr id="8" name="Arrow: Right 7"/>
              <p:cNvSpPr/>
              <p:nvPr/>
            </p:nvSpPr>
            <p:spPr>
              <a:xfrm>
                <a:off x="518342" y="1688203"/>
                <a:ext cx="2073336" cy="1812356"/>
              </a:xfrm>
              <a:prstGeom prst="rightArrow">
                <a:avLst>
                  <a:gd name="adj1" fmla="val 70000"/>
                  <a:gd name="adj2" fmla="val 5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Arrow: Right 4"/>
              <p:cNvSpPr txBox="1"/>
              <p:nvPr/>
            </p:nvSpPr>
            <p:spPr>
              <a:xfrm>
                <a:off x="1036676" y="1960056"/>
                <a:ext cx="1010751" cy="12686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7620" rIns="15240" bIns="7620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kern="1200" dirty="0"/>
                  <a:t>Short 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kern="1200" dirty="0"/>
                  <a:t>Long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800161" y="2910666"/>
              <a:ext cx="1036668" cy="1036668"/>
              <a:chOff x="0" y="2076047"/>
              <a:chExt cx="1036668" cy="103666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0" y="2076047"/>
                <a:ext cx="1036668" cy="103666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Oval 6"/>
              <p:cNvSpPr txBox="1"/>
              <p:nvPr/>
            </p:nvSpPr>
            <p:spPr>
              <a:xfrm>
                <a:off x="151817" y="2227864"/>
                <a:ext cx="733034" cy="7330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kern="1200" dirty="0"/>
                  <a:t>Goals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877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Considerations-Strategies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4677"/>
            <a:ext cx="8596668" cy="4642338"/>
          </a:xfrm>
        </p:spPr>
        <p:txBody>
          <a:bodyPr>
            <a:normAutofit/>
          </a:bodyPr>
          <a:lstStyle/>
          <a:p>
            <a:r>
              <a:rPr lang="en-US" sz="2400" dirty="0"/>
              <a:t>Funding</a:t>
            </a:r>
          </a:p>
          <a:p>
            <a:pPr lvl="1"/>
            <a:r>
              <a:rPr lang="en-US" sz="2000" dirty="0"/>
              <a:t>Identify sources</a:t>
            </a:r>
          </a:p>
          <a:p>
            <a:pPr lvl="1"/>
            <a:r>
              <a:rPr lang="en-US" sz="2000" dirty="0"/>
              <a:t>Budget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Engagement</a:t>
            </a:r>
          </a:p>
          <a:p>
            <a:pPr lvl="1"/>
            <a:r>
              <a:rPr lang="en-US" sz="2000" dirty="0"/>
              <a:t>Connecting the right groups</a:t>
            </a:r>
          </a:p>
          <a:p>
            <a:pPr lvl="1"/>
            <a:r>
              <a:rPr lang="en-US" sz="2000" dirty="0"/>
              <a:t>Reaching out to end users</a:t>
            </a:r>
          </a:p>
          <a:p>
            <a:pPr lvl="1"/>
            <a:r>
              <a:rPr lang="en-US" sz="2000" dirty="0"/>
              <a:t>Champion(s)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00164" y="2522821"/>
            <a:ext cx="3910082" cy="2776009"/>
            <a:chOff x="4800165" y="2522822"/>
            <a:chExt cx="2591670" cy="1812356"/>
          </a:xfrm>
        </p:grpSpPr>
        <p:grpSp>
          <p:nvGrpSpPr>
            <p:cNvPr id="4" name="Group 3"/>
            <p:cNvGrpSpPr/>
            <p:nvPr/>
          </p:nvGrpSpPr>
          <p:grpSpPr>
            <a:xfrm>
              <a:off x="5318499" y="2522822"/>
              <a:ext cx="2073336" cy="1812356"/>
              <a:chOff x="3243514" y="1688203"/>
              <a:chExt cx="2073336" cy="1812356"/>
            </a:xfrm>
          </p:grpSpPr>
          <p:sp>
            <p:nvSpPr>
              <p:cNvPr id="8" name="Arrow: Right 7"/>
              <p:cNvSpPr/>
              <p:nvPr/>
            </p:nvSpPr>
            <p:spPr>
              <a:xfrm>
                <a:off x="3243514" y="1688203"/>
                <a:ext cx="2073336" cy="1812356"/>
              </a:xfrm>
              <a:prstGeom prst="rightArrow">
                <a:avLst>
                  <a:gd name="adj1" fmla="val 70000"/>
                  <a:gd name="adj2" fmla="val 5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Arrow: Right 4"/>
              <p:cNvSpPr txBox="1"/>
              <p:nvPr/>
            </p:nvSpPr>
            <p:spPr>
              <a:xfrm>
                <a:off x="3761848" y="1960056"/>
                <a:ext cx="1010751" cy="12686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7620" rIns="15240" bIns="7620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kern="1200" dirty="0"/>
                  <a:t>Funding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kern="1200" dirty="0"/>
                  <a:t>Engagement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800165" y="2910666"/>
              <a:ext cx="1036668" cy="1036668"/>
              <a:chOff x="2725180" y="2076047"/>
              <a:chExt cx="1036668" cy="103666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725180" y="2076047"/>
                <a:ext cx="1036668" cy="103666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Oval 6"/>
              <p:cNvSpPr txBox="1"/>
              <p:nvPr/>
            </p:nvSpPr>
            <p:spPr>
              <a:xfrm>
                <a:off x="2876997" y="2227864"/>
                <a:ext cx="733034" cy="7330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kern="1200" dirty="0"/>
                  <a:t>Strategies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498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Considerations-Implementation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Phasing</a:t>
            </a:r>
          </a:p>
          <a:p>
            <a:pPr lvl="1"/>
            <a:r>
              <a:rPr lang="en-US" sz="2000" dirty="0"/>
              <a:t>Connecting technologies</a:t>
            </a:r>
          </a:p>
          <a:p>
            <a:pPr lvl="1"/>
            <a:r>
              <a:rPr lang="en-US" sz="2000" dirty="0"/>
              <a:t>Building Infrastructure</a:t>
            </a:r>
          </a:p>
          <a:p>
            <a:endParaRPr lang="en-US" sz="2400" dirty="0"/>
          </a:p>
          <a:p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Life Cycle Costs</a:t>
            </a:r>
          </a:p>
          <a:p>
            <a:pPr lvl="1"/>
            <a:r>
              <a:rPr lang="en-US" sz="2000" dirty="0"/>
              <a:t>Responsibility</a:t>
            </a:r>
          </a:p>
          <a:p>
            <a:pPr lvl="1"/>
            <a:r>
              <a:rPr lang="en-US" sz="2000" dirty="0"/>
              <a:t>Advocacy</a:t>
            </a:r>
          </a:p>
          <a:p>
            <a:pPr lvl="1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741549" y="2522822"/>
            <a:ext cx="3945251" cy="2764286"/>
            <a:chOff x="4741549" y="2522822"/>
            <a:chExt cx="3112913" cy="1812356"/>
          </a:xfrm>
        </p:grpSpPr>
        <p:grpSp>
          <p:nvGrpSpPr>
            <p:cNvPr id="4" name="Group 3"/>
            <p:cNvGrpSpPr/>
            <p:nvPr/>
          </p:nvGrpSpPr>
          <p:grpSpPr>
            <a:xfrm>
              <a:off x="5201268" y="2522822"/>
              <a:ext cx="2653194" cy="1812356"/>
              <a:chOff x="5964768" y="1688203"/>
              <a:chExt cx="2073336" cy="1812356"/>
            </a:xfrm>
          </p:grpSpPr>
          <p:sp>
            <p:nvSpPr>
              <p:cNvPr id="8" name="Arrow: Right 7"/>
              <p:cNvSpPr/>
              <p:nvPr/>
            </p:nvSpPr>
            <p:spPr>
              <a:xfrm>
                <a:off x="5964768" y="1688203"/>
                <a:ext cx="2073336" cy="1812356"/>
              </a:xfrm>
              <a:prstGeom prst="rightArrow">
                <a:avLst>
                  <a:gd name="adj1" fmla="val 70000"/>
                  <a:gd name="adj2" fmla="val 5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Arrow: Right 4"/>
              <p:cNvSpPr txBox="1"/>
              <p:nvPr/>
            </p:nvSpPr>
            <p:spPr>
              <a:xfrm>
                <a:off x="6601739" y="1960056"/>
                <a:ext cx="1010751" cy="12686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7620" rIns="15240" bIns="7620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kern="1200" dirty="0"/>
                  <a:t>Phasing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kern="1200" dirty="0"/>
                  <a:t>Operations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1549" y="2910666"/>
              <a:ext cx="1123018" cy="1036668"/>
              <a:chOff x="5446434" y="2076047"/>
              <a:chExt cx="1123018" cy="103666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46434" y="2076047"/>
                <a:ext cx="1123018" cy="103666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Oval 6"/>
              <p:cNvSpPr txBox="1"/>
              <p:nvPr/>
            </p:nvSpPr>
            <p:spPr>
              <a:xfrm>
                <a:off x="5598251" y="2227864"/>
                <a:ext cx="884851" cy="7330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kern="1200" dirty="0"/>
                  <a:t>Implement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381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5460" y="1148577"/>
            <a:ext cx="4055250" cy="543064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2400"/>
              </a:spcBef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Smart Weigh Stations </a:t>
            </a:r>
          </a:p>
          <a:p>
            <a:pPr marL="609570" lvl="0" indent="-609570">
              <a:spcBef>
                <a:spcPts val="533"/>
              </a:spcBef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Automated ramp weigh station facilities</a:t>
            </a:r>
          </a:p>
          <a:p>
            <a:pPr marL="609570" lvl="0" indent="-609570">
              <a:spcBef>
                <a:spcPts val="800"/>
              </a:spcBef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Weigh in Motion</a:t>
            </a:r>
          </a:p>
          <a:p>
            <a:pPr marL="609570" lvl="0" indent="-609570">
              <a:spcBef>
                <a:spcPts val="800"/>
              </a:spcBef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Roadside and scale house electronics</a:t>
            </a:r>
          </a:p>
          <a:p>
            <a:pPr marL="609570" lvl="0" indent="-609570">
              <a:spcBef>
                <a:spcPts val="800"/>
              </a:spcBef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License plate and US DOT number reading</a:t>
            </a:r>
          </a:p>
          <a:p>
            <a:pPr marL="609570" lvl="0" indent="-609570">
              <a:spcBef>
                <a:spcPts val="800"/>
              </a:spcBef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Over-height detection systems</a:t>
            </a:r>
          </a:p>
          <a:p>
            <a:pPr marL="609570" lvl="0" indent="-609570">
              <a:spcBef>
                <a:spcPts val="800"/>
              </a:spcBef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Smart truck inspection systems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20710" y="1045807"/>
            <a:ext cx="6295976" cy="4721783"/>
            <a:chOff x="5689600" y="1574195"/>
            <a:chExt cx="6295976" cy="47217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600" y="1574195"/>
              <a:ext cx="3468213" cy="23140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r="9795"/>
            <a:stretch/>
          </p:blipFill>
          <p:spPr>
            <a:xfrm>
              <a:off x="6096001" y="3733801"/>
              <a:ext cx="4267199" cy="256217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1" y="2296411"/>
              <a:ext cx="3146375" cy="158577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31392" y="399476"/>
            <a:ext cx="5767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0C226"/>
                </a:solidFill>
                <a:ea typeface="+mj-ea"/>
                <a:cs typeface="+mj-cs"/>
              </a:rPr>
              <a:t>Smart Freight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3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746"/>
            <a:ext cx="3854528" cy="452469"/>
          </a:xfrm>
        </p:spPr>
        <p:txBody>
          <a:bodyPr>
            <a:noAutofit/>
          </a:bodyPr>
          <a:lstStyle/>
          <a:p>
            <a:r>
              <a:rPr lang="en-US" sz="3200" dirty="0"/>
              <a:t>TRUCK PLATOONING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305500"/>
            <a:ext cx="4017374" cy="4482180"/>
          </a:xfrm>
        </p:spPr>
        <p:txBody>
          <a:bodyPr>
            <a:normAutofit/>
          </a:bodyPr>
          <a:lstStyle/>
          <a:p>
            <a:pPr marL="609570" indent="-60957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Driver in first vehicle leading driver or driverless trucks</a:t>
            </a:r>
          </a:p>
          <a:p>
            <a:pPr marL="609570" indent="-60957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Lead vehicle linked to platoon via wireless communications</a:t>
            </a:r>
          </a:p>
          <a:p>
            <a:pPr marL="609570" indent="-60957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Incorporates vehicle detection, anti-collision and lateral control technologies for safety</a:t>
            </a:r>
          </a:p>
          <a:p>
            <a:pPr marL="609570" indent="-60957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Requires legislative action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/>
        </p:blipFill>
        <p:spPr>
          <a:xfrm>
            <a:off x="5179716" y="595746"/>
            <a:ext cx="5873670" cy="3399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189" y="3995301"/>
            <a:ext cx="6358679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6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1"/>
            <a:ext cx="4363589" cy="4517362"/>
          </a:xfrm>
        </p:spPr>
        <p:txBody>
          <a:bodyPr/>
          <a:lstStyle/>
          <a:p>
            <a:r>
              <a:rPr lang="en-US" sz="2800" dirty="0"/>
              <a:t>Expect resistance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Data is multi-faceted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Consider Impacts to others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Stay committed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46" y="1938056"/>
            <a:ext cx="3329800" cy="311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520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346</TotalTime>
  <Words>298</Words>
  <Application>Microsoft Office PowerPoint</Application>
  <PresentationFormat>Widescreen</PresentationFormat>
  <Paragraphs>104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Helvetica</vt:lpstr>
      <vt:lpstr>Trebuchet MS</vt:lpstr>
      <vt:lpstr>Wingdings</vt:lpstr>
      <vt:lpstr>Wingdings 3</vt:lpstr>
      <vt:lpstr>Facet</vt:lpstr>
      <vt:lpstr>FREIGHT PLANNING &amp; EMERGING TECHNOLOGIES</vt:lpstr>
      <vt:lpstr>BENEFITS</vt:lpstr>
      <vt:lpstr>PLANNING CONSIDERATIONS </vt:lpstr>
      <vt:lpstr>Planning Considerations-Goals</vt:lpstr>
      <vt:lpstr>Planning Considerations-Strategies</vt:lpstr>
      <vt:lpstr>Planning Considerations-Implementation</vt:lpstr>
      <vt:lpstr>PowerPoint Presentation</vt:lpstr>
      <vt:lpstr>TRUCK PLATOONING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FREIGHT PLANNING &amp; EMERGING TECHNOLOGIES</dc:title>
  <dc:creator>Davonna C. Moore [KDOT]</dc:creator>
  <cp:lastModifiedBy>Davonna C. Moore [KDOT]</cp:lastModifiedBy>
  <cp:revision>32</cp:revision>
  <dcterms:created xsi:type="dcterms:W3CDTF">2017-07-19T19:37:20Z</dcterms:created>
  <dcterms:modified xsi:type="dcterms:W3CDTF">2017-07-31T19:02:36Z</dcterms:modified>
</cp:coreProperties>
</file>