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5" d="100"/>
          <a:sy n="145" d="100"/>
        </p:scale>
        <p:origin x="62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14694078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8622539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Shape 14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5" name="Shape 14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42306998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Shape 19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2" name="Shape 19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38877340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Shape 200"/>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1" name="Shape 20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32520505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Shape 20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0" name="Shape 21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6062037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Shape 21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9" name="Shape 21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18915545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Shape 22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5" name="Shape 22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3684147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20813961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 name="Shape 6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1768067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Shape 7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10670880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6" name="Shape 8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29754912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Shape 96"/>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7" name="Shape 9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23216863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8" name="Shape 10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33762183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Shape 116"/>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7" name="Shape 11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11252061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9" name="Shape 13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7460687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Shape 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Shape 45"/>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Shape 46"/>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Shape 4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Shape 1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Shape 1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Shape 2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Shape 2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Shape 3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Shape 3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Shape 37"/>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5.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xml"/><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6.xml"/><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18" Type="http://schemas.openxmlformats.org/officeDocument/2006/relationships/image" Target="../media/image18.png"/><Relationship Id="rId3" Type="http://schemas.openxmlformats.org/officeDocument/2006/relationships/image" Target="../media/image1.gif"/><Relationship Id="rId7" Type="http://schemas.openxmlformats.org/officeDocument/2006/relationships/image" Target="../media/image7.pn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8.xml"/><Relationship Id="rId16" Type="http://schemas.openxmlformats.org/officeDocument/2006/relationships/image" Target="../media/image16.png"/><Relationship Id="rId1" Type="http://schemas.openxmlformats.org/officeDocument/2006/relationships/slideLayout" Target="../slideLayouts/slideLayout3.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png"/><Relationship Id="rId4" Type="http://schemas.openxmlformats.org/officeDocument/2006/relationships/image" Target="../media/image2.png"/><Relationship Id="rId9" Type="http://schemas.openxmlformats.org/officeDocument/2006/relationships/image" Target="../media/image9.png"/><Relationship Id="rId14" Type="http://schemas.openxmlformats.org/officeDocument/2006/relationships/image" Target="../media/image14.png"/></Relationships>
</file>

<file path=ppt/slides/_rels/slide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Shape 54"/>
          <p:cNvPicPr preferRelativeResize="0"/>
          <p:nvPr/>
        </p:nvPicPr>
        <p:blipFill rotWithShape="1">
          <a:blip r:embed="rId3">
            <a:alphaModFix/>
          </a:blip>
          <a:srcRect r="11777"/>
          <a:stretch/>
        </p:blipFill>
        <p:spPr>
          <a:xfrm>
            <a:off x="0" y="0"/>
            <a:ext cx="9143998" cy="5182275"/>
          </a:xfrm>
          <a:prstGeom prst="rect">
            <a:avLst/>
          </a:prstGeom>
          <a:noFill/>
          <a:ln>
            <a:noFill/>
          </a:ln>
        </p:spPr>
      </p:pic>
      <p:sp>
        <p:nvSpPr>
          <p:cNvPr id="55" name="Shape 55"/>
          <p:cNvSpPr txBox="1"/>
          <p:nvPr/>
        </p:nvSpPr>
        <p:spPr>
          <a:xfrm>
            <a:off x="1621900" y="3968000"/>
            <a:ext cx="6012900" cy="467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a:solidFill>
                  <a:schemeClr val="lt1"/>
                </a:solidFill>
                <a:latin typeface="Montserrat Medium"/>
                <a:ea typeface="Montserrat Medium"/>
                <a:cs typeface="Montserrat Medium"/>
                <a:sym typeface="Montserrat Medium"/>
              </a:rPr>
              <a:t>The Blockchain Revolution in Transport</a:t>
            </a:r>
            <a:endParaRPr sz="1800">
              <a:solidFill>
                <a:schemeClr val="lt1"/>
              </a:solidFill>
              <a:latin typeface="Montserrat Medium"/>
              <a:ea typeface="Montserrat Medium"/>
              <a:cs typeface="Montserrat Medium"/>
              <a:sym typeface="Montserrat Medium"/>
            </a:endParaRPr>
          </a:p>
          <a:p>
            <a:pPr marL="0" lvl="0" indent="0" algn="l" rtl="0">
              <a:spcBef>
                <a:spcPts val="0"/>
              </a:spcBef>
              <a:spcAft>
                <a:spcPts val="0"/>
              </a:spcAft>
              <a:buNone/>
            </a:pPr>
            <a:endParaRPr>
              <a:solidFill>
                <a:srgbClr val="FFFFFF"/>
              </a:solidFill>
              <a:latin typeface="Verdana"/>
              <a:ea typeface="Verdana"/>
              <a:cs typeface="Verdana"/>
              <a:sym typeface="Verdana"/>
            </a:endParaRPr>
          </a:p>
        </p:txBody>
      </p:sp>
      <p:pic>
        <p:nvPicPr>
          <p:cNvPr id="56" name="Shape 56"/>
          <p:cNvPicPr preferRelativeResize="0"/>
          <p:nvPr/>
        </p:nvPicPr>
        <p:blipFill>
          <a:blip r:embed="rId4">
            <a:alphaModFix/>
          </a:blip>
          <a:stretch>
            <a:fillRect/>
          </a:stretch>
        </p:blipFill>
        <p:spPr>
          <a:xfrm>
            <a:off x="3206802" y="1431863"/>
            <a:ext cx="2459673" cy="1710925"/>
          </a:xfrm>
          <a:prstGeom prst="rect">
            <a:avLst/>
          </a:prstGeom>
          <a:noFill/>
          <a:ln>
            <a:noFill/>
          </a:ln>
        </p:spPr>
      </p:pic>
      <p:sp>
        <p:nvSpPr>
          <p:cNvPr id="57" name="Shape 57"/>
          <p:cNvSpPr txBox="1"/>
          <p:nvPr/>
        </p:nvSpPr>
        <p:spPr>
          <a:xfrm>
            <a:off x="1352100" y="4285475"/>
            <a:ext cx="6439800" cy="4185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1600"/>
              </a:spcAft>
              <a:buNone/>
            </a:pPr>
            <a:r>
              <a:rPr lang="en" sz="1200">
                <a:solidFill>
                  <a:schemeClr val="lt2"/>
                </a:solidFill>
                <a:latin typeface="Montserrat Light"/>
                <a:ea typeface="Montserrat Light"/>
                <a:cs typeface="Montserrat Light"/>
                <a:sym typeface="Montserrat Light"/>
              </a:rPr>
              <a:t>“10% of global GDP will be stored on blockchain by 2025” - Deloitte</a:t>
            </a:r>
            <a:endParaRPr sz="1200">
              <a:solidFill>
                <a:srgbClr val="FFFFFF"/>
              </a:solidFill>
              <a:latin typeface="Montserrat Light"/>
              <a:ea typeface="Montserrat Light"/>
              <a:cs typeface="Montserrat Light"/>
              <a:sym typeface="Montserrat Ligh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grpSp>
        <p:nvGrpSpPr>
          <p:cNvPr id="147" name="Shape 147"/>
          <p:cNvGrpSpPr/>
          <p:nvPr/>
        </p:nvGrpSpPr>
        <p:grpSpPr>
          <a:xfrm>
            <a:off x="0" y="-13"/>
            <a:ext cx="9143998" cy="1042926"/>
            <a:chOff x="0" y="-1"/>
            <a:chExt cx="9143998" cy="1042926"/>
          </a:xfrm>
        </p:grpSpPr>
        <p:pic>
          <p:nvPicPr>
            <p:cNvPr id="148" name="Shape 148"/>
            <p:cNvPicPr preferRelativeResize="0"/>
            <p:nvPr/>
          </p:nvPicPr>
          <p:blipFill rotWithShape="1">
            <a:blip r:embed="rId3">
              <a:alphaModFix/>
            </a:blip>
            <a:srcRect t="19988" r="11777" b="59886"/>
            <a:stretch/>
          </p:blipFill>
          <p:spPr>
            <a:xfrm flipH="1">
              <a:off x="0" y="-1"/>
              <a:ext cx="9143998" cy="1042926"/>
            </a:xfrm>
            <a:prstGeom prst="rect">
              <a:avLst/>
            </a:prstGeom>
            <a:noFill/>
            <a:ln>
              <a:noFill/>
            </a:ln>
          </p:spPr>
        </p:pic>
        <p:pic>
          <p:nvPicPr>
            <p:cNvPr id="149" name="Shape 149"/>
            <p:cNvPicPr preferRelativeResize="0"/>
            <p:nvPr/>
          </p:nvPicPr>
          <p:blipFill>
            <a:blip r:embed="rId4">
              <a:alphaModFix/>
            </a:blip>
            <a:stretch>
              <a:fillRect/>
            </a:stretch>
          </p:blipFill>
          <p:spPr>
            <a:xfrm>
              <a:off x="8146000" y="245562"/>
              <a:ext cx="793275" cy="551776"/>
            </a:xfrm>
            <a:prstGeom prst="rect">
              <a:avLst/>
            </a:prstGeom>
            <a:noFill/>
            <a:ln>
              <a:noFill/>
            </a:ln>
          </p:spPr>
        </p:pic>
      </p:grpSp>
      <p:sp>
        <p:nvSpPr>
          <p:cNvPr id="150" name="Shape 150"/>
          <p:cNvSpPr txBox="1">
            <a:spLocks noGrp="1"/>
          </p:cNvSpPr>
          <p:nvPr>
            <p:ph type="title"/>
          </p:nvPr>
        </p:nvSpPr>
        <p:spPr>
          <a:xfrm>
            <a:off x="239750" y="297360"/>
            <a:ext cx="8520600" cy="4482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1800">
                <a:solidFill>
                  <a:schemeClr val="lt1"/>
                </a:solidFill>
                <a:latin typeface="Montserrat"/>
                <a:ea typeface="Montserrat"/>
                <a:cs typeface="Montserrat"/>
                <a:sym typeface="Montserrat"/>
              </a:rPr>
              <a:t>Preparing for Blockchain</a:t>
            </a:r>
            <a:endParaRPr sz="1800">
              <a:solidFill>
                <a:schemeClr val="lt1"/>
              </a:solidFill>
              <a:latin typeface="Montserrat"/>
              <a:ea typeface="Montserrat"/>
              <a:cs typeface="Montserrat"/>
              <a:sym typeface="Montserrat"/>
            </a:endParaRPr>
          </a:p>
        </p:txBody>
      </p:sp>
      <p:grpSp>
        <p:nvGrpSpPr>
          <p:cNvPr id="151" name="Shape 151"/>
          <p:cNvGrpSpPr/>
          <p:nvPr/>
        </p:nvGrpSpPr>
        <p:grpSpPr>
          <a:xfrm>
            <a:off x="1905225" y="1235536"/>
            <a:ext cx="1165500" cy="1243310"/>
            <a:chOff x="578825" y="1262486"/>
            <a:chExt cx="1165500" cy="1243310"/>
          </a:xfrm>
        </p:grpSpPr>
        <p:sp>
          <p:nvSpPr>
            <p:cNvPr id="152" name="Shape 152"/>
            <p:cNvSpPr txBox="1"/>
            <p:nvPr/>
          </p:nvSpPr>
          <p:spPr>
            <a:xfrm>
              <a:off x="578825" y="2179396"/>
              <a:ext cx="1165500" cy="326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a:solidFill>
                    <a:srgbClr val="666666"/>
                  </a:solidFill>
                  <a:latin typeface="Montserrat Medium"/>
                  <a:ea typeface="Montserrat Medium"/>
                  <a:cs typeface="Montserrat Medium"/>
                  <a:sym typeface="Montserrat Medium"/>
                </a:rPr>
                <a:t>Understand</a:t>
              </a:r>
              <a:endParaRPr sz="1200">
                <a:solidFill>
                  <a:srgbClr val="666666"/>
                </a:solidFill>
                <a:latin typeface="Montserrat Medium"/>
                <a:ea typeface="Montserrat Medium"/>
                <a:cs typeface="Montserrat Medium"/>
                <a:sym typeface="Montserrat Medium"/>
              </a:endParaRPr>
            </a:p>
            <a:p>
              <a:pPr marL="0" lvl="0" indent="0" rtl="0">
                <a:spcBef>
                  <a:spcPts val="0"/>
                </a:spcBef>
                <a:spcAft>
                  <a:spcPts val="0"/>
                </a:spcAft>
                <a:buNone/>
              </a:pPr>
              <a:endParaRPr sz="1300">
                <a:solidFill>
                  <a:srgbClr val="666666"/>
                </a:solidFill>
                <a:latin typeface="Montserrat Medium"/>
                <a:ea typeface="Montserrat Medium"/>
                <a:cs typeface="Montserrat Medium"/>
                <a:sym typeface="Montserrat Medium"/>
              </a:endParaRPr>
            </a:p>
          </p:txBody>
        </p:sp>
        <p:grpSp>
          <p:nvGrpSpPr>
            <p:cNvPr id="153" name="Shape 153"/>
            <p:cNvGrpSpPr/>
            <p:nvPr/>
          </p:nvGrpSpPr>
          <p:grpSpPr>
            <a:xfrm>
              <a:off x="705343" y="1262486"/>
              <a:ext cx="912543" cy="912543"/>
              <a:chOff x="1332833" y="1754885"/>
              <a:chExt cx="1670100" cy="1670100"/>
            </a:xfrm>
          </p:grpSpPr>
          <p:sp>
            <p:nvSpPr>
              <p:cNvPr id="154" name="Shape 154"/>
              <p:cNvSpPr/>
              <p:nvPr/>
            </p:nvSpPr>
            <p:spPr>
              <a:xfrm>
                <a:off x="1332833" y="1754885"/>
                <a:ext cx="1670100" cy="1670100"/>
              </a:xfrm>
              <a:prstGeom prst="ellipse">
                <a:avLst/>
              </a:prstGeom>
              <a:solidFill>
                <a:srgbClr val="0145AC"/>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000">
                  <a:solidFill>
                    <a:srgbClr val="FFFFFF"/>
                  </a:solidFill>
                  <a:latin typeface="Georgia"/>
                  <a:ea typeface="Georgia"/>
                  <a:cs typeface="Georgia"/>
                  <a:sym typeface="Georgia"/>
                </a:endParaRPr>
              </a:p>
            </p:txBody>
          </p:sp>
          <p:sp>
            <p:nvSpPr>
              <p:cNvPr id="155" name="Shape 155"/>
              <p:cNvSpPr/>
              <p:nvPr/>
            </p:nvSpPr>
            <p:spPr>
              <a:xfrm>
                <a:off x="1602712" y="2107002"/>
                <a:ext cx="1130400" cy="966000"/>
              </a:xfrm>
              <a:custGeom>
                <a:avLst/>
                <a:gdLst/>
                <a:ahLst/>
                <a:cxnLst/>
                <a:rect l="0" t="0" r="0" b="0"/>
                <a:pathLst>
                  <a:path w="120000" h="120000" extrusionOk="0">
                    <a:moveTo>
                      <a:pt x="106313" y="22540"/>
                    </a:moveTo>
                    <a:lnTo>
                      <a:pt x="106313" y="22540"/>
                    </a:lnTo>
                    <a:lnTo>
                      <a:pt x="104377" y="20108"/>
                    </a:lnTo>
                    <a:lnTo>
                      <a:pt x="102580" y="17837"/>
                    </a:lnTo>
                    <a:lnTo>
                      <a:pt x="100368" y="15729"/>
                    </a:lnTo>
                    <a:lnTo>
                      <a:pt x="98294" y="13783"/>
                    </a:lnTo>
                    <a:lnTo>
                      <a:pt x="95944" y="11837"/>
                    </a:lnTo>
                    <a:lnTo>
                      <a:pt x="93870" y="9891"/>
                    </a:lnTo>
                    <a:lnTo>
                      <a:pt x="91244" y="8270"/>
                    </a:lnTo>
                    <a:lnTo>
                      <a:pt x="88894" y="6810"/>
                    </a:lnTo>
                    <a:lnTo>
                      <a:pt x="83778" y="4378"/>
                    </a:lnTo>
                    <a:lnTo>
                      <a:pt x="78110" y="2108"/>
                    </a:lnTo>
                    <a:lnTo>
                      <a:pt x="72165" y="810"/>
                    </a:lnTo>
                    <a:lnTo>
                      <a:pt x="66359" y="0"/>
                    </a:lnTo>
                    <a:lnTo>
                      <a:pt x="66359" y="0"/>
                    </a:lnTo>
                    <a:lnTo>
                      <a:pt x="61105" y="0"/>
                    </a:lnTo>
                    <a:lnTo>
                      <a:pt x="61105" y="0"/>
                    </a:lnTo>
                    <a:lnTo>
                      <a:pt x="55576" y="324"/>
                    </a:lnTo>
                    <a:lnTo>
                      <a:pt x="49631" y="1135"/>
                    </a:lnTo>
                    <a:lnTo>
                      <a:pt x="43963" y="2432"/>
                    </a:lnTo>
                    <a:lnTo>
                      <a:pt x="38571" y="4378"/>
                    </a:lnTo>
                    <a:lnTo>
                      <a:pt x="33179" y="6648"/>
                    </a:lnTo>
                    <a:lnTo>
                      <a:pt x="28064" y="9567"/>
                    </a:lnTo>
                    <a:lnTo>
                      <a:pt x="23087" y="12972"/>
                    </a:lnTo>
                    <a:lnTo>
                      <a:pt x="18387" y="16864"/>
                    </a:lnTo>
                    <a:lnTo>
                      <a:pt x="18387" y="16864"/>
                    </a:lnTo>
                    <a:lnTo>
                      <a:pt x="14377" y="20918"/>
                    </a:lnTo>
                    <a:lnTo>
                      <a:pt x="10645" y="25297"/>
                    </a:lnTo>
                    <a:lnTo>
                      <a:pt x="7327" y="30000"/>
                    </a:lnTo>
                    <a:lnTo>
                      <a:pt x="4700" y="34702"/>
                    </a:lnTo>
                    <a:lnTo>
                      <a:pt x="2626" y="39729"/>
                    </a:lnTo>
                    <a:lnTo>
                      <a:pt x="1935" y="42162"/>
                    </a:lnTo>
                    <a:lnTo>
                      <a:pt x="1244" y="44594"/>
                    </a:lnTo>
                    <a:lnTo>
                      <a:pt x="691" y="47189"/>
                    </a:lnTo>
                    <a:lnTo>
                      <a:pt x="276" y="49621"/>
                    </a:lnTo>
                    <a:lnTo>
                      <a:pt x="0" y="52054"/>
                    </a:lnTo>
                    <a:lnTo>
                      <a:pt x="0" y="54648"/>
                    </a:lnTo>
                    <a:lnTo>
                      <a:pt x="0" y="54648"/>
                    </a:lnTo>
                    <a:lnTo>
                      <a:pt x="0" y="58702"/>
                    </a:lnTo>
                    <a:lnTo>
                      <a:pt x="552" y="62270"/>
                    </a:lnTo>
                    <a:lnTo>
                      <a:pt x="967" y="65675"/>
                    </a:lnTo>
                    <a:lnTo>
                      <a:pt x="1935" y="68594"/>
                    </a:lnTo>
                    <a:lnTo>
                      <a:pt x="3041" y="71675"/>
                    </a:lnTo>
                    <a:lnTo>
                      <a:pt x="4562" y="74108"/>
                    </a:lnTo>
                    <a:lnTo>
                      <a:pt x="6082" y="76378"/>
                    </a:lnTo>
                    <a:lnTo>
                      <a:pt x="7741" y="78324"/>
                    </a:lnTo>
                    <a:lnTo>
                      <a:pt x="7741" y="78324"/>
                    </a:lnTo>
                    <a:lnTo>
                      <a:pt x="9400" y="79621"/>
                    </a:lnTo>
                    <a:lnTo>
                      <a:pt x="11059" y="80594"/>
                    </a:lnTo>
                    <a:lnTo>
                      <a:pt x="12718" y="81405"/>
                    </a:lnTo>
                    <a:lnTo>
                      <a:pt x="14377" y="81891"/>
                    </a:lnTo>
                    <a:lnTo>
                      <a:pt x="17004" y="82540"/>
                    </a:lnTo>
                    <a:lnTo>
                      <a:pt x="19078" y="82702"/>
                    </a:lnTo>
                    <a:lnTo>
                      <a:pt x="19078" y="82702"/>
                    </a:lnTo>
                    <a:lnTo>
                      <a:pt x="19769" y="82702"/>
                    </a:lnTo>
                    <a:lnTo>
                      <a:pt x="32211" y="82702"/>
                    </a:lnTo>
                    <a:lnTo>
                      <a:pt x="32211" y="82702"/>
                    </a:lnTo>
                    <a:lnTo>
                      <a:pt x="32764" y="84324"/>
                    </a:lnTo>
                    <a:lnTo>
                      <a:pt x="33179" y="85783"/>
                    </a:lnTo>
                    <a:lnTo>
                      <a:pt x="33870" y="87081"/>
                    </a:lnTo>
                    <a:lnTo>
                      <a:pt x="34562" y="88540"/>
                    </a:lnTo>
                    <a:lnTo>
                      <a:pt x="36221" y="90810"/>
                    </a:lnTo>
                    <a:lnTo>
                      <a:pt x="38156" y="92432"/>
                    </a:lnTo>
                    <a:lnTo>
                      <a:pt x="40230" y="93567"/>
                    </a:lnTo>
                    <a:lnTo>
                      <a:pt x="42304" y="94378"/>
                    </a:lnTo>
                    <a:lnTo>
                      <a:pt x="44516" y="94540"/>
                    </a:lnTo>
                    <a:lnTo>
                      <a:pt x="46313" y="94864"/>
                    </a:lnTo>
                    <a:lnTo>
                      <a:pt x="54055" y="94864"/>
                    </a:lnTo>
                    <a:lnTo>
                      <a:pt x="54055" y="94864"/>
                    </a:lnTo>
                    <a:lnTo>
                      <a:pt x="55023" y="97297"/>
                    </a:lnTo>
                    <a:lnTo>
                      <a:pt x="56267" y="99567"/>
                    </a:lnTo>
                    <a:lnTo>
                      <a:pt x="57926" y="101513"/>
                    </a:lnTo>
                    <a:lnTo>
                      <a:pt x="60000" y="102810"/>
                    </a:lnTo>
                    <a:lnTo>
                      <a:pt x="60000" y="102810"/>
                    </a:lnTo>
                    <a:lnTo>
                      <a:pt x="61935" y="103945"/>
                    </a:lnTo>
                    <a:lnTo>
                      <a:pt x="63456" y="104594"/>
                    </a:lnTo>
                    <a:lnTo>
                      <a:pt x="66359" y="104756"/>
                    </a:lnTo>
                    <a:lnTo>
                      <a:pt x="66359" y="104756"/>
                    </a:lnTo>
                    <a:lnTo>
                      <a:pt x="67327" y="107027"/>
                    </a:lnTo>
                    <a:lnTo>
                      <a:pt x="68709" y="110270"/>
                    </a:lnTo>
                    <a:lnTo>
                      <a:pt x="71336" y="114810"/>
                    </a:lnTo>
                    <a:lnTo>
                      <a:pt x="74792" y="120000"/>
                    </a:lnTo>
                    <a:lnTo>
                      <a:pt x="83917" y="110594"/>
                    </a:lnTo>
                    <a:lnTo>
                      <a:pt x="83917" y="110594"/>
                    </a:lnTo>
                    <a:lnTo>
                      <a:pt x="81843" y="107513"/>
                    </a:lnTo>
                    <a:lnTo>
                      <a:pt x="80184" y="104756"/>
                    </a:lnTo>
                    <a:lnTo>
                      <a:pt x="89861" y="104756"/>
                    </a:lnTo>
                    <a:lnTo>
                      <a:pt x="89861" y="104756"/>
                    </a:lnTo>
                    <a:lnTo>
                      <a:pt x="92488" y="104594"/>
                    </a:lnTo>
                    <a:lnTo>
                      <a:pt x="94285" y="103945"/>
                    </a:lnTo>
                    <a:lnTo>
                      <a:pt x="96635" y="103135"/>
                    </a:lnTo>
                    <a:lnTo>
                      <a:pt x="98986" y="102324"/>
                    </a:lnTo>
                    <a:lnTo>
                      <a:pt x="101612" y="100864"/>
                    </a:lnTo>
                    <a:lnTo>
                      <a:pt x="104239" y="99243"/>
                    </a:lnTo>
                    <a:lnTo>
                      <a:pt x="106728" y="97297"/>
                    </a:lnTo>
                    <a:lnTo>
                      <a:pt x="109354" y="95189"/>
                    </a:lnTo>
                    <a:lnTo>
                      <a:pt x="111705" y="92432"/>
                    </a:lnTo>
                    <a:lnTo>
                      <a:pt x="113778" y="89351"/>
                    </a:lnTo>
                    <a:lnTo>
                      <a:pt x="115990" y="85783"/>
                    </a:lnTo>
                    <a:lnTo>
                      <a:pt x="117649" y="81567"/>
                    </a:lnTo>
                    <a:lnTo>
                      <a:pt x="118755" y="76864"/>
                    </a:lnTo>
                    <a:lnTo>
                      <a:pt x="119170" y="74432"/>
                    </a:lnTo>
                    <a:lnTo>
                      <a:pt x="119723" y="71675"/>
                    </a:lnTo>
                    <a:lnTo>
                      <a:pt x="120000" y="68918"/>
                    </a:lnTo>
                    <a:lnTo>
                      <a:pt x="120000" y="66162"/>
                    </a:lnTo>
                    <a:lnTo>
                      <a:pt x="120000" y="66162"/>
                    </a:lnTo>
                    <a:lnTo>
                      <a:pt x="119723" y="60162"/>
                    </a:lnTo>
                    <a:lnTo>
                      <a:pt x="119032" y="54324"/>
                    </a:lnTo>
                    <a:lnTo>
                      <a:pt x="118064" y="48486"/>
                    </a:lnTo>
                    <a:lnTo>
                      <a:pt x="116405" y="42810"/>
                    </a:lnTo>
                    <a:lnTo>
                      <a:pt x="114470" y="37459"/>
                    </a:lnTo>
                    <a:lnTo>
                      <a:pt x="112119" y="32270"/>
                    </a:lnTo>
                    <a:lnTo>
                      <a:pt x="109631" y="27243"/>
                    </a:lnTo>
                    <a:lnTo>
                      <a:pt x="106313" y="22540"/>
                    </a:lnTo>
                    <a:lnTo>
                      <a:pt x="106313" y="22540"/>
                    </a:lnTo>
                    <a:close/>
                    <a:moveTo>
                      <a:pt x="90138" y="16540"/>
                    </a:moveTo>
                    <a:lnTo>
                      <a:pt x="86958" y="16540"/>
                    </a:lnTo>
                    <a:lnTo>
                      <a:pt x="86958" y="16540"/>
                    </a:lnTo>
                    <a:lnTo>
                      <a:pt x="86958" y="16540"/>
                    </a:lnTo>
                    <a:lnTo>
                      <a:pt x="85852" y="16540"/>
                    </a:lnTo>
                    <a:lnTo>
                      <a:pt x="84470" y="17027"/>
                    </a:lnTo>
                    <a:lnTo>
                      <a:pt x="83225" y="17675"/>
                    </a:lnTo>
                    <a:lnTo>
                      <a:pt x="81843" y="18810"/>
                    </a:lnTo>
                    <a:lnTo>
                      <a:pt x="80875" y="20108"/>
                    </a:lnTo>
                    <a:lnTo>
                      <a:pt x="79907" y="21567"/>
                    </a:lnTo>
                    <a:lnTo>
                      <a:pt x="79493" y="23351"/>
                    </a:lnTo>
                    <a:lnTo>
                      <a:pt x="79216" y="25621"/>
                    </a:lnTo>
                    <a:lnTo>
                      <a:pt x="79216" y="36648"/>
                    </a:lnTo>
                    <a:lnTo>
                      <a:pt x="79216" y="36648"/>
                    </a:lnTo>
                    <a:lnTo>
                      <a:pt x="77419" y="38270"/>
                    </a:lnTo>
                    <a:lnTo>
                      <a:pt x="75483" y="40864"/>
                    </a:lnTo>
                    <a:lnTo>
                      <a:pt x="75483" y="40864"/>
                    </a:lnTo>
                    <a:lnTo>
                      <a:pt x="74792" y="39729"/>
                    </a:lnTo>
                    <a:lnTo>
                      <a:pt x="74377" y="38918"/>
                    </a:lnTo>
                    <a:lnTo>
                      <a:pt x="74377" y="38918"/>
                    </a:lnTo>
                    <a:lnTo>
                      <a:pt x="74377" y="38594"/>
                    </a:lnTo>
                    <a:lnTo>
                      <a:pt x="74377" y="38594"/>
                    </a:lnTo>
                    <a:lnTo>
                      <a:pt x="75207" y="36324"/>
                    </a:lnTo>
                    <a:lnTo>
                      <a:pt x="75760" y="35027"/>
                    </a:lnTo>
                    <a:lnTo>
                      <a:pt x="76175" y="33081"/>
                    </a:lnTo>
                    <a:lnTo>
                      <a:pt x="76451" y="31135"/>
                    </a:lnTo>
                    <a:lnTo>
                      <a:pt x="76728" y="29189"/>
                    </a:lnTo>
                    <a:lnTo>
                      <a:pt x="76451" y="27081"/>
                    </a:lnTo>
                    <a:lnTo>
                      <a:pt x="76036" y="25135"/>
                    </a:lnTo>
                    <a:lnTo>
                      <a:pt x="76036" y="25135"/>
                    </a:lnTo>
                    <a:lnTo>
                      <a:pt x="75207" y="23675"/>
                    </a:lnTo>
                    <a:lnTo>
                      <a:pt x="74101" y="22054"/>
                    </a:lnTo>
                    <a:lnTo>
                      <a:pt x="72718" y="20594"/>
                    </a:lnTo>
                    <a:lnTo>
                      <a:pt x="70506" y="19621"/>
                    </a:lnTo>
                    <a:lnTo>
                      <a:pt x="70506" y="19621"/>
                    </a:lnTo>
                    <a:lnTo>
                      <a:pt x="73133" y="17027"/>
                    </a:lnTo>
                    <a:lnTo>
                      <a:pt x="75760" y="14918"/>
                    </a:lnTo>
                    <a:lnTo>
                      <a:pt x="78525" y="12972"/>
                    </a:lnTo>
                    <a:lnTo>
                      <a:pt x="81428" y="11513"/>
                    </a:lnTo>
                    <a:lnTo>
                      <a:pt x="81428" y="11513"/>
                    </a:lnTo>
                    <a:lnTo>
                      <a:pt x="86129" y="13783"/>
                    </a:lnTo>
                    <a:lnTo>
                      <a:pt x="90138" y="16540"/>
                    </a:lnTo>
                    <a:lnTo>
                      <a:pt x="90138" y="16540"/>
                    </a:lnTo>
                    <a:close/>
                    <a:moveTo>
                      <a:pt x="69677" y="40054"/>
                    </a:moveTo>
                    <a:lnTo>
                      <a:pt x="69677" y="40054"/>
                    </a:lnTo>
                    <a:lnTo>
                      <a:pt x="70092" y="41675"/>
                    </a:lnTo>
                    <a:lnTo>
                      <a:pt x="71059" y="43297"/>
                    </a:lnTo>
                    <a:lnTo>
                      <a:pt x="69124" y="43297"/>
                    </a:lnTo>
                    <a:lnTo>
                      <a:pt x="69124" y="43297"/>
                    </a:lnTo>
                    <a:lnTo>
                      <a:pt x="68986" y="42972"/>
                    </a:lnTo>
                    <a:lnTo>
                      <a:pt x="68986" y="42972"/>
                    </a:lnTo>
                    <a:lnTo>
                      <a:pt x="68018" y="41027"/>
                    </a:lnTo>
                    <a:lnTo>
                      <a:pt x="67465" y="39081"/>
                    </a:lnTo>
                    <a:lnTo>
                      <a:pt x="67327" y="37135"/>
                    </a:lnTo>
                    <a:lnTo>
                      <a:pt x="67465" y="35513"/>
                    </a:lnTo>
                    <a:lnTo>
                      <a:pt x="68018" y="34216"/>
                    </a:lnTo>
                    <a:lnTo>
                      <a:pt x="68433" y="33081"/>
                    </a:lnTo>
                    <a:lnTo>
                      <a:pt x="68986" y="31945"/>
                    </a:lnTo>
                    <a:lnTo>
                      <a:pt x="65115" y="28702"/>
                    </a:lnTo>
                    <a:lnTo>
                      <a:pt x="65115" y="28702"/>
                    </a:lnTo>
                    <a:lnTo>
                      <a:pt x="64423" y="30000"/>
                    </a:lnTo>
                    <a:lnTo>
                      <a:pt x="63732" y="31945"/>
                    </a:lnTo>
                    <a:lnTo>
                      <a:pt x="63041" y="33891"/>
                    </a:lnTo>
                    <a:lnTo>
                      <a:pt x="62764" y="36162"/>
                    </a:lnTo>
                    <a:lnTo>
                      <a:pt x="62764" y="38594"/>
                    </a:lnTo>
                    <a:lnTo>
                      <a:pt x="63041" y="41351"/>
                    </a:lnTo>
                    <a:lnTo>
                      <a:pt x="64009" y="43783"/>
                    </a:lnTo>
                    <a:lnTo>
                      <a:pt x="64423" y="45243"/>
                    </a:lnTo>
                    <a:lnTo>
                      <a:pt x="65391" y="46378"/>
                    </a:lnTo>
                    <a:lnTo>
                      <a:pt x="65391" y="46378"/>
                    </a:lnTo>
                    <a:lnTo>
                      <a:pt x="65668" y="47189"/>
                    </a:lnTo>
                    <a:lnTo>
                      <a:pt x="66082" y="48324"/>
                    </a:lnTo>
                    <a:lnTo>
                      <a:pt x="66635" y="51243"/>
                    </a:lnTo>
                    <a:lnTo>
                      <a:pt x="59032" y="51243"/>
                    </a:lnTo>
                    <a:lnTo>
                      <a:pt x="59032" y="51243"/>
                    </a:lnTo>
                    <a:lnTo>
                      <a:pt x="58064" y="49297"/>
                    </a:lnTo>
                    <a:lnTo>
                      <a:pt x="57926" y="48000"/>
                    </a:lnTo>
                    <a:lnTo>
                      <a:pt x="57373" y="46540"/>
                    </a:lnTo>
                    <a:lnTo>
                      <a:pt x="57096" y="44594"/>
                    </a:lnTo>
                    <a:lnTo>
                      <a:pt x="57096" y="42486"/>
                    </a:lnTo>
                    <a:lnTo>
                      <a:pt x="57373" y="40216"/>
                    </a:lnTo>
                    <a:lnTo>
                      <a:pt x="57926" y="37783"/>
                    </a:lnTo>
                    <a:lnTo>
                      <a:pt x="57926" y="37783"/>
                    </a:lnTo>
                    <a:lnTo>
                      <a:pt x="59032" y="35351"/>
                    </a:lnTo>
                    <a:lnTo>
                      <a:pt x="60967" y="31621"/>
                    </a:lnTo>
                    <a:lnTo>
                      <a:pt x="63456" y="27891"/>
                    </a:lnTo>
                    <a:lnTo>
                      <a:pt x="66774" y="23351"/>
                    </a:lnTo>
                    <a:lnTo>
                      <a:pt x="66774" y="24000"/>
                    </a:lnTo>
                    <a:lnTo>
                      <a:pt x="66774" y="24000"/>
                    </a:lnTo>
                    <a:lnTo>
                      <a:pt x="68433" y="24486"/>
                    </a:lnTo>
                    <a:lnTo>
                      <a:pt x="69815" y="25135"/>
                    </a:lnTo>
                    <a:lnTo>
                      <a:pt x="71059" y="26108"/>
                    </a:lnTo>
                    <a:lnTo>
                      <a:pt x="71474" y="27243"/>
                    </a:lnTo>
                    <a:lnTo>
                      <a:pt x="71474" y="27243"/>
                    </a:lnTo>
                    <a:lnTo>
                      <a:pt x="71751" y="28378"/>
                    </a:lnTo>
                    <a:lnTo>
                      <a:pt x="72027" y="29513"/>
                    </a:lnTo>
                    <a:lnTo>
                      <a:pt x="71751" y="31945"/>
                    </a:lnTo>
                    <a:lnTo>
                      <a:pt x="71059" y="33891"/>
                    </a:lnTo>
                    <a:lnTo>
                      <a:pt x="70368" y="35351"/>
                    </a:lnTo>
                    <a:lnTo>
                      <a:pt x="70368" y="35351"/>
                    </a:lnTo>
                    <a:lnTo>
                      <a:pt x="69815" y="36324"/>
                    </a:lnTo>
                    <a:lnTo>
                      <a:pt x="69677" y="37459"/>
                    </a:lnTo>
                    <a:lnTo>
                      <a:pt x="69400" y="38918"/>
                    </a:lnTo>
                    <a:lnTo>
                      <a:pt x="69677" y="40054"/>
                    </a:lnTo>
                    <a:lnTo>
                      <a:pt x="69677" y="40054"/>
                    </a:lnTo>
                    <a:close/>
                    <a:moveTo>
                      <a:pt x="69677" y="8270"/>
                    </a:moveTo>
                    <a:lnTo>
                      <a:pt x="69677" y="8270"/>
                    </a:lnTo>
                    <a:lnTo>
                      <a:pt x="74516" y="9405"/>
                    </a:lnTo>
                    <a:lnTo>
                      <a:pt x="74516" y="9405"/>
                    </a:lnTo>
                    <a:lnTo>
                      <a:pt x="70783" y="12162"/>
                    </a:lnTo>
                    <a:lnTo>
                      <a:pt x="67050" y="15729"/>
                    </a:lnTo>
                    <a:lnTo>
                      <a:pt x="63732" y="19297"/>
                    </a:lnTo>
                    <a:lnTo>
                      <a:pt x="60691" y="23189"/>
                    </a:lnTo>
                    <a:lnTo>
                      <a:pt x="58064" y="26756"/>
                    </a:lnTo>
                    <a:lnTo>
                      <a:pt x="56267" y="30324"/>
                    </a:lnTo>
                    <a:lnTo>
                      <a:pt x="54608" y="33405"/>
                    </a:lnTo>
                    <a:lnTo>
                      <a:pt x="53640" y="35837"/>
                    </a:lnTo>
                    <a:lnTo>
                      <a:pt x="53640" y="35837"/>
                    </a:lnTo>
                    <a:lnTo>
                      <a:pt x="52949" y="38270"/>
                    </a:lnTo>
                    <a:lnTo>
                      <a:pt x="52396" y="40540"/>
                    </a:lnTo>
                    <a:lnTo>
                      <a:pt x="52396" y="42810"/>
                    </a:lnTo>
                    <a:lnTo>
                      <a:pt x="52396" y="44594"/>
                    </a:lnTo>
                    <a:lnTo>
                      <a:pt x="52672" y="46540"/>
                    </a:lnTo>
                    <a:lnTo>
                      <a:pt x="52949" y="48324"/>
                    </a:lnTo>
                    <a:lnTo>
                      <a:pt x="53917" y="51243"/>
                    </a:lnTo>
                    <a:lnTo>
                      <a:pt x="47695" y="51243"/>
                    </a:lnTo>
                    <a:lnTo>
                      <a:pt x="47695" y="51243"/>
                    </a:lnTo>
                    <a:lnTo>
                      <a:pt x="45622" y="51567"/>
                    </a:lnTo>
                    <a:lnTo>
                      <a:pt x="45622" y="51567"/>
                    </a:lnTo>
                    <a:lnTo>
                      <a:pt x="44930" y="49135"/>
                    </a:lnTo>
                    <a:lnTo>
                      <a:pt x="44516" y="46054"/>
                    </a:lnTo>
                    <a:lnTo>
                      <a:pt x="43963" y="42972"/>
                    </a:lnTo>
                    <a:lnTo>
                      <a:pt x="43963" y="39729"/>
                    </a:lnTo>
                    <a:lnTo>
                      <a:pt x="39262" y="39081"/>
                    </a:lnTo>
                    <a:lnTo>
                      <a:pt x="39262" y="39081"/>
                    </a:lnTo>
                    <a:lnTo>
                      <a:pt x="39262" y="42972"/>
                    </a:lnTo>
                    <a:lnTo>
                      <a:pt x="39815" y="46540"/>
                    </a:lnTo>
                    <a:lnTo>
                      <a:pt x="40506" y="50108"/>
                    </a:lnTo>
                    <a:lnTo>
                      <a:pt x="41198" y="52864"/>
                    </a:lnTo>
                    <a:lnTo>
                      <a:pt x="41198" y="52864"/>
                    </a:lnTo>
                    <a:lnTo>
                      <a:pt x="39953" y="53513"/>
                    </a:lnTo>
                    <a:lnTo>
                      <a:pt x="39953" y="53513"/>
                    </a:lnTo>
                    <a:lnTo>
                      <a:pt x="38294" y="51243"/>
                    </a:lnTo>
                    <a:lnTo>
                      <a:pt x="37465" y="49945"/>
                    </a:lnTo>
                    <a:lnTo>
                      <a:pt x="36774" y="48000"/>
                    </a:lnTo>
                    <a:lnTo>
                      <a:pt x="35944" y="46054"/>
                    </a:lnTo>
                    <a:lnTo>
                      <a:pt x="35806" y="43783"/>
                    </a:lnTo>
                    <a:lnTo>
                      <a:pt x="35529" y="41675"/>
                    </a:lnTo>
                    <a:lnTo>
                      <a:pt x="35944" y="38918"/>
                    </a:lnTo>
                    <a:lnTo>
                      <a:pt x="35944" y="38918"/>
                    </a:lnTo>
                    <a:lnTo>
                      <a:pt x="36774" y="37459"/>
                    </a:lnTo>
                    <a:lnTo>
                      <a:pt x="37465" y="36648"/>
                    </a:lnTo>
                    <a:lnTo>
                      <a:pt x="38571" y="35513"/>
                    </a:lnTo>
                    <a:lnTo>
                      <a:pt x="38571" y="35513"/>
                    </a:lnTo>
                    <a:lnTo>
                      <a:pt x="39953" y="35027"/>
                    </a:lnTo>
                    <a:lnTo>
                      <a:pt x="41612" y="34702"/>
                    </a:lnTo>
                    <a:lnTo>
                      <a:pt x="43548" y="35027"/>
                    </a:lnTo>
                    <a:lnTo>
                      <a:pt x="45622" y="35837"/>
                    </a:lnTo>
                    <a:lnTo>
                      <a:pt x="47695" y="36324"/>
                    </a:lnTo>
                    <a:lnTo>
                      <a:pt x="48525" y="34216"/>
                    </a:lnTo>
                    <a:lnTo>
                      <a:pt x="48525" y="34216"/>
                    </a:lnTo>
                    <a:lnTo>
                      <a:pt x="49907" y="31459"/>
                    </a:lnTo>
                    <a:lnTo>
                      <a:pt x="51705" y="28054"/>
                    </a:lnTo>
                    <a:lnTo>
                      <a:pt x="54055" y="24324"/>
                    </a:lnTo>
                    <a:lnTo>
                      <a:pt x="56958" y="20108"/>
                    </a:lnTo>
                    <a:lnTo>
                      <a:pt x="60691" y="15729"/>
                    </a:lnTo>
                    <a:lnTo>
                      <a:pt x="62626" y="13783"/>
                    </a:lnTo>
                    <a:lnTo>
                      <a:pt x="64976" y="11837"/>
                    </a:lnTo>
                    <a:lnTo>
                      <a:pt x="67327" y="9891"/>
                    </a:lnTo>
                    <a:lnTo>
                      <a:pt x="69677" y="8270"/>
                    </a:lnTo>
                    <a:lnTo>
                      <a:pt x="69677" y="8270"/>
                    </a:lnTo>
                    <a:close/>
                    <a:moveTo>
                      <a:pt x="25161" y="58216"/>
                    </a:moveTo>
                    <a:lnTo>
                      <a:pt x="25161" y="58216"/>
                    </a:lnTo>
                    <a:lnTo>
                      <a:pt x="23778" y="58702"/>
                    </a:lnTo>
                    <a:lnTo>
                      <a:pt x="22396" y="59027"/>
                    </a:lnTo>
                    <a:lnTo>
                      <a:pt x="21152" y="58702"/>
                    </a:lnTo>
                    <a:lnTo>
                      <a:pt x="20460" y="58378"/>
                    </a:lnTo>
                    <a:lnTo>
                      <a:pt x="20460" y="58378"/>
                    </a:lnTo>
                    <a:lnTo>
                      <a:pt x="20460" y="58378"/>
                    </a:lnTo>
                    <a:lnTo>
                      <a:pt x="21152" y="54000"/>
                    </a:lnTo>
                    <a:lnTo>
                      <a:pt x="16728" y="52864"/>
                    </a:lnTo>
                    <a:lnTo>
                      <a:pt x="15760" y="57567"/>
                    </a:lnTo>
                    <a:lnTo>
                      <a:pt x="15760" y="57891"/>
                    </a:lnTo>
                    <a:lnTo>
                      <a:pt x="15760" y="57891"/>
                    </a:lnTo>
                    <a:lnTo>
                      <a:pt x="15760" y="59513"/>
                    </a:lnTo>
                    <a:lnTo>
                      <a:pt x="16313" y="60972"/>
                    </a:lnTo>
                    <a:lnTo>
                      <a:pt x="17004" y="62108"/>
                    </a:lnTo>
                    <a:lnTo>
                      <a:pt x="17834" y="63081"/>
                    </a:lnTo>
                    <a:lnTo>
                      <a:pt x="17834" y="63081"/>
                    </a:lnTo>
                    <a:lnTo>
                      <a:pt x="18801" y="63729"/>
                    </a:lnTo>
                    <a:lnTo>
                      <a:pt x="20046" y="64216"/>
                    </a:lnTo>
                    <a:lnTo>
                      <a:pt x="22119" y="64540"/>
                    </a:lnTo>
                    <a:lnTo>
                      <a:pt x="22119" y="64540"/>
                    </a:lnTo>
                    <a:lnTo>
                      <a:pt x="23502" y="64216"/>
                    </a:lnTo>
                    <a:lnTo>
                      <a:pt x="25023" y="64054"/>
                    </a:lnTo>
                    <a:lnTo>
                      <a:pt x="26405" y="63729"/>
                    </a:lnTo>
                    <a:lnTo>
                      <a:pt x="27373" y="62918"/>
                    </a:lnTo>
                    <a:lnTo>
                      <a:pt x="27373" y="62918"/>
                    </a:lnTo>
                    <a:lnTo>
                      <a:pt x="29170" y="62270"/>
                    </a:lnTo>
                    <a:lnTo>
                      <a:pt x="31105" y="61783"/>
                    </a:lnTo>
                    <a:lnTo>
                      <a:pt x="32764" y="61783"/>
                    </a:lnTo>
                    <a:lnTo>
                      <a:pt x="34423" y="62108"/>
                    </a:lnTo>
                    <a:lnTo>
                      <a:pt x="34423" y="62108"/>
                    </a:lnTo>
                    <a:lnTo>
                      <a:pt x="33870" y="64216"/>
                    </a:lnTo>
                    <a:lnTo>
                      <a:pt x="33594" y="66486"/>
                    </a:lnTo>
                    <a:lnTo>
                      <a:pt x="33594" y="66486"/>
                    </a:lnTo>
                    <a:lnTo>
                      <a:pt x="20046" y="66486"/>
                    </a:lnTo>
                    <a:lnTo>
                      <a:pt x="19769" y="66486"/>
                    </a:lnTo>
                    <a:lnTo>
                      <a:pt x="19769" y="66486"/>
                    </a:lnTo>
                    <a:lnTo>
                      <a:pt x="19354" y="66486"/>
                    </a:lnTo>
                    <a:lnTo>
                      <a:pt x="17834" y="66162"/>
                    </a:lnTo>
                    <a:lnTo>
                      <a:pt x="16036" y="65675"/>
                    </a:lnTo>
                    <a:lnTo>
                      <a:pt x="15345" y="64864"/>
                    </a:lnTo>
                    <a:lnTo>
                      <a:pt x="14377" y="64054"/>
                    </a:lnTo>
                    <a:lnTo>
                      <a:pt x="14377" y="64054"/>
                    </a:lnTo>
                    <a:lnTo>
                      <a:pt x="13963" y="63081"/>
                    </a:lnTo>
                    <a:lnTo>
                      <a:pt x="13410" y="62108"/>
                    </a:lnTo>
                    <a:lnTo>
                      <a:pt x="13133" y="60972"/>
                    </a:lnTo>
                    <a:lnTo>
                      <a:pt x="13133" y="59513"/>
                    </a:lnTo>
                    <a:lnTo>
                      <a:pt x="13133" y="56594"/>
                    </a:lnTo>
                    <a:lnTo>
                      <a:pt x="13686" y="52864"/>
                    </a:lnTo>
                    <a:lnTo>
                      <a:pt x="9262" y="51567"/>
                    </a:lnTo>
                    <a:lnTo>
                      <a:pt x="9262" y="51567"/>
                    </a:lnTo>
                    <a:lnTo>
                      <a:pt x="8709" y="54324"/>
                    </a:lnTo>
                    <a:lnTo>
                      <a:pt x="8433" y="56594"/>
                    </a:lnTo>
                    <a:lnTo>
                      <a:pt x="8294" y="58702"/>
                    </a:lnTo>
                    <a:lnTo>
                      <a:pt x="8433" y="60972"/>
                    </a:lnTo>
                    <a:lnTo>
                      <a:pt x="8709" y="62918"/>
                    </a:lnTo>
                    <a:lnTo>
                      <a:pt x="9262" y="64540"/>
                    </a:lnTo>
                    <a:lnTo>
                      <a:pt x="9953" y="66162"/>
                    </a:lnTo>
                    <a:lnTo>
                      <a:pt x="10783" y="67621"/>
                    </a:lnTo>
                    <a:lnTo>
                      <a:pt x="10783" y="67621"/>
                    </a:lnTo>
                    <a:lnTo>
                      <a:pt x="12027" y="68918"/>
                    </a:lnTo>
                    <a:lnTo>
                      <a:pt x="13410" y="70054"/>
                    </a:lnTo>
                    <a:lnTo>
                      <a:pt x="14654" y="70864"/>
                    </a:lnTo>
                    <a:lnTo>
                      <a:pt x="15760" y="71351"/>
                    </a:lnTo>
                    <a:lnTo>
                      <a:pt x="18110" y="72000"/>
                    </a:lnTo>
                    <a:lnTo>
                      <a:pt x="19769" y="72000"/>
                    </a:lnTo>
                    <a:lnTo>
                      <a:pt x="19769" y="72000"/>
                    </a:lnTo>
                    <a:lnTo>
                      <a:pt x="20046" y="72000"/>
                    </a:lnTo>
                    <a:lnTo>
                      <a:pt x="33594" y="72000"/>
                    </a:lnTo>
                    <a:lnTo>
                      <a:pt x="33594" y="75081"/>
                    </a:lnTo>
                    <a:lnTo>
                      <a:pt x="19769" y="75081"/>
                    </a:lnTo>
                    <a:lnTo>
                      <a:pt x="19354" y="75081"/>
                    </a:lnTo>
                    <a:lnTo>
                      <a:pt x="19354" y="75081"/>
                    </a:lnTo>
                    <a:lnTo>
                      <a:pt x="19078" y="75081"/>
                    </a:lnTo>
                    <a:lnTo>
                      <a:pt x="19078" y="75081"/>
                    </a:lnTo>
                    <a:lnTo>
                      <a:pt x="17695" y="74756"/>
                    </a:lnTo>
                    <a:lnTo>
                      <a:pt x="16036" y="74432"/>
                    </a:lnTo>
                    <a:lnTo>
                      <a:pt x="13963" y="73621"/>
                    </a:lnTo>
                    <a:lnTo>
                      <a:pt x="12995" y="73135"/>
                    </a:lnTo>
                    <a:lnTo>
                      <a:pt x="12027" y="72324"/>
                    </a:lnTo>
                    <a:lnTo>
                      <a:pt x="12027" y="72324"/>
                    </a:lnTo>
                    <a:lnTo>
                      <a:pt x="10645" y="70864"/>
                    </a:lnTo>
                    <a:lnTo>
                      <a:pt x="9677" y="69243"/>
                    </a:lnTo>
                    <a:lnTo>
                      <a:pt x="8709" y="67621"/>
                    </a:lnTo>
                    <a:lnTo>
                      <a:pt x="7741" y="65351"/>
                    </a:lnTo>
                    <a:lnTo>
                      <a:pt x="7327" y="63081"/>
                    </a:lnTo>
                    <a:lnTo>
                      <a:pt x="6912" y="60324"/>
                    </a:lnTo>
                    <a:lnTo>
                      <a:pt x="6635" y="57567"/>
                    </a:lnTo>
                    <a:lnTo>
                      <a:pt x="6635" y="54648"/>
                    </a:lnTo>
                    <a:lnTo>
                      <a:pt x="6635" y="54648"/>
                    </a:lnTo>
                    <a:lnTo>
                      <a:pt x="6635" y="52378"/>
                    </a:lnTo>
                    <a:lnTo>
                      <a:pt x="6912" y="50108"/>
                    </a:lnTo>
                    <a:lnTo>
                      <a:pt x="10783" y="51243"/>
                    </a:lnTo>
                    <a:lnTo>
                      <a:pt x="11751" y="45729"/>
                    </a:lnTo>
                    <a:lnTo>
                      <a:pt x="8018" y="44918"/>
                    </a:lnTo>
                    <a:lnTo>
                      <a:pt x="8018" y="44918"/>
                    </a:lnTo>
                    <a:lnTo>
                      <a:pt x="9400" y="41027"/>
                    </a:lnTo>
                    <a:lnTo>
                      <a:pt x="11059" y="37135"/>
                    </a:lnTo>
                    <a:lnTo>
                      <a:pt x="11059" y="37135"/>
                    </a:lnTo>
                    <a:lnTo>
                      <a:pt x="13133" y="36162"/>
                    </a:lnTo>
                    <a:lnTo>
                      <a:pt x="15760" y="35027"/>
                    </a:lnTo>
                    <a:lnTo>
                      <a:pt x="18801" y="33891"/>
                    </a:lnTo>
                    <a:lnTo>
                      <a:pt x="20460" y="33891"/>
                    </a:lnTo>
                    <a:lnTo>
                      <a:pt x="22119" y="33567"/>
                    </a:lnTo>
                    <a:lnTo>
                      <a:pt x="22119" y="33567"/>
                    </a:lnTo>
                    <a:lnTo>
                      <a:pt x="23502" y="33567"/>
                    </a:lnTo>
                    <a:lnTo>
                      <a:pt x="25023" y="33567"/>
                    </a:lnTo>
                    <a:lnTo>
                      <a:pt x="27788" y="32756"/>
                    </a:lnTo>
                    <a:lnTo>
                      <a:pt x="29861" y="31621"/>
                    </a:lnTo>
                    <a:lnTo>
                      <a:pt x="31797" y="30324"/>
                    </a:lnTo>
                    <a:lnTo>
                      <a:pt x="33179" y="28864"/>
                    </a:lnTo>
                    <a:lnTo>
                      <a:pt x="34423" y="27567"/>
                    </a:lnTo>
                    <a:lnTo>
                      <a:pt x="35253" y="26108"/>
                    </a:lnTo>
                    <a:lnTo>
                      <a:pt x="31520" y="22864"/>
                    </a:lnTo>
                    <a:lnTo>
                      <a:pt x="31520" y="22864"/>
                    </a:lnTo>
                    <a:lnTo>
                      <a:pt x="30829" y="24000"/>
                    </a:lnTo>
                    <a:lnTo>
                      <a:pt x="28894" y="25945"/>
                    </a:lnTo>
                    <a:lnTo>
                      <a:pt x="27788" y="26756"/>
                    </a:lnTo>
                    <a:lnTo>
                      <a:pt x="26129" y="27567"/>
                    </a:lnTo>
                    <a:lnTo>
                      <a:pt x="24193" y="28054"/>
                    </a:lnTo>
                    <a:lnTo>
                      <a:pt x="22396" y="28054"/>
                    </a:lnTo>
                    <a:lnTo>
                      <a:pt x="22396" y="28054"/>
                    </a:lnTo>
                    <a:lnTo>
                      <a:pt x="19493" y="28378"/>
                    </a:lnTo>
                    <a:lnTo>
                      <a:pt x="16728" y="28864"/>
                    </a:lnTo>
                    <a:lnTo>
                      <a:pt x="16728" y="28864"/>
                    </a:lnTo>
                    <a:lnTo>
                      <a:pt x="18663" y="26756"/>
                    </a:lnTo>
                    <a:lnTo>
                      <a:pt x="20737" y="24486"/>
                    </a:lnTo>
                    <a:lnTo>
                      <a:pt x="22811" y="22378"/>
                    </a:lnTo>
                    <a:lnTo>
                      <a:pt x="25161" y="20432"/>
                    </a:lnTo>
                    <a:lnTo>
                      <a:pt x="27788" y="18486"/>
                    </a:lnTo>
                    <a:lnTo>
                      <a:pt x="30414" y="16864"/>
                    </a:lnTo>
                    <a:lnTo>
                      <a:pt x="32903" y="15081"/>
                    </a:lnTo>
                    <a:lnTo>
                      <a:pt x="35806" y="13783"/>
                    </a:lnTo>
                    <a:lnTo>
                      <a:pt x="38571" y="12324"/>
                    </a:lnTo>
                    <a:lnTo>
                      <a:pt x="41612" y="11027"/>
                    </a:lnTo>
                    <a:lnTo>
                      <a:pt x="44654" y="10216"/>
                    </a:lnTo>
                    <a:lnTo>
                      <a:pt x="47695" y="9081"/>
                    </a:lnTo>
                    <a:lnTo>
                      <a:pt x="51013" y="8594"/>
                    </a:lnTo>
                    <a:lnTo>
                      <a:pt x="54331" y="7945"/>
                    </a:lnTo>
                    <a:lnTo>
                      <a:pt x="57926" y="7621"/>
                    </a:lnTo>
                    <a:lnTo>
                      <a:pt x="61105" y="7621"/>
                    </a:lnTo>
                    <a:lnTo>
                      <a:pt x="61105" y="7621"/>
                    </a:lnTo>
                    <a:lnTo>
                      <a:pt x="61658" y="7621"/>
                    </a:lnTo>
                    <a:lnTo>
                      <a:pt x="61658" y="7621"/>
                    </a:lnTo>
                    <a:lnTo>
                      <a:pt x="58064" y="11027"/>
                    </a:lnTo>
                    <a:lnTo>
                      <a:pt x="58064" y="11027"/>
                    </a:lnTo>
                    <a:lnTo>
                      <a:pt x="54331" y="10702"/>
                    </a:lnTo>
                    <a:lnTo>
                      <a:pt x="51566" y="10702"/>
                    </a:lnTo>
                    <a:lnTo>
                      <a:pt x="48525" y="11027"/>
                    </a:lnTo>
                    <a:lnTo>
                      <a:pt x="45345" y="11837"/>
                    </a:lnTo>
                    <a:lnTo>
                      <a:pt x="42165" y="12972"/>
                    </a:lnTo>
                    <a:lnTo>
                      <a:pt x="40506" y="13459"/>
                    </a:lnTo>
                    <a:lnTo>
                      <a:pt x="38847" y="14594"/>
                    </a:lnTo>
                    <a:lnTo>
                      <a:pt x="37465" y="15729"/>
                    </a:lnTo>
                    <a:lnTo>
                      <a:pt x="35944" y="16864"/>
                    </a:lnTo>
                    <a:lnTo>
                      <a:pt x="38847" y="21243"/>
                    </a:lnTo>
                    <a:lnTo>
                      <a:pt x="38847" y="21243"/>
                    </a:lnTo>
                    <a:lnTo>
                      <a:pt x="40506" y="19783"/>
                    </a:lnTo>
                    <a:lnTo>
                      <a:pt x="42304" y="18810"/>
                    </a:lnTo>
                    <a:lnTo>
                      <a:pt x="44239" y="17675"/>
                    </a:lnTo>
                    <a:lnTo>
                      <a:pt x="46313" y="17027"/>
                    </a:lnTo>
                    <a:lnTo>
                      <a:pt x="48248" y="16864"/>
                    </a:lnTo>
                    <a:lnTo>
                      <a:pt x="50046" y="16540"/>
                    </a:lnTo>
                    <a:lnTo>
                      <a:pt x="53640" y="16216"/>
                    </a:lnTo>
                    <a:lnTo>
                      <a:pt x="53640" y="16216"/>
                    </a:lnTo>
                    <a:lnTo>
                      <a:pt x="50046" y="21243"/>
                    </a:lnTo>
                    <a:lnTo>
                      <a:pt x="50046" y="21243"/>
                    </a:lnTo>
                    <a:lnTo>
                      <a:pt x="47972" y="20918"/>
                    </a:lnTo>
                    <a:lnTo>
                      <a:pt x="46589" y="20918"/>
                    </a:lnTo>
                    <a:lnTo>
                      <a:pt x="44930" y="20918"/>
                    </a:lnTo>
                    <a:lnTo>
                      <a:pt x="42995" y="21243"/>
                    </a:lnTo>
                    <a:lnTo>
                      <a:pt x="41474" y="21729"/>
                    </a:lnTo>
                    <a:lnTo>
                      <a:pt x="39815" y="22864"/>
                    </a:lnTo>
                    <a:lnTo>
                      <a:pt x="38294" y="24324"/>
                    </a:lnTo>
                    <a:lnTo>
                      <a:pt x="41889" y="27891"/>
                    </a:lnTo>
                    <a:lnTo>
                      <a:pt x="41889" y="27891"/>
                    </a:lnTo>
                    <a:lnTo>
                      <a:pt x="42857" y="27081"/>
                    </a:lnTo>
                    <a:lnTo>
                      <a:pt x="43963" y="26756"/>
                    </a:lnTo>
                    <a:lnTo>
                      <a:pt x="45345" y="26432"/>
                    </a:lnTo>
                    <a:lnTo>
                      <a:pt x="47004" y="26432"/>
                    </a:lnTo>
                    <a:lnTo>
                      <a:pt x="47004" y="26432"/>
                    </a:lnTo>
                    <a:lnTo>
                      <a:pt x="45207" y="29837"/>
                    </a:lnTo>
                    <a:lnTo>
                      <a:pt x="45207" y="29837"/>
                    </a:lnTo>
                    <a:lnTo>
                      <a:pt x="42857" y="29513"/>
                    </a:lnTo>
                    <a:lnTo>
                      <a:pt x="40506" y="29513"/>
                    </a:lnTo>
                    <a:lnTo>
                      <a:pt x="38294" y="29837"/>
                    </a:lnTo>
                    <a:lnTo>
                      <a:pt x="36221" y="30648"/>
                    </a:lnTo>
                    <a:lnTo>
                      <a:pt x="36221" y="30648"/>
                    </a:lnTo>
                    <a:lnTo>
                      <a:pt x="35253" y="31459"/>
                    </a:lnTo>
                    <a:lnTo>
                      <a:pt x="34423" y="32270"/>
                    </a:lnTo>
                    <a:lnTo>
                      <a:pt x="32903" y="33891"/>
                    </a:lnTo>
                    <a:lnTo>
                      <a:pt x="32903" y="33891"/>
                    </a:lnTo>
                    <a:lnTo>
                      <a:pt x="30552" y="34216"/>
                    </a:lnTo>
                    <a:lnTo>
                      <a:pt x="28479" y="34702"/>
                    </a:lnTo>
                    <a:lnTo>
                      <a:pt x="26543" y="35513"/>
                    </a:lnTo>
                    <a:lnTo>
                      <a:pt x="25023" y="36972"/>
                    </a:lnTo>
                    <a:lnTo>
                      <a:pt x="23502" y="38270"/>
                    </a:lnTo>
                    <a:lnTo>
                      <a:pt x="22396" y="39729"/>
                    </a:lnTo>
                    <a:lnTo>
                      <a:pt x="21428" y="41675"/>
                    </a:lnTo>
                    <a:lnTo>
                      <a:pt x="20737" y="43297"/>
                    </a:lnTo>
                    <a:lnTo>
                      <a:pt x="20737" y="43297"/>
                    </a:lnTo>
                    <a:lnTo>
                      <a:pt x="20184" y="45729"/>
                    </a:lnTo>
                    <a:lnTo>
                      <a:pt x="20184" y="46864"/>
                    </a:lnTo>
                    <a:lnTo>
                      <a:pt x="20184" y="48000"/>
                    </a:lnTo>
                    <a:lnTo>
                      <a:pt x="20460" y="48810"/>
                    </a:lnTo>
                    <a:lnTo>
                      <a:pt x="21013" y="49621"/>
                    </a:lnTo>
                    <a:lnTo>
                      <a:pt x="21428" y="50432"/>
                    </a:lnTo>
                    <a:lnTo>
                      <a:pt x="22119" y="51081"/>
                    </a:lnTo>
                    <a:lnTo>
                      <a:pt x="22119" y="51081"/>
                    </a:lnTo>
                    <a:lnTo>
                      <a:pt x="22396" y="51567"/>
                    </a:lnTo>
                    <a:lnTo>
                      <a:pt x="22396" y="51891"/>
                    </a:lnTo>
                    <a:lnTo>
                      <a:pt x="22119" y="52702"/>
                    </a:lnTo>
                    <a:lnTo>
                      <a:pt x="26405" y="55459"/>
                    </a:lnTo>
                    <a:lnTo>
                      <a:pt x="26405" y="55459"/>
                    </a:lnTo>
                    <a:lnTo>
                      <a:pt x="27096" y="53513"/>
                    </a:lnTo>
                    <a:lnTo>
                      <a:pt x="27096" y="52378"/>
                    </a:lnTo>
                    <a:lnTo>
                      <a:pt x="27096" y="51081"/>
                    </a:lnTo>
                    <a:lnTo>
                      <a:pt x="27096" y="49945"/>
                    </a:lnTo>
                    <a:lnTo>
                      <a:pt x="26543" y="48810"/>
                    </a:lnTo>
                    <a:lnTo>
                      <a:pt x="25852" y="47675"/>
                    </a:lnTo>
                    <a:lnTo>
                      <a:pt x="25023" y="46540"/>
                    </a:lnTo>
                    <a:lnTo>
                      <a:pt x="25023" y="46540"/>
                    </a:lnTo>
                    <a:lnTo>
                      <a:pt x="25023" y="46054"/>
                    </a:lnTo>
                    <a:lnTo>
                      <a:pt x="25161" y="44918"/>
                    </a:lnTo>
                    <a:lnTo>
                      <a:pt x="25714" y="44108"/>
                    </a:lnTo>
                    <a:lnTo>
                      <a:pt x="26129" y="42810"/>
                    </a:lnTo>
                    <a:lnTo>
                      <a:pt x="26129" y="42810"/>
                    </a:lnTo>
                    <a:lnTo>
                      <a:pt x="27096" y="41837"/>
                    </a:lnTo>
                    <a:lnTo>
                      <a:pt x="28064" y="41027"/>
                    </a:lnTo>
                    <a:lnTo>
                      <a:pt x="29447" y="40216"/>
                    </a:lnTo>
                    <a:lnTo>
                      <a:pt x="31105" y="39729"/>
                    </a:lnTo>
                    <a:lnTo>
                      <a:pt x="31105" y="39729"/>
                    </a:lnTo>
                    <a:lnTo>
                      <a:pt x="30829" y="42810"/>
                    </a:lnTo>
                    <a:lnTo>
                      <a:pt x="31105" y="45567"/>
                    </a:lnTo>
                    <a:lnTo>
                      <a:pt x="31520" y="48000"/>
                    </a:lnTo>
                    <a:lnTo>
                      <a:pt x="32211" y="50108"/>
                    </a:lnTo>
                    <a:lnTo>
                      <a:pt x="33179" y="52054"/>
                    </a:lnTo>
                    <a:lnTo>
                      <a:pt x="34147" y="54000"/>
                    </a:lnTo>
                    <a:lnTo>
                      <a:pt x="36221" y="56756"/>
                    </a:lnTo>
                    <a:lnTo>
                      <a:pt x="36221" y="56756"/>
                    </a:lnTo>
                    <a:lnTo>
                      <a:pt x="34147" y="56594"/>
                    </a:lnTo>
                    <a:lnTo>
                      <a:pt x="31244" y="56270"/>
                    </a:lnTo>
                    <a:lnTo>
                      <a:pt x="29861" y="56594"/>
                    </a:lnTo>
                    <a:lnTo>
                      <a:pt x="28202" y="56756"/>
                    </a:lnTo>
                    <a:lnTo>
                      <a:pt x="26820" y="57405"/>
                    </a:lnTo>
                    <a:lnTo>
                      <a:pt x="25161" y="58216"/>
                    </a:lnTo>
                    <a:lnTo>
                      <a:pt x="25161" y="58216"/>
                    </a:lnTo>
                    <a:close/>
                    <a:moveTo>
                      <a:pt x="67050" y="97135"/>
                    </a:moveTo>
                    <a:lnTo>
                      <a:pt x="66774" y="97135"/>
                    </a:lnTo>
                    <a:lnTo>
                      <a:pt x="66774" y="97135"/>
                    </a:lnTo>
                    <a:lnTo>
                      <a:pt x="65391" y="96810"/>
                    </a:lnTo>
                    <a:lnTo>
                      <a:pt x="64285" y="96486"/>
                    </a:lnTo>
                    <a:lnTo>
                      <a:pt x="62764" y="96000"/>
                    </a:lnTo>
                    <a:lnTo>
                      <a:pt x="62764" y="96000"/>
                    </a:lnTo>
                    <a:lnTo>
                      <a:pt x="62073" y="95351"/>
                    </a:lnTo>
                    <a:lnTo>
                      <a:pt x="61382" y="94540"/>
                    </a:lnTo>
                    <a:lnTo>
                      <a:pt x="60967" y="93729"/>
                    </a:lnTo>
                    <a:lnTo>
                      <a:pt x="60414" y="92594"/>
                    </a:lnTo>
                    <a:lnTo>
                      <a:pt x="68018" y="92594"/>
                    </a:lnTo>
                    <a:lnTo>
                      <a:pt x="68018" y="92594"/>
                    </a:lnTo>
                    <a:lnTo>
                      <a:pt x="68156" y="92594"/>
                    </a:lnTo>
                    <a:lnTo>
                      <a:pt x="68156" y="92594"/>
                    </a:lnTo>
                    <a:lnTo>
                      <a:pt x="68709" y="92594"/>
                    </a:lnTo>
                    <a:lnTo>
                      <a:pt x="68709" y="92594"/>
                    </a:lnTo>
                    <a:lnTo>
                      <a:pt x="69400" y="94540"/>
                    </a:lnTo>
                    <a:lnTo>
                      <a:pt x="69815" y="96000"/>
                    </a:lnTo>
                    <a:lnTo>
                      <a:pt x="70506" y="97135"/>
                    </a:lnTo>
                    <a:lnTo>
                      <a:pt x="67050" y="97135"/>
                    </a:lnTo>
                    <a:close/>
                    <a:moveTo>
                      <a:pt x="68156" y="87081"/>
                    </a:moveTo>
                    <a:lnTo>
                      <a:pt x="60414" y="87081"/>
                    </a:lnTo>
                    <a:lnTo>
                      <a:pt x="60414" y="87081"/>
                    </a:lnTo>
                    <a:lnTo>
                      <a:pt x="57096" y="87081"/>
                    </a:lnTo>
                    <a:lnTo>
                      <a:pt x="53640" y="87081"/>
                    </a:lnTo>
                    <a:lnTo>
                      <a:pt x="53640" y="87081"/>
                    </a:lnTo>
                    <a:lnTo>
                      <a:pt x="46589" y="87081"/>
                    </a:lnTo>
                    <a:lnTo>
                      <a:pt x="46589" y="87081"/>
                    </a:lnTo>
                    <a:lnTo>
                      <a:pt x="46313" y="87081"/>
                    </a:lnTo>
                    <a:lnTo>
                      <a:pt x="46313" y="87081"/>
                    </a:lnTo>
                    <a:lnTo>
                      <a:pt x="44516" y="86918"/>
                    </a:lnTo>
                    <a:lnTo>
                      <a:pt x="42995" y="86594"/>
                    </a:lnTo>
                    <a:lnTo>
                      <a:pt x="41889" y="85783"/>
                    </a:lnTo>
                    <a:lnTo>
                      <a:pt x="40506" y="84648"/>
                    </a:lnTo>
                    <a:lnTo>
                      <a:pt x="39539" y="83351"/>
                    </a:lnTo>
                    <a:lnTo>
                      <a:pt x="38847" y="81405"/>
                    </a:lnTo>
                    <a:lnTo>
                      <a:pt x="38571" y="80270"/>
                    </a:lnTo>
                    <a:lnTo>
                      <a:pt x="38571" y="78810"/>
                    </a:lnTo>
                    <a:lnTo>
                      <a:pt x="38571" y="75081"/>
                    </a:lnTo>
                    <a:lnTo>
                      <a:pt x="38294" y="75081"/>
                    </a:lnTo>
                    <a:lnTo>
                      <a:pt x="38294" y="66486"/>
                    </a:lnTo>
                    <a:lnTo>
                      <a:pt x="38294" y="66486"/>
                    </a:lnTo>
                    <a:lnTo>
                      <a:pt x="38571" y="64540"/>
                    </a:lnTo>
                    <a:lnTo>
                      <a:pt x="39124" y="62918"/>
                    </a:lnTo>
                    <a:lnTo>
                      <a:pt x="39815" y="61297"/>
                    </a:lnTo>
                    <a:lnTo>
                      <a:pt x="40921" y="59513"/>
                    </a:lnTo>
                    <a:lnTo>
                      <a:pt x="41612" y="59027"/>
                    </a:lnTo>
                    <a:lnTo>
                      <a:pt x="42580" y="58216"/>
                    </a:lnTo>
                    <a:lnTo>
                      <a:pt x="43548" y="57567"/>
                    </a:lnTo>
                    <a:lnTo>
                      <a:pt x="44654" y="57405"/>
                    </a:lnTo>
                    <a:lnTo>
                      <a:pt x="46175" y="57081"/>
                    </a:lnTo>
                    <a:lnTo>
                      <a:pt x="47695" y="56756"/>
                    </a:lnTo>
                    <a:lnTo>
                      <a:pt x="86820" y="56756"/>
                    </a:lnTo>
                    <a:lnTo>
                      <a:pt x="86820" y="51243"/>
                    </a:lnTo>
                    <a:lnTo>
                      <a:pt x="71336" y="51243"/>
                    </a:lnTo>
                    <a:lnTo>
                      <a:pt x="71336" y="51243"/>
                    </a:lnTo>
                    <a:lnTo>
                      <a:pt x="71059" y="48810"/>
                    </a:lnTo>
                    <a:lnTo>
                      <a:pt x="80460" y="48810"/>
                    </a:lnTo>
                    <a:lnTo>
                      <a:pt x="80460" y="43297"/>
                    </a:lnTo>
                    <a:lnTo>
                      <a:pt x="79907" y="43297"/>
                    </a:lnTo>
                    <a:lnTo>
                      <a:pt x="79907" y="43297"/>
                    </a:lnTo>
                    <a:lnTo>
                      <a:pt x="80875" y="42162"/>
                    </a:lnTo>
                    <a:lnTo>
                      <a:pt x="81843" y="41351"/>
                    </a:lnTo>
                    <a:lnTo>
                      <a:pt x="82811" y="40540"/>
                    </a:lnTo>
                    <a:lnTo>
                      <a:pt x="83502" y="40216"/>
                    </a:lnTo>
                    <a:lnTo>
                      <a:pt x="84608" y="40054"/>
                    </a:lnTo>
                    <a:lnTo>
                      <a:pt x="85437" y="39729"/>
                    </a:lnTo>
                    <a:lnTo>
                      <a:pt x="85852" y="34378"/>
                    </a:lnTo>
                    <a:lnTo>
                      <a:pt x="85852" y="34378"/>
                    </a:lnTo>
                    <a:lnTo>
                      <a:pt x="85161" y="34216"/>
                    </a:lnTo>
                    <a:lnTo>
                      <a:pt x="83917" y="34378"/>
                    </a:lnTo>
                    <a:lnTo>
                      <a:pt x="83917" y="25621"/>
                    </a:lnTo>
                    <a:lnTo>
                      <a:pt x="83917" y="25621"/>
                    </a:lnTo>
                    <a:lnTo>
                      <a:pt x="83917" y="24486"/>
                    </a:lnTo>
                    <a:lnTo>
                      <a:pt x="84470" y="23675"/>
                    </a:lnTo>
                    <a:lnTo>
                      <a:pt x="84608" y="23189"/>
                    </a:lnTo>
                    <a:lnTo>
                      <a:pt x="85437" y="22540"/>
                    </a:lnTo>
                    <a:lnTo>
                      <a:pt x="86267" y="22054"/>
                    </a:lnTo>
                    <a:lnTo>
                      <a:pt x="87235" y="22054"/>
                    </a:lnTo>
                    <a:lnTo>
                      <a:pt x="95529" y="22054"/>
                    </a:lnTo>
                    <a:lnTo>
                      <a:pt x="95529" y="20594"/>
                    </a:lnTo>
                    <a:lnTo>
                      <a:pt x="95529" y="20594"/>
                    </a:lnTo>
                    <a:lnTo>
                      <a:pt x="97880" y="23189"/>
                    </a:lnTo>
                    <a:lnTo>
                      <a:pt x="99953" y="25945"/>
                    </a:lnTo>
                    <a:lnTo>
                      <a:pt x="99953" y="25945"/>
                    </a:lnTo>
                    <a:lnTo>
                      <a:pt x="98847" y="26432"/>
                    </a:lnTo>
                    <a:lnTo>
                      <a:pt x="97603" y="27243"/>
                    </a:lnTo>
                    <a:lnTo>
                      <a:pt x="96359" y="28378"/>
                    </a:lnTo>
                    <a:lnTo>
                      <a:pt x="95253" y="29837"/>
                    </a:lnTo>
                    <a:lnTo>
                      <a:pt x="98986" y="32756"/>
                    </a:lnTo>
                    <a:lnTo>
                      <a:pt x="98986" y="32756"/>
                    </a:lnTo>
                    <a:lnTo>
                      <a:pt x="100230" y="31621"/>
                    </a:lnTo>
                    <a:lnTo>
                      <a:pt x="101336" y="31135"/>
                    </a:lnTo>
                    <a:lnTo>
                      <a:pt x="102580" y="30810"/>
                    </a:lnTo>
                    <a:lnTo>
                      <a:pt x="103548" y="30648"/>
                    </a:lnTo>
                    <a:lnTo>
                      <a:pt x="103548" y="30648"/>
                    </a:lnTo>
                    <a:lnTo>
                      <a:pt x="105069" y="33405"/>
                    </a:lnTo>
                    <a:lnTo>
                      <a:pt x="106589" y="36162"/>
                    </a:lnTo>
                    <a:lnTo>
                      <a:pt x="100645" y="36162"/>
                    </a:lnTo>
                    <a:lnTo>
                      <a:pt x="100645" y="41675"/>
                    </a:lnTo>
                    <a:lnTo>
                      <a:pt x="108940" y="41675"/>
                    </a:lnTo>
                    <a:lnTo>
                      <a:pt x="108940" y="41675"/>
                    </a:lnTo>
                    <a:lnTo>
                      <a:pt x="110737" y="47189"/>
                    </a:lnTo>
                    <a:lnTo>
                      <a:pt x="112119" y="52864"/>
                    </a:lnTo>
                    <a:lnTo>
                      <a:pt x="112949" y="58702"/>
                    </a:lnTo>
                    <a:lnTo>
                      <a:pt x="113364" y="64540"/>
                    </a:lnTo>
                    <a:lnTo>
                      <a:pt x="113364" y="64540"/>
                    </a:lnTo>
                    <a:lnTo>
                      <a:pt x="104377" y="68918"/>
                    </a:lnTo>
                    <a:lnTo>
                      <a:pt x="104377" y="65027"/>
                    </a:lnTo>
                    <a:lnTo>
                      <a:pt x="99677" y="65027"/>
                    </a:lnTo>
                    <a:lnTo>
                      <a:pt x="99677" y="71351"/>
                    </a:lnTo>
                    <a:lnTo>
                      <a:pt x="99677" y="71351"/>
                    </a:lnTo>
                    <a:lnTo>
                      <a:pt x="91658" y="75567"/>
                    </a:lnTo>
                    <a:lnTo>
                      <a:pt x="91658" y="66486"/>
                    </a:lnTo>
                    <a:lnTo>
                      <a:pt x="92488" y="66486"/>
                    </a:lnTo>
                    <a:lnTo>
                      <a:pt x="92488" y="66486"/>
                    </a:lnTo>
                    <a:lnTo>
                      <a:pt x="92903" y="66486"/>
                    </a:lnTo>
                    <a:lnTo>
                      <a:pt x="94009" y="66162"/>
                    </a:lnTo>
                    <a:lnTo>
                      <a:pt x="95529" y="65675"/>
                    </a:lnTo>
                    <a:lnTo>
                      <a:pt x="96221" y="65027"/>
                    </a:lnTo>
                    <a:lnTo>
                      <a:pt x="96635" y="64216"/>
                    </a:lnTo>
                    <a:lnTo>
                      <a:pt x="96635" y="64216"/>
                    </a:lnTo>
                    <a:lnTo>
                      <a:pt x="97327" y="63729"/>
                    </a:lnTo>
                    <a:lnTo>
                      <a:pt x="97880" y="62594"/>
                    </a:lnTo>
                    <a:lnTo>
                      <a:pt x="98294" y="60972"/>
                    </a:lnTo>
                    <a:lnTo>
                      <a:pt x="98571" y="59351"/>
                    </a:lnTo>
                    <a:lnTo>
                      <a:pt x="98571" y="52702"/>
                    </a:lnTo>
                    <a:lnTo>
                      <a:pt x="93870" y="52702"/>
                    </a:lnTo>
                    <a:lnTo>
                      <a:pt x="93870" y="59351"/>
                    </a:lnTo>
                    <a:lnTo>
                      <a:pt x="93870" y="59351"/>
                    </a:lnTo>
                    <a:lnTo>
                      <a:pt x="93870" y="59837"/>
                    </a:lnTo>
                    <a:lnTo>
                      <a:pt x="93594" y="60162"/>
                    </a:lnTo>
                    <a:lnTo>
                      <a:pt x="93179" y="60648"/>
                    </a:lnTo>
                    <a:lnTo>
                      <a:pt x="92488" y="60972"/>
                    </a:lnTo>
                    <a:lnTo>
                      <a:pt x="52258" y="60972"/>
                    </a:lnTo>
                    <a:lnTo>
                      <a:pt x="52258" y="60972"/>
                    </a:lnTo>
                    <a:lnTo>
                      <a:pt x="50046" y="60972"/>
                    </a:lnTo>
                    <a:lnTo>
                      <a:pt x="47972" y="61459"/>
                    </a:lnTo>
                    <a:lnTo>
                      <a:pt x="46313" y="62270"/>
                    </a:lnTo>
                    <a:lnTo>
                      <a:pt x="45207" y="63405"/>
                    </a:lnTo>
                    <a:lnTo>
                      <a:pt x="43963" y="64540"/>
                    </a:lnTo>
                    <a:lnTo>
                      <a:pt x="42995" y="66162"/>
                    </a:lnTo>
                    <a:lnTo>
                      <a:pt x="42580" y="68108"/>
                    </a:lnTo>
                    <a:lnTo>
                      <a:pt x="42580" y="70054"/>
                    </a:lnTo>
                    <a:lnTo>
                      <a:pt x="42580" y="75081"/>
                    </a:lnTo>
                    <a:lnTo>
                      <a:pt x="42580" y="75081"/>
                    </a:lnTo>
                    <a:lnTo>
                      <a:pt x="42580" y="76702"/>
                    </a:lnTo>
                    <a:lnTo>
                      <a:pt x="42857" y="77837"/>
                    </a:lnTo>
                    <a:lnTo>
                      <a:pt x="42995" y="78810"/>
                    </a:lnTo>
                    <a:lnTo>
                      <a:pt x="43548" y="79945"/>
                    </a:lnTo>
                    <a:lnTo>
                      <a:pt x="44239" y="80756"/>
                    </a:lnTo>
                    <a:lnTo>
                      <a:pt x="44930" y="81405"/>
                    </a:lnTo>
                    <a:lnTo>
                      <a:pt x="46313" y="82216"/>
                    </a:lnTo>
                    <a:lnTo>
                      <a:pt x="47972" y="83027"/>
                    </a:lnTo>
                    <a:lnTo>
                      <a:pt x="49631" y="83351"/>
                    </a:lnTo>
                    <a:lnTo>
                      <a:pt x="52258" y="83351"/>
                    </a:lnTo>
                    <a:lnTo>
                      <a:pt x="72027" y="83351"/>
                    </a:lnTo>
                    <a:lnTo>
                      <a:pt x="72027" y="77837"/>
                    </a:lnTo>
                    <a:lnTo>
                      <a:pt x="52258" y="77837"/>
                    </a:lnTo>
                    <a:lnTo>
                      <a:pt x="52258" y="77837"/>
                    </a:lnTo>
                    <a:lnTo>
                      <a:pt x="49354" y="77513"/>
                    </a:lnTo>
                    <a:lnTo>
                      <a:pt x="48525" y="77513"/>
                    </a:lnTo>
                    <a:lnTo>
                      <a:pt x="47695" y="76864"/>
                    </a:lnTo>
                    <a:lnTo>
                      <a:pt x="47557" y="76702"/>
                    </a:lnTo>
                    <a:lnTo>
                      <a:pt x="47281" y="76054"/>
                    </a:lnTo>
                    <a:lnTo>
                      <a:pt x="47281" y="75081"/>
                    </a:lnTo>
                    <a:lnTo>
                      <a:pt x="47281" y="70054"/>
                    </a:lnTo>
                    <a:lnTo>
                      <a:pt x="47281" y="70054"/>
                    </a:lnTo>
                    <a:lnTo>
                      <a:pt x="47281" y="69243"/>
                    </a:lnTo>
                    <a:lnTo>
                      <a:pt x="47557" y="68432"/>
                    </a:lnTo>
                    <a:lnTo>
                      <a:pt x="47695" y="67783"/>
                    </a:lnTo>
                    <a:lnTo>
                      <a:pt x="48525" y="67297"/>
                    </a:lnTo>
                    <a:lnTo>
                      <a:pt x="49354" y="66810"/>
                    </a:lnTo>
                    <a:lnTo>
                      <a:pt x="50599" y="66486"/>
                    </a:lnTo>
                    <a:lnTo>
                      <a:pt x="52258" y="66486"/>
                    </a:lnTo>
                    <a:lnTo>
                      <a:pt x="86958" y="66486"/>
                    </a:lnTo>
                    <a:lnTo>
                      <a:pt x="86958" y="69567"/>
                    </a:lnTo>
                    <a:lnTo>
                      <a:pt x="52672" y="69567"/>
                    </a:lnTo>
                    <a:lnTo>
                      <a:pt x="52672" y="75081"/>
                    </a:lnTo>
                    <a:lnTo>
                      <a:pt x="86958" y="75081"/>
                    </a:lnTo>
                    <a:lnTo>
                      <a:pt x="86958" y="78000"/>
                    </a:lnTo>
                    <a:lnTo>
                      <a:pt x="86958" y="78000"/>
                    </a:lnTo>
                    <a:lnTo>
                      <a:pt x="71059" y="86270"/>
                    </a:lnTo>
                    <a:lnTo>
                      <a:pt x="71059" y="86270"/>
                    </a:lnTo>
                    <a:lnTo>
                      <a:pt x="70092" y="86918"/>
                    </a:lnTo>
                    <a:lnTo>
                      <a:pt x="69124" y="86918"/>
                    </a:lnTo>
                    <a:lnTo>
                      <a:pt x="68156" y="87081"/>
                    </a:lnTo>
                    <a:lnTo>
                      <a:pt x="68156" y="87081"/>
                    </a:lnTo>
                    <a:close/>
                    <a:moveTo>
                      <a:pt x="78801" y="97135"/>
                    </a:moveTo>
                    <a:lnTo>
                      <a:pt x="78801" y="97135"/>
                    </a:lnTo>
                    <a:lnTo>
                      <a:pt x="77419" y="96324"/>
                    </a:lnTo>
                    <a:lnTo>
                      <a:pt x="76175" y="95675"/>
                    </a:lnTo>
                    <a:lnTo>
                      <a:pt x="75207" y="94864"/>
                    </a:lnTo>
                    <a:lnTo>
                      <a:pt x="74516" y="94054"/>
                    </a:lnTo>
                    <a:lnTo>
                      <a:pt x="73686" y="92432"/>
                    </a:lnTo>
                    <a:lnTo>
                      <a:pt x="73410" y="90972"/>
                    </a:lnTo>
                    <a:lnTo>
                      <a:pt x="73410" y="90972"/>
                    </a:lnTo>
                    <a:lnTo>
                      <a:pt x="76866" y="89351"/>
                    </a:lnTo>
                    <a:lnTo>
                      <a:pt x="76866" y="89351"/>
                    </a:lnTo>
                    <a:lnTo>
                      <a:pt x="77557" y="90972"/>
                    </a:lnTo>
                    <a:lnTo>
                      <a:pt x="78525" y="92918"/>
                    </a:lnTo>
                    <a:lnTo>
                      <a:pt x="79907" y="94864"/>
                    </a:lnTo>
                    <a:lnTo>
                      <a:pt x="81843" y="97135"/>
                    </a:lnTo>
                    <a:lnTo>
                      <a:pt x="78801" y="97135"/>
                    </a:lnTo>
                    <a:close/>
                    <a:moveTo>
                      <a:pt x="89861" y="97135"/>
                    </a:moveTo>
                    <a:lnTo>
                      <a:pt x="87235" y="97135"/>
                    </a:lnTo>
                    <a:lnTo>
                      <a:pt x="87235" y="97135"/>
                    </a:lnTo>
                    <a:lnTo>
                      <a:pt x="85437" y="96000"/>
                    </a:lnTo>
                    <a:lnTo>
                      <a:pt x="83917" y="94864"/>
                    </a:lnTo>
                    <a:lnTo>
                      <a:pt x="82811" y="93567"/>
                    </a:lnTo>
                    <a:lnTo>
                      <a:pt x="81566" y="92432"/>
                    </a:lnTo>
                    <a:lnTo>
                      <a:pt x="80184" y="89837"/>
                    </a:lnTo>
                    <a:lnTo>
                      <a:pt x="79493" y="88054"/>
                    </a:lnTo>
                    <a:lnTo>
                      <a:pt x="79493" y="88054"/>
                    </a:lnTo>
                    <a:lnTo>
                      <a:pt x="81843" y="86594"/>
                    </a:lnTo>
                    <a:lnTo>
                      <a:pt x="81843" y="86594"/>
                    </a:lnTo>
                    <a:lnTo>
                      <a:pt x="83225" y="88864"/>
                    </a:lnTo>
                    <a:lnTo>
                      <a:pt x="85437" y="91297"/>
                    </a:lnTo>
                    <a:lnTo>
                      <a:pt x="87926" y="94378"/>
                    </a:lnTo>
                    <a:lnTo>
                      <a:pt x="90829" y="96810"/>
                    </a:lnTo>
                    <a:lnTo>
                      <a:pt x="90829" y="96810"/>
                    </a:lnTo>
                    <a:lnTo>
                      <a:pt x="89861" y="97135"/>
                    </a:lnTo>
                    <a:lnTo>
                      <a:pt x="89861" y="97135"/>
                    </a:lnTo>
                    <a:close/>
                    <a:moveTo>
                      <a:pt x="94976" y="95675"/>
                    </a:moveTo>
                    <a:lnTo>
                      <a:pt x="94976" y="95675"/>
                    </a:lnTo>
                    <a:lnTo>
                      <a:pt x="93594" y="94864"/>
                    </a:lnTo>
                    <a:lnTo>
                      <a:pt x="92211" y="94054"/>
                    </a:lnTo>
                    <a:lnTo>
                      <a:pt x="92211" y="94054"/>
                    </a:lnTo>
                    <a:lnTo>
                      <a:pt x="94976" y="93567"/>
                    </a:lnTo>
                    <a:lnTo>
                      <a:pt x="97603" y="92594"/>
                    </a:lnTo>
                    <a:lnTo>
                      <a:pt x="103271" y="90972"/>
                    </a:lnTo>
                    <a:lnTo>
                      <a:pt x="103271" y="90972"/>
                    </a:lnTo>
                    <a:lnTo>
                      <a:pt x="101198" y="92594"/>
                    </a:lnTo>
                    <a:lnTo>
                      <a:pt x="98986" y="93729"/>
                    </a:lnTo>
                    <a:lnTo>
                      <a:pt x="96912" y="94864"/>
                    </a:lnTo>
                    <a:lnTo>
                      <a:pt x="94976" y="95675"/>
                    </a:lnTo>
                    <a:lnTo>
                      <a:pt x="94976" y="95675"/>
                    </a:lnTo>
                    <a:close/>
                    <a:moveTo>
                      <a:pt x="107972" y="85459"/>
                    </a:moveTo>
                    <a:lnTo>
                      <a:pt x="107972" y="85459"/>
                    </a:lnTo>
                    <a:lnTo>
                      <a:pt x="103686" y="87081"/>
                    </a:lnTo>
                    <a:lnTo>
                      <a:pt x="98847" y="89027"/>
                    </a:lnTo>
                    <a:lnTo>
                      <a:pt x="93870" y="90162"/>
                    </a:lnTo>
                    <a:lnTo>
                      <a:pt x="91244" y="90810"/>
                    </a:lnTo>
                    <a:lnTo>
                      <a:pt x="89170" y="90972"/>
                    </a:lnTo>
                    <a:lnTo>
                      <a:pt x="89170" y="90972"/>
                    </a:lnTo>
                    <a:lnTo>
                      <a:pt x="87926" y="89675"/>
                    </a:lnTo>
                    <a:lnTo>
                      <a:pt x="87926" y="89675"/>
                    </a:lnTo>
                    <a:lnTo>
                      <a:pt x="94976" y="86918"/>
                    </a:lnTo>
                    <a:lnTo>
                      <a:pt x="101612" y="84324"/>
                    </a:lnTo>
                    <a:lnTo>
                      <a:pt x="111013" y="80270"/>
                    </a:lnTo>
                    <a:lnTo>
                      <a:pt x="111013" y="80270"/>
                    </a:lnTo>
                    <a:lnTo>
                      <a:pt x="109631" y="83027"/>
                    </a:lnTo>
                    <a:lnTo>
                      <a:pt x="107972" y="85459"/>
                    </a:lnTo>
                    <a:lnTo>
                      <a:pt x="107972" y="85459"/>
                    </a:lnTo>
                    <a:close/>
                    <a:moveTo>
                      <a:pt x="112119" y="76054"/>
                    </a:moveTo>
                    <a:lnTo>
                      <a:pt x="112119" y="76054"/>
                    </a:lnTo>
                    <a:lnTo>
                      <a:pt x="102580" y="80270"/>
                    </a:lnTo>
                    <a:lnTo>
                      <a:pt x="94838" y="83513"/>
                    </a:lnTo>
                    <a:lnTo>
                      <a:pt x="85852" y="86918"/>
                    </a:lnTo>
                    <a:lnTo>
                      <a:pt x="85852" y="86918"/>
                    </a:lnTo>
                    <a:lnTo>
                      <a:pt x="84608" y="85297"/>
                    </a:lnTo>
                    <a:lnTo>
                      <a:pt x="84608" y="85297"/>
                    </a:lnTo>
                    <a:lnTo>
                      <a:pt x="113087" y="70540"/>
                    </a:lnTo>
                    <a:lnTo>
                      <a:pt x="113087" y="70540"/>
                    </a:lnTo>
                    <a:lnTo>
                      <a:pt x="112672" y="73297"/>
                    </a:lnTo>
                    <a:lnTo>
                      <a:pt x="112119" y="76054"/>
                    </a:lnTo>
                    <a:lnTo>
                      <a:pt x="112119" y="76054"/>
                    </a:lnTo>
                    <a:close/>
                    <a:moveTo>
                      <a:pt x="100230" y="49945"/>
                    </a:moveTo>
                    <a:lnTo>
                      <a:pt x="100230" y="49945"/>
                    </a:lnTo>
                    <a:lnTo>
                      <a:pt x="100645" y="49945"/>
                    </a:lnTo>
                    <a:lnTo>
                      <a:pt x="100921" y="50108"/>
                    </a:lnTo>
                    <a:lnTo>
                      <a:pt x="100921" y="50108"/>
                    </a:lnTo>
                    <a:lnTo>
                      <a:pt x="101198" y="50756"/>
                    </a:lnTo>
                    <a:lnTo>
                      <a:pt x="101198" y="50756"/>
                    </a:lnTo>
                    <a:lnTo>
                      <a:pt x="101198" y="52702"/>
                    </a:lnTo>
                    <a:lnTo>
                      <a:pt x="101612" y="54810"/>
                    </a:lnTo>
                    <a:lnTo>
                      <a:pt x="102580" y="56756"/>
                    </a:lnTo>
                    <a:lnTo>
                      <a:pt x="103548" y="58702"/>
                    </a:lnTo>
                    <a:lnTo>
                      <a:pt x="104930" y="60324"/>
                    </a:lnTo>
                    <a:lnTo>
                      <a:pt x="106589" y="62108"/>
                    </a:lnTo>
                    <a:lnTo>
                      <a:pt x="108387" y="63081"/>
                    </a:lnTo>
                    <a:lnTo>
                      <a:pt x="110737" y="63729"/>
                    </a:lnTo>
                    <a:lnTo>
                      <a:pt x="111428" y="58216"/>
                    </a:lnTo>
                    <a:lnTo>
                      <a:pt x="111428" y="58216"/>
                    </a:lnTo>
                    <a:lnTo>
                      <a:pt x="110046" y="57891"/>
                    </a:lnTo>
                    <a:lnTo>
                      <a:pt x="108940" y="57081"/>
                    </a:lnTo>
                    <a:lnTo>
                      <a:pt x="107972" y="56270"/>
                    </a:lnTo>
                    <a:lnTo>
                      <a:pt x="107004" y="55135"/>
                    </a:lnTo>
                    <a:lnTo>
                      <a:pt x="106589" y="54000"/>
                    </a:lnTo>
                    <a:lnTo>
                      <a:pt x="106036" y="52702"/>
                    </a:lnTo>
                    <a:lnTo>
                      <a:pt x="105898" y="51567"/>
                    </a:lnTo>
                    <a:lnTo>
                      <a:pt x="105898" y="50756"/>
                    </a:lnTo>
                    <a:lnTo>
                      <a:pt x="105898" y="50756"/>
                    </a:lnTo>
                    <a:lnTo>
                      <a:pt x="105622" y="49135"/>
                    </a:lnTo>
                    <a:lnTo>
                      <a:pt x="105345" y="47675"/>
                    </a:lnTo>
                    <a:lnTo>
                      <a:pt x="104654" y="46864"/>
                    </a:lnTo>
                    <a:lnTo>
                      <a:pt x="104239" y="46054"/>
                    </a:lnTo>
                    <a:lnTo>
                      <a:pt x="104239" y="46054"/>
                    </a:lnTo>
                    <a:lnTo>
                      <a:pt x="102995" y="45243"/>
                    </a:lnTo>
                    <a:lnTo>
                      <a:pt x="101889" y="44594"/>
                    </a:lnTo>
                    <a:lnTo>
                      <a:pt x="100645" y="44432"/>
                    </a:lnTo>
                    <a:lnTo>
                      <a:pt x="100230" y="44432"/>
                    </a:lnTo>
                    <a:lnTo>
                      <a:pt x="97327" y="44432"/>
                    </a:lnTo>
                    <a:lnTo>
                      <a:pt x="97327" y="44432"/>
                    </a:lnTo>
                    <a:lnTo>
                      <a:pt x="97327" y="41837"/>
                    </a:lnTo>
                    <a:lnTo>
                      <a:pt x="97188" y="39405"/>
                    </a:lnTo>
                    <a:lnTo>
                      <a:pt x="96635" y="36972"/>
                    </a:lnTo>
                    <a:lnTo>
                      <a:pt x="96221" y="35837"/>
                    </a:lnTo>
                    <a:lnTo>
                      <a:pt x="95668" y="34702"/>
                    </a:lnTo>
                    <a:lnTo>
                      <a:pt x="95668" y="34702"/>
                    </a:lnTo>
                    <a:lnTo>
                      <a:pt x="94976" y="33891"/>
                    </a:lnTo>
                    <a:lnTo>
                      <a:pt x="94285" y="33405"/>
                    </a:lnTo>
                    <a:lnTo>
                      <a:pt x="93317" y="33081"/>
                    </a:lnTo>
                    <a:lnTo>
                      <a:pt x="92488" y="32756"/>
                    </a:lnTo>
                    <a:lnTo>
                      <a:pt x="92488" y="32756"/>
                    </a:lnTo>
                    <a:lnTo>
                      <a:pt x="91520" y="32594"/>
                    </a:lnTo>
                    <a:lnTo>
                      <a:pt x="90829" y="31945"/>
                    </a:lnTo>
                    <a:lnTo>
                      <a:pt x="90276" y="31459"/>
                    </a:lnTo>
                    <a:lnTo>
                      <a:pt x="90276" y="30648"/>
                    </a:lnTo>
                    <a:lnTo>
                      <a:pt x="90276" y="26108"/>
                    </a:lnTo>
                    <a:lnTo>
                      <a:pt x="85576" y="26108"/>
                    </a:lnTo>
                    <a:lnTo>
                      <a:pt x="85576" y="30324"/>
                    </a:lnTo>
                    <a:lnTo>
                      <a:pt x="85576" y="30324"/>
                    </a:lnTo>
                    <a:lnTo>
                      <a:pt x="85576" y="31135"/>
                    </a:lnTo>
                    <a:lnTo>
                      <a:pt x="85576" y="32270"/>
                    </a:lnTo>
                    <a:lnTo>
                      <a:pt x="86129" y="33891"/>
                    </a:lnTo>
                    <a:lnTo>
                      <a:pt x="86958" y="35513"/>
                    </a:lnTo>
                    <a:lnTo>
                      <a:pt x="86958" y="35513"/>
                    </a:lnTo>
                    <a:lnTo>
                      <a:pt x="87926" y="36324"/>
                    </a:lnTo>
                    <a:lnTo>
                      <a:pt x="88894" y="37135"/>
                    </a:lnTo>
                    <a:lnTo>
                      <a:pt x="90276" y="38108"/>
                    </a:lnTo>
                    <a:lnTo>
                      <a:pt x="92211" y="38270"/>
                    </a:lnTo>
                    <a:lnTo>
                      <a:pt x="92211" y="38270"/>
                    </a:lnTo>
                    <a:lnTo>
                      <a:pt x="92488" y="39081"/>
                    </a:lnTo>
                    <a:lnTo>
                      <a:pt x="92626" y="40540"/>
                    </a:lnTo>
                    <a:lnTo>
                      <a:pt x="92626" y="44432"/>
                    </a:lnTo>
                    <a:lnTo>
                      <a:pt x="85161" y="44432"/>
                    </a:lnTo>
                    <a:lnTo>
                      <a:pt x="85161" y="49945"/>
                    </a:lnTo>
                    <a:lnTo>
                      <a:pt x="100230" y="49945"/>
                    </a:lnTo>
                    <a:lnTo>
                      <a:pt x="100230" y="49945"/>
                    </a:lnTo>
                    <a:close/>
                  </a:path>
                </a:pathLst>
              </a:custGeom>
              <a:solidFill>
                <a:srgbClr val="FFFFFF"/>
              </a:solidFill>
              <a:ln>
                <a:noFill/>
              </a:ln>
            </p:spPr>
            <p:txBody>
              <a:bodyPr spcFirstLastPara="1" wrap="square" lIns="51725" tIns="25850" rIns="51725" bIns="25850" anchor="t" anchorCtr="0">
                <a:noAutofit/>
              </a:bodyPr>
              <a:lstStyle/>
              <a:p>
                <a:pPr marL="0" marR="0" lvl="0" indent="0" algn="l" rtl="0">
                  <a:spcBef>
                    <a:spcPts val="0"/>
                  </a:spcBef>
                  <a:spcAft>
                    <a:spcPts val="0"/>
                  </a:spcAft>
                  <a:buNone/>
                </a:pPr>
                <a:endParaRPr sz="1000">
                  <a:solidFill>
                    <a:srgbClr val="000000"/>
                  </a:solidFill>
                  <a:latin typeface="Arial"/>
                  <a:ea typeface="Arial"/>
                  <a:cs typeface="Arial"/>
                  <a:sym typeface="Arial"/>
                </a:endParaRPr>
              </a:p>
            </p:txBody>
          </p:sp>
        </p:grpSp>
      </p:grpSp>
      <p:grpSp>
        <p:nvGrpSpPr>
          <p:cNvPr id="156" name="Shape 156"/>
          <p:cNvGrpSpPr/>
          <p:nvPr/>
        </p:nvGrpSpPr>
        <p:grpSpPr>
          <a:xfrm>
            <a:off x="4508750" y="1233969"/>
            <a:ext cx="1165500" cy="1243435"/>
            <a:chOff x="4836275" y="1262219"/>
            <a:chExt cx="1165500" cy="1243435"/>
          </a:xfrm>
        </p:grpSpPr>
        <p:sp>
          <p:nvSpPr>
            <p:cNvPr id="157" name="Shape 157"/>
            <p:cNvSpPr txBox="1"/>
            <p:nvPr/>
          </p:nvSpPr>
          <p:spPr>
            <a:xfrm>
              <a:off x="4836275" y="2179254"/>
              <a:ext cx="1165500" cy="326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a:solidFill>
                    <a:srgbClr val="666666"/>
                  </a:solidFill>
                  <a:latin typeface="Montserrat Medium"/>
                  <a:ea typeface="Montserrat Medium"/>
                  <a:cs typeface="Montserrat Medium"/>
                  <a:sym typeface="Montserrat Medium"/>
                </a:rPr>
                <a:t>Engage</a:t>
              </a:r>
              <a:endParaRPr sz="1200">
                <a:solidFill>
                  <a:srgbClr val="666666"/>
                </a:solidFill>
                <a:latin typeface="Montserrat Medium"/>
                <a:ea typeface="Montserrat Medium"/>
                <a:cs typeface="Montserrat Medium"/>
                <a:sym typeface="Montserrat Medium"/>
              </a:endParaRPr>
            </a:p>
            <a:p>
              <a:pPr marL="0" lvl="0" indent="0" rtl="0">
                <a:spcBef>
                  <a:spcPts val="600"/>
                </a:spcBef>
                <a:spcAft>
                  <a:spcPts val="0"/>
                </a:spcAft>
                <a:buNone/>
              </a:pPr>
              <a:endParaRPr sz="1100">
                <a:solidFill>
                  <a:srgbClr val="666666"/>
                </a:solidFill>
                <a:latin typeface="Montserrat Medium"/>
                <a:ea typeface="Montserrat Medium"/>
                <a:cs typeface="Montserrat Medium"/>
                <a:sym typeface="Montserrat Medium"/>
              </a:endParaRPr>
            </a:p>
          </p:txBody>
        </p:sp>
        <p:grpSp>
          <p:nvGrpSpPr>
            <p:cNvPr id="158" name="Shape 158"/>
            <p:cNvGrpSpPr/>
            <p:nvPr/>
          </p:nvGrpSpPr>
          <p:grpSpPr>
            <a:xfrm>
              <a:off x="4959210" y="1262219"/>
              <a:ext cx="916313" cy="916313"/>
              <a:chOff x="6451807" y="1754441"/>
              <a:chExt cx="1677000" cy="1677000"/>
            </a:xfrm>
          </p:grpSpPr>
          <p:sp>
            <p:nvSpPr>
              <p:cNvPr id="159" name="Shape 159"/>
              <p:cNvSpPr/>
              <p:nvPr/>
            </p:nvSpPr>
            <p:spPr>
              <a:xfrm>
                <a:off x="6451807" y="1754441"/>
                <a:ext cx="1677000" cy="1677000"/>
              </a:xfrm>
              <a:prstGeom prst="ellipse">
                <a:avLst/>
              </a:prstGeom>
              <a:solidFill>
                <a:srgbClr val="7890CD"/>
              </a:solidFill>
              <a:ln>
                <a:noFill/>
              </a:ln>
            </p:spPr>
            <p:txBody>
              <a:bodyPr spcFirstLastPara="1" wrap="square" lIns="47650" tIns="23825" rIns="47650" bIns="23825" anchor="ctr" anchorCtr="0">
                <a:noAutofit/>
              </a:bodyPr>
              <a:lstStyle/>
              <a:p>
                <a:pPr marL="0" marR="0" lvl="0" indent="0" algn="ctr" rtl="0">
                  <a:spcBef>
                    <a:spcPts val="0"/>
                  </a:spcBef>
                  <a:spcAft>
                    <a:spcPts val="0"/>
                  </a:spcAft>
                  <a:buNone/>
                </a:pPr>
                <a:endParaRPr sz="1200">
                  <a:solidFill>
                    <a:srgbClr val="FFFFFF"/>
                  </a:solidFill>
                  <a:latin typeface="Georgia"/>
                  <a:ea typeface="Georgia"/>
                  <a:cs typeface="Georgia"/>
                  <a:sym typeface="Georgia"/>
                </a:endParaRPr>
              </a:p>
            </p:txBody>
          </p:sp>
          <p:grpSp>
            <p:nvGrpSpPr>
              <p:cNvPr id="160" name="Shape 160"/>
              <p:cNvGrpSpPr/>
              <p:nvPr/>
            </p:nvGrpSpPr>
            <p:grpSpPr>
              <a:xfrm>
                <a:off x="7348250" y="1921427"/>
                <a:ext cx="337514" cy="496535"/>
                <a:chOff x="5130800" y="2122170"/>
                <a:chExt cx="812700" cy="1195605"/>
              </a:xfrm>
            </p:grpSpPr>
            <p:sp>
              <p:nvSpPr>
                <p:cNvPr id="161" name="Shape 161"/>
                <p:cNvSpPr/>
                <p:nvPr/>
              </p:nvSpPr>
              <p:spPr>
                <a:xfrm>
                  <a:off x="5345748" y="2122170"/>
                  <a:ext cx="382800" cy="382800"/>
                </a:xfrm>
                <a:prstGeom prst="ellipse">
                  <a:avLst/>
                </a:prstGeom>
                <a:solidFill>
                  <a:srgbClr val="FFFFFF"/>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200">
                    <a:solidFill>
                      <a:srgbClr val="FFFFFF"/>
                    </a:solidFill>
                    <a:latin typeface="Georgia"/>
                    <a:ea typeface="Georgia"/>
                    <a:cs typeface="Georgia"/>
                    <a:sym typeface="Georgia"/>
                  </a:endParaRPr>
                </a:p>
              </p:txBody>
            </p:sp>
            <p:sp>
              <p:nvSpPr>
                <p:cNvPr id="162" name="Shape 162"/>
                <p:cNvSpPr/>
                <p:nvPr/>
              </p:nvSpPr>
              <p:spPr>
                <a:xfrm>
                  <a:off x="5130800" y="2505075"/>
                  <a:ext cx="812700" cy="812700"/>
                </a:xfrm>
                <a:prstGeom prst="pie">
                  <a:avLst>
                    <a:gd name="adj1" fmla="val 10800006"/>
                    <a:gd name="adj2" fmla="val 21593516"/>
                  </a:avLst>
                </a:prstGeom>
                <a:solidFill>
                  <a:srgbClr val="FFFFFF"/>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200">
                    <a:solidFill>
                      <a:srgbClr val="FFFFFF"/>
                    </a:solidFill>
                    <a:latin typeface="Georgia"/>
                    <a:ea typeface="Georgia"/>
                    <a:cs typeface="Georgia"/>
                    <a:sym typeface="Georgia"/>
                  </a:endParaRPr>
                </a:p>
              </p:txBody>
            </p:sp>
          </p:grpSp>
          <p:grpSp>
            <p:nvGrpSpPr>
              <p:cNvPr id="163" name="Shape 163"/>
              <p:cNvGrpSpPr/>
              <p:nvPr/>
            </p:nvGrpSpPr>
            <p:grpSpPr>
              <a:xfrm>
                <a:off x="7630527" y="2230637"/>
                <a:ext cx="337514" cy="496535"/>
                <a:chOff x="5130800" y="2122170"/>
                <a:chExt cx="812700" cy="1195605"/>
              </a:xfrm>
            </p:grpSpPr>
            <p:sp>
              <p:nvSpPr>
                <p:cNvPr id="164" name="Shape 164"/>
                <p:cNvSpPr/>
                <p:nvPr/>
              </p:nvSpPr>
              <p:spPr>
                <a:xfrm>
                  <a:off x="5345748" y="2122170"/>
                  <a:ext cx="382800" cy="382800"/>
                </a:xfrm>
                <a:prstGeom prst="ellipse">
                  <a:avLst/>
                </a:prstGeom>
                <a:solidFill>
                  <a:srgbClr val="FFFFFF"/>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200">
                    <a:solidFill>
                      <a:srgbClr val="FFFFFF"/>
                    </a:solidFill>
                    <a:latin typeface="Georgia"/>
                    <a:ea typeface="Georgia"/>
                    <a:cs typeface="Georgia"/>
                    <a:sym typeface="Georgia"/>
                  </a:endParaRPr>
                </a:p>
              </p:txBody>
            </p:sp>
            <p:sp>
              <p:nvSpPr>
                <p:cNvPr id="165" name="Shape 165"/>
                <p:cNvSpPr/>
                <p:nvPr/>
              </p:nvSpPr>
              <p:spPr>
                <a:xfrm>
                  <a:off x="5130800" y="2505075"/>
                  <a:ext cx="812700" cy="812700"/>
                </a:xfrm>
                <a:prstGeom prst="pie">
                  <a:avLst>
                    <a:gd name="adj1" fmla="val 10800006"/>
                    <a:gd name="adj2" fmla="val 21593516"/>
                  </a:avLst>
                </a:prstGeom>
                <a:solidFill>
                  <a:srgbClr val="FFFFFF"/>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200">
                    <a:solidFill>
                      <a:srgbClr val="FFFFFF"/>
                    </a:solidFill>
                    <a:latin typeface="Georgia"/>
                    <a:ea typeface="Georgia"/>
                    <a:cs typeface="Georgia"/>
                    <a:sym typeface="Georgia"/>
                  </a:endParaRPr>
                </a:p>
              </p:txBody>
            </p:sp>
          </p:grpSp>
          <p:grpSp>
            <p:nvGrpSpPr>
              <p:cNvPr id="166" name="Shape 166"/>
              <p:cNvGrpSpPr/>
              <p:nvPr/>
            </p:nvGrpSpPr>
            <p:grpSpPr>
              <a:xfrm>
                <a:off x="6610008" y="2230637"/>
                <a:ext cx="337514" cy="496535"/>
                <a:chOff x="5130800" y="2122170"/>
                <a:chExt cx="812700" cy="1195605"/>
              </a:xfrm>
            </p:grpSpPr>
            <p:sp>
              <p:nvSpPr>
                <p:cNvPr id="167" name="Shape 167"/>
                <p:cNvSpPr/>
                <p:nvPr/>
              </p:nvSpPr>
              <p:spPr>
                <a:xfrm>
                  <a:off x="5345748" y="2122170"/>
                  <a:ext cx="382800" cy="382800"/>
                </a:xfrm>
                <a:prstGeom prst="ellipse">
                  <a:avLst/>
                </a:prstGeom>
                <a:solidFill>
                  <a:srgbClr val="FFFFFF"/>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200">
                    <a:solidFill>
                      <a:srgbClr val="FFFFFF"/>
                    </a:solidFill>
                    <a:latin typeface="Georgia"/>
                    <a:ea typeface="Georgia"/>
                    <a:cs typeface="Georgia"/>
                    <a:sym typeface="Georgia"/>
                  </a:endParaRPr>
                </a:p>
              </p:txBody>
            </p:sp>
            <p:sp>
              <p:nvSpPr>
                <p:cNvPr id="168" name="Shape 168"/>
                <p:cNvSpPr/>
                <p:nvPr/>
              </p:nvSpPr>
              <p:spPr>
                <a:xfrm>
                  <a:off x="5130800" y="2505075"/>
                  <a:ext cx="812700" cy="812700"/>
                </a:xfrm>
                <a:prstGeom prst="pie">
                  <a:avLst>
                    <a:gd name="adj1" fmla="val 10800006"/>
                    <a:gd name="adj2" fmla="val 21593516"/>
                  </a:avLst>
                </a:prstGeom>
                <a:solidFill>
                  <a:srgbClr val="FFFFFF"/>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200">
                    <a:solidFill>
                      <a:srgbClr val="FFFFFF"/>
                    </a:solidFill>
                    <a:latin typeface="Georgia"/>
                    <a:ea typeface="Georgia"/>
                    <a:cs typeface="Georgia"/>
                    <a:sym typeface="Georgia"/>
                  </a:endParaRPr>
                </a:p>
              </p:txBody>
            </p:sp>
          </p:grpSp>
          <p:grpSp>
            <p:nvGrpSpPr>
              <p:cNvPr id="169" name="Shape 169"/>
              <p:cNvGrpSpPr/>
              <p:nvPr/>
            </p:nvGrpSpPr>
            <p:grpSpPr>
              <a:xfrm>
                <a:off x="6910202" y="1921427"/>
                <a:ext cx="337514" cy="496535"/>
                <a:chOff x="5130800" y="2122170"/>
                <a:chExt cx="812700" cy="1195605"/>
              </a:xfrm>
            </p:grpSpPr>
            <p:sp>
              <p:nvSpPr>
                <p:cNvPr id="170" name="Shape 170"/>
                <p:cNvSpPr/>
                <p:nvPr/>
              </p:nvSpPr>
              <p:spPr>
                <a:xfrm>
                  <a:off x="5345748" y="2122170"/>
                  <a:ext cx="382800" cy="382800"/>
                </a:xfrm>
                <a:prstGeom prst="ellipse">
                  <a:avLst/>
                </a:prstGeom>
                <a:solidFill>
                  <a:srgbClr val="FFFFFF"/>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200">
                    <a:solidFill>
                      <a:srgbClr val="FFFFFF"/>
                    </a:solidFill>
                    <a:latin typeface="Georgia"/>
                    <a:ea typeface="Georgia"/>
                    <a:cs typeface="Georgia"/>
                    <a:sym typeface="Georgia"/>
                  </a:endParaRPr>
                </a:p>
              </p:txBody>
            </p:sp>
            <p:sp>
              <p:nvSpPr>
                <p:cNvPr id="171" name="Shape 171"/>
                <p:cNvSpPr/>
                <p:nvPr/>
              </p:nvSpPr>
              <p:spPr>
                <a:xfrm>
                  <a:off x="5130800" y="2505075"/>
                  <a:ext cx="812700" cy="812700"/>
                </a:xfrm>
                <a:prstGeom prst="pie">
                  <a:avLst>
                    <a:gd name="adj1" fmla="val 10800006"/>
                    <a:gd name="adj2" fmla="val 21593516"/>
                  </a:avLst>
                </a:prstGeom>
                <a:solidFill>
                  <a:srgbClr val="FFFFFF"/>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200">
                    <a:solidFill>
                      <a:srgbClr val="FFFFFF"/>
                    </a:solidFill>
                    <a:latin typeface="Georgia"/>
                    <a:ea typeface="Georgia"/>
                    <a:cs typeface="Georgia"/>
                    <a:sym typeface="Georgia"/>
                  </a:endParaRPr>
                </a:p>
              </p:txBody>
            </p:sp>
          </p:grpSp>
          <p:grpSp>
            <p:nvGrpSpPr>
              <p:cNvPr id="172" name="Shape 172"/>
              <p:cNvGrpSpPr/>
              <p:nvPr/>
            </p:nvGrpSpPr>
            <p:grpSpPr>
              <a:xfrm>
                <a:off x="7601538" y="2617150"/>
                <a:ext cx="337514" cy="496535"/>
                <a:chOff x="5130800" y="2122170"/>
                <a:chExt cx="812700" cy="1195605"/>
              </a:xfrm>
            </p:grpSpPr>
            <p:sp>
              <p:nvSpPr>
                <p:cNvPr id="173" name="Shape 173"/>
                <p:cNvSpPr/>
                <p:nvPr/>
              </p:nvSpPr>
              <p:spPr>
                <a:xfrm>
                  <a:off x="5345748" y="2122170"/>
                  <a:ext cx="382800" cy="382800"/>
                </a:xfrm>
                <a:prstGeom prst="ellipse">
                  <a:avLst/>
                </a:prstGeom>
                <a:solidFill>
                  <a:srgbClr val="FFFFFF"/>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200">
                    <a:solidFill>
                      <a:srgbClr val="FFFFFF"/>
                    </a:solidFill>
                    <a:latin typeface="Georgia"/>
                    <a:ea typeface="Georgia"/>
                    <a:cs typeface="Georgia"/>
                    <a:sym typeface="Georgia"/>
                  </a:endParaRPr>
                </a:p>
              </p:txBody>
            </p:sp>
            <p:sp>
              <p:nvSpPr>
                <p:cNvPr id="174" name="Shape 174"/>
                <p:cNvSpPr/>
                <p:nvPr/>
              </p:nvSpPr>
              <p:spPr>
                <a:xfrm>
                  <a:off x="5130800" y="2505075"/>
                  <a:ext cx="812700" cy="812700"/>
                </a:xfrm>
                <a:prstGeom prst="pie">
                  <a:avLst>
                    <a:gd name="adj1" fmla="val 10800006"/>
                    <a:gd name="adj2" fmla="val 21593516"/>
                  </a:avLst>
                </a:prstGeom>
                <a:solidFill>
                  <a:srgbClr val="FFFFFF"/>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200">
                    <a:solidFill>
                      <a:srgbClr val="FFFFFF"/>
                    </a:solidFill>
                    <a:latin typeface="Georgia"/>
                    <a:ea typeface="Georgia"/>
                    <a:cs typeface="Georgia"/>
                    <a:sym typeface="Georgia"/>
                  </a:endParaRPr>
                </a:p>
              </p:txBody>
            </p:sp>
          </p:grpSp>
          <p:grpSp>
            <p:nvGrpSpPr>
              <p:cNvPr id="175" name="Shape 175"/>
              <p:cNvGrpSpPr/>
              <p:nvPr/>
            </p:nvGrpSpPr>
            <p:grpSpPr>
              <a:xfrm>
                <a:off x="6645440" y="2617150"/>
                <a:ext cx="337514" cy="496535"/>
                <a:chOff x="5130800" y="2122170"/>
                <a:chExt cx="812700" cy="1195605"/>
              </a:xfrm>
            </p:grpSpPr>
            <p:sp>
              <p:nvSpPr>
                <p:cNvPr id="176" name="Shape 176"/>
                <p:cNvSpPr/>
                <p:nvPr/>
              </p:nvSpPr>
              <p:spPr>
                <a:xfrm>
                  <a:off x="5345748" y="2122170"/>
                  <a:ext cx="382800" cy="382800"/>
                </a:xfrm>
                <a:prstGeom prst="ellipse">
                  <a:avLst/>
                </a:prstGeom>
                <a:solidFill>
                  <a:srgbClr val="FFFFFF"/>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200">
                    <a:solidFill>
                      <a:srgbClr val="FFFFFF"/>
                    </a:solidFill>
                    <a:latin typeface="Georgia"/>
                    <a:ea typeface="Georgia"/>
                    <a:cs typeface="Georgia"/>
                    <a:sym typeface="Georgia"/>
                  </a:endParaRPr>
                </a:p>
              </p:txBody>
            </p:sp>
            <p:sp>
              <p:nvSpPr>
                <p:cNvPr id="177" name="Shape 177"/>
                <p:cNvSpPr/>
                <p:nvPr/>
              </p:nvSpPr>
              <p:spPr>
                <a:xfrm>
                  <a:off x="5130800" y="2505075"/>
                  <a:ext cx="812700" cy="812700"/>
                </a:xfrm>
                <a:prstGeom prst="pie">
                  <a:avLst>
                    <a:gd name="adj1" fmla="val 10800006"/>
                    <a:gd name="adj2" fmla="val 21593516"/>
                  </a:avLst>
                </a:prstGeom>
                <a:solidFill>
                  <a:srgbClr val="FFFFFF"/>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200">
                    <a:solidFill>
                      <a:srgbClr val="FFFFFF"/>
                    </a:solidFill>
                    <a:latin typeface="Georgia"/>
                    <a:ea typeface="Georgia"/>
                    <a:cs typeface="Georgia"/>
                    <a:sym typeface="Georgia"/>
                  </a:endParaRPr>
                </a:p>
              </p:txBody>
            </p:sp>
          </p:grpSp>
        </p:grpSp>
      </p:grpSp>
      <p:grpSp>
        <p:nvGrpSpPr>
          <p:cNvPr id="178" name="Shape 178"/>
          <p:cNvGrpSpPr/>
          <p:nvPr/>
        </p:nvGrpSpPr>
        <p:grpSpPr>
          <a:xfrm>
            <a:off x="3224475" y="1234094"/>
            <a:ext cx="1165500" cy="1243180"/>
            <a:chOff x="2707275" y="1262569"/>
            <a:chExt cx="1165500" cy="1243180"/>
          </a:xfrm>
        </p:grpSpPr>
        <p:sp>
          <p:nvSpPr>
            <p:cNvPr id="179" name="Shape 179"/>
            <p:cNvSpPr txBox="1"/>
            <p:nvPr/>
          </p:nvSpPr>
          <p:spPr>
            <a:xfrm>
              <a:off x="2707275" y="2179349"/>
              <a:ext cx="1165500" cy="326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600"/>
                </a:spcAft>
                <a:buNone/>
              </a:pPr>
              <a:r>
                <a:rPr lang="en" sz="1200">
                  <a:solidFill>
                    <a:srgbClr val="666666"/>
                  </a:solidFill>
                  <a:latin typeface="Montserrat Medium"/>
                  <a:ea typeface="Montserrat Medium"/>
                  <a:cs typeface="Montserrat Medium"/>
                  <a:sym typeface="Montserrat Medium"/>
                </a:rPr>
                <a:t>Explore</a:t>
              </a:r>
              <a:endParaRPr sz="1200">
                <a:solidFill>
                  <a:srgbClr val="666666"/>
                </a:solidFill>
                <a:latin typeface="Montserrat Medium"/>
                <a:ea typeface="Montserrat Medium"/>
                <a:cs typeface="Montserrat Medium"/>
                <a:sym typeface="Montserrat Medium"/>
              </a:endParaRPr>
            </a:p>
          </p:txBody>
        </p:sp>
        <p:grpSp>
          <p:nvGrpSpPr>
            <p:cNvPr id="180" name="Shape 180"/>
            <p:cNvGrpSpPr/>
            <p:nvPr/>
          </p:nvGrpSpPr>
          <p:grpSpPr>
            <a:xfrm>
              <a:off x="2832315" y="1262569"/>
              <a:ext cx="912379" cy="912379"/>
              <a:chOff x="3892566" y="1754909"/>
              <a:chExt cx="1669800" cy="1669800"/>
            </a:xfrm>
          </p:grpSpPr>
          <p:sp>
            <p:nvSpPr>
              <p:cNvPr id="181" name="Shape 181"/>
              <p:cNvSpPr/>
              <p:nvPr/>
            </p:nvSpPr>
            <p:spPr>
              <a:xfrm>
                <a:off x="3892566" y="1754909"/>
                <a:ext cx="1669800" cy="1669800"/>
              </a:xfrm>
              <a:prstGeom prst="ellipse">
                <a:avLst/>
              </a:prstGeom>
              <a:solidFill>
                <a:srgbClr val="F15E2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000">
                  <a:solidFill>
                    <a:srgbClr val="FFFFFF"/>
                  </a:solidFill>
                  <a:latin typeface="Georgia"/>
                  <a:ea typeface="Georgia"/>
                  <a:cs typeface="Georgia"/>
                  <a:sym typeface="Georgia"/>
                </a:endParaRPr>
              </a:p>
            </p:txBody>
          </p:sp>
          <p:sp>
            <p:nvSpPr>
              <p:cNvPr id="182" name="Shape 182"/>
              <p:cNvSpPr/>
              <p:nvPr/>
            </p:nvSpPr>
            <p:spPr>
              <a:xfrm>
                <a:off x="4245405" y="2093569"/>
                <a:ext cx="964200" cy="992400"/>
              </a:xfrm>
              <a:custGeom>
                <a:avLst/>
                <a:gdLst/>
                <a:ahLst/>
                <a:cxnLst/>
                <a:rect l="0" t="0" r="0" b="0"/>
                <a:pathLst>
                  <a:path w="120000" h="120000" extrusionOk="0">
                    <a:moveTo>
                      <a:pt x="117070" y="103444"/>
                    </a:moveTo>
                    <a:lnTo>
                      <a:pt x="81616" y="69061"/>
                    </a:lnTo>
                    <a:lnTo>
                      <a:pt x="81616" y="69061"/>
                    </a:lnTo>
                    <a:lnTo>
                      <a:pt x="83434" y="66220"/>
                    </a:lnTo>
                    <a:lnTo>
                      <a:pt x="85252" y="63379"/>
                    </a:lnTo>
                    <a:lnTo>
                      <a:pt x="85959" y="61910"/>
                    </a:lnTo>
                    <a:lnTo>
                      <a:pt x="86666" y="60440"/>
                    </a:lnTo>
                    <a:lnTo>
                      <a:pt x="87272" y="58775"/>
                    </a:lnTo>
                    <a:lnTo>
                      <a:pt x="87878" y="57208"/>
                    </a:lnTo>
                    <a:lnTo>
                      <a:pt x="88383" y="55640"/>
                    </a:lnTo>
                    <a:lnTo>
                      <a:pt x="88888" y="54073"/>
                    </a:lnTo>
                    <a:lnTo>
                      <a:pt x="89191" y="52310"/>
                    </a:lnTo>
                    <a:lnTo>
                      <a:pt x="89494" y="50644"/>
                    </a:lnTo>
                    <a:lnTo>
                      <a:pt x="89797" y="48979"/>
                    </a:lnTo>
                    <a:lnTo>
                      <a:pt x="89898" y="47216"/>
                    </a:lnTo>
                    <a:lnTo>
                      <a:pt x="90101" y="45453"/>
                    </a:lnTo>
                    <a:lnTo>
                      <a:pt x="90202" y="43689"/>
                    </a:lnTo>
                    <a:lnTo>
                      <a:pt x="90202" y="43689"/>
                    </a:lnTo>
                    <a:lnTo>
                      <a:pt x="90101" y="41534"/>
                    </a:lnTo>
                    <a:lnTo>
                      <a:pt x="89898" y="39281"/>
                    </a:lnTo>
                    <a:lnTo>
                      <a:pt x="89595" y="37028"/>
                    </a:lnTo>
                    <a:lnTo>
                      <a:pt x="89191" y="34971"/>
                    </a:lnTo>
                    <a:lnTo>
                      <a:pt x="88787" y="32816"/>
                    </a:lnTo>
                    <a:lnTo>
                      <a:pt x="88080" y="30661"/>
                    </a:lnTo>
                    <a:lnTo>
                      <a:pt x="87474" y="28702"/>
                    </a:lnTo>
                    <a:lnTo>
                      <a:pt x="86565" y="26742"/>
                    </a:lnTo>
                    <a:lnTo>
                      <a:pt x="85656" y="24685"/>
                    </a:lnTo>
                    <a:lnTo>
                      <a:pt x="84646" y="22922"/>
                    </a:lnTo>
                    <a:lnTo>
                      <a:pt x="83636" y="20963"/>
                    </a:lnTo>
                    <a:lnTo>
                      <a:pt x="82424" y="19297"/>
                    </a:lnTo>
                    <a:lnTo>
                      <a:pt x="81212" y="17632"/>
                    </a:lnTo>
                    <a:lnTo>
                      <a:pt x="79898" y="15869"/>
                    </a:lnTo>
                    <a:lnTo>
                      <a:pt x="78484" y="14302"/>
                    </a:lnTo>
                    <a:lnTo>
                      <a:pt x="76868" y="12832"/>
                    </a:lnTo>
                    <a:lnTo>
                      <a:pt x="75353" y="11363"/>
                    </a:lnTo>
                    <a:lnTo>
                      <a:pt x="73737" y="9991"/>
                    </a:lnTo>
                    <a:lnTo>
                      <a:pt x="72020" y="8718"/>
                    </a:lnTo>
                    <a:lnTo>
                      <a:pt x="70202" y="7542"/>
                    </a:lnTo>
                    <a:lnTo>
                      <a:pt x="68484" y="6367"/>
                    </a:lnTo>
                    <a:lnTo>
                      <a:pt x="66464" y="5289"/>
                    </a:lnTo>
                    <a:lnTo>
                      <a:pt x="64646" y="4310"/>
                    </a:lnTo>
                    <a:lnTo>
                      <a:pt x="62525" y="3526"/>
                    </a:lnTo>
                    <a:lnTo>
                      <a:pt x="60606" y="2644"/>
                    </a:lnTo>
                    <a:lnTo>
                      <a:pt x="58484" y="1959"/>
                    </a:lnTo>
                    <a:lnTo>
                      <a:pt x="56363" y="1371"/>
                    </a:lnTo>
                    <a:lnTo>
                      <a:pt x="54141" y="783"/>
                    </a:lnTo>
                    <a:lnTo>
                      <a:pt x="51919" y="489"/>
                    </a:lnTo>
                    <a:lnTo>
                      <a:pt x="49595" y="195"/>
                    </a:lnTo>
                    <a:lnTo>
                      <a:pt x="47373" y="97"/>
                    </a:lnTo>
                    <a:lnTo>
                      <a:pt x="45050" y="0"/>
                    </a:lnTo>
                    <a:lnTo>
                      <a:pt x="45050" y="0"/>
                    </a:lnTo>
                    <a:lnTo>
                      <a:pt x="42727" y="97"/>
                    </a:lnTo>
                    <a:lnTo>
                      <a:pt x="40404" y="195"/>
                    </a:lnTo>
                    <a:lnTo>
                      <a:pt x="38282" y="489"/>
                    </a:lnTo>
                    <a:lnTo>
                      <a:pt x="36060" y="783"/>
                    </a:lnTo>
                    <a:lnTo>
                      <a:pt x="33838" y="1371"/>
                    </a:lnTo>
                    <a:lnTo>
                      <a:pt x="31717" y="1959"/>
                    </a:lnTo>
                    <a:lnTo>
                      <a:pt x="29595" y="2644"/>
                    </a:lnTo>
                    <a:lnTo>
                      <a:pt x="27474" y="3526"/>
                    </a:lnTo>
                    <a:lnTo>
                      <a:pt x="25555" y="4310"/>
                    </a:lnTo>
                    <a:lnTo>
                      <a:pt x="23535" y="5289"/>
                    </a:lnTo>
                    <a:lnTo>
                      <a:pt x="21717" y="6367"/>
                    </a:lnTo>
                    <a:lnTo>
                      <a:pt x="19898" y="7542"/>
                    </a:lnTo>
                    <a:lnTo>
                      <a:pt x="18080" y="8718"/>
                    </a:lnTo>
                    <a:lnTo>
                      <a:pt x="16464" y="9991"/>
                    </a:lnTo>
                    <a:lnTo>
                      <a:pt x="14848" y="11363"/>
                    </a:lnTo>
                    <a:lnTo>
                      <a:pt x="13131" y="12832"/>
                    </a:lnTo>
                    <a:lnTo>
                      <a:pt x="11717" y="14302"/>
                    </a:lnTo>
                    <a:lnTo>
                      <a:pt x="10303" y="15869"/>
                    </a:lnTo>
                    <a:lnTo>
                      <a:pt x="8989" y="17632"/>
                    </a:lnTo>
                    <a:lnTo>
                      <a:pt x="7676" y="19297"/>
                    </a:lnTo>
                    <a:lnTo>
                      <a:pt x="6464" y="20963"/>
                    </a:lnTo>
                    <a:lnTo>
                      <a:pt x="5555" y="22922"/>
                    </a:lnTo>
                    <a:lnTo>
                      <a:pt x="4444" y="24685"/>
                    </a:lnTo>
                    <a:lnTo>
                      <a:pt x="3535" y="26742"/>
                    </a:lnTo>
                    <a:lnTo>
                      <a:pt x="2727" y="28702"/>
                    </a:lnTo>
                    <a:lnTo>
                      <a:pt x="2020" y="30661"/>
                    </a:lnTo>
                    <a:lnTo>
                      <a:pt x="1414" y="32816"/>
                    </a:lnTo>
                    <a:lnTo>
                      <a:pt x="909" y="34971"/>
                    </a:lnTo>
                    <a:lnTo>
                      <a:pt x="606" y="37028"/>
                    </a:lnTo>
                    <a:lnTo>
                      <a:pt x="202" y="39281"/>
                    </a:lnTo>
                    <a:lnTo>
                      <a:pt x="0" y="41534"/>
                    </a:lnTo>
                    <a:lnTo>
                      <a:pt x="0" y="43689"/>
                    </a:lnTo>
                    <a:lnTo>
                      <a:pt x="0" y="43689"/>
                    </a:lnTo>
                    <a:lnTo>
                      <a:pt x="0" y="45942"/>
                    </a:lnTo>
                    <a:lnTo>
                      <a:pt x="202" y="48195"/>
                    </a:lnTo>
                    <a:lnTo>
                      <a:pt x="606" y="50351"/>
                    </a:lnTo>
                    <a:lnTo>
                      <a:pt x="909" y="52506"/>
                    </a:lnTo>
                    <a:lnTo>
                      <a:pt x="1414" y="54563"/>
                    </a:lnTo>
                    <a:lnTo>
                      <a:pt x="2020" y="56718"/>
                    </a:lnTo>
                    <a:lnTo>
                      <a:pt x="2727" y="58677"/>
                    </a:lnTo>
                    <a:lnTo>
                      <a:pt x="3535" y="60734"/>
                    </a:lnTo>
                    <a:lnTo>
                      <a:pt x="4444" y="62595"/>
                    </a:lnTo>
                    <a:lnTo>
                      <a:pt x="5555" y="64555"/>
                    </a:lnTo>
                    <a:lnTo>
                      <a:pt x="6464" y="66318"/>
                    </a:lnTo>
                    <a:lnTo>
                      <a:pt x="7676" y="68179"/>
                    </a:lnTo>
                    <a:lnTo>
                      <a:pt x="8989" y="69844"/>
                    </a:lnTo>
                    <a:lnTo>
                      <a:pt x="10303" y="71412"/>
                    </a:lnTo>
                    <a:lnTo>
                      <a:pt x="11717" y="73077"/>
                    </a:lnTo>
                    <a:lnTo>
                      <a:pt x="13131" y="74644"/>
                    </a:lnTo>
                    <a:lnTo>
                      <a:pt x="14848" y="76016"/>
                    </a:lnTo>
                    <a:lnTo>
                      <a:pt x="16464" y="77387"/>
                    </a:lnTo>
                    <a:lnTo>
                      <a:pt x="18080" y="78661"/>
                    </a:lnTo>
                    <a:lnTo>
                      <a:pt x="19898" y="79934"/>
                    </a:lnTo>
                    <a:lnTo>
                      <a:pt x="21717" y="81110"/>
                    </a:lnTo>
                    <a:lnTo>
                      <a:pt x="23535" y="82089"/>
                    </a:lnTo>
                    <a:lnTo>
                      <a:pt x="25555" y="83167"/>
                    </a:lnTo>
                    <a:lnTo>
                      <a:pt x="27474" y="83951"/>
                    </a:lnTo>
                    <a:lnTo>
                      <a:pt x="29595" y="84734"/>
                    </a:lnTo>
                    <a:lnTo>
                      <a:pt x="31717" y="85518"/>
                    </a:lnTo>
                    <a:lnTo>
                      <a:pt x="33838" y="86008"/>
                    </a:lnTo>
                    <a:lnTo>
                      <a:pt x="36060" y="86497"/>
                    </a:lnTo>
                    <a:lnTo>
                      <a:pt x="38282" y="86889"/>
                    </a:lnTo>
                    <a:lnTo>
                      <a:pt x="40404" y="87183"/>
                    </a:lnTo>
                    <a:lnTo>
                      <a:pt x="42727" y="87379"/>
                    </a:lnTo>
                    <a:lnTo>
                      <a:pt x="45050" y="87379"/>
                    </a:lnTo>
                    <a:lnTo>
                      <a:pt x="45050" y="87379"/>
                    </a:lnTo>
                    <a:lnTo>
                      <a:pt x="47979" y="87281"/>
                    </a:lnTo>
                    <a:lnTo>
                      <a:pt x="50808" y="87085"/>
                    </a:lnTo>
                    <a:lnTo>
                      <a:pt x="53535" y="86497"/>
                    </a:lnTo>
                    <a:lnTo>
                      <a:pt x="56363" y="85910"/>
                    </a:lnTo>
                    <a:lnTo>
                      <a:pt x="58989" y="85126"/>
                    </a:lnTo>
                    <a:lnTo>
                      <a:pt x="61616" y="84244"/>
                    </a:lnTo>
                    <a:lnTo>
                      <a:pt x="64141" y="83167"/>
                    </a:lnTo>
                    <a:lnTo>
                      <a:pt x="66464" y="81893"/>
                    </a:lnTo>
                    <a:lnTo>
                      <a:pt x="102828" y="117159"/>
                    </a:lnTo>
                    <a:lnTo>
                      <a:pt x="102828" y="117159"/>
                    </a:lnTo>
                    <a:lnTo>
                      <a:pt x="103636" y="117746"/>
                    </a:lnTo>
                    <a:lnTo>
                      <a:pt x="104545" y="118432"/>
                    </a:lnTo>
                    <a:lnTo>
                      <a:pt x="105252" y="118824"/>
                    </a:lnTo>
                    <a:lnTo>
                      <a:pt x="106262" y="119216"/>
                    </a:lnTo>
                    <a:lnTo>
                      <a:pt x="107171" y="119608"/>
                    </a:lnTo>
                    <a:lnTo>
                      <a:pt x="107979" y="119804"/>
                    </a:lnTo>
                    <a:lnTo>
                      <a:pt x="108989" y="120000"/>
                    </a:lnTo>
                    <a:lnTo>
                      <a:pt x="110000" y="120000"/>
                    </a:lnTo>
                    <a:lnTo>
                      <a:pt x="111010" y="120000"/>
                    </a:lnTo>
                    <a:lnTo>
                      <a:pt x="111818" y="119804"/>
                    </a:lnTo>
                    <a:lnTo>
                      <a:pt x="112828" y="119608"/>
                    </a:lnTo>
                    <a:lnTo>
                      <a:pt x="113737" y="119216"/>
                    </a:lnTo>
                    <a:lnTo>
                      <a:pt x="114545" y="118824"/>
                    </a:lnTo>
                    <a:lnTo>
                      <a:pt x="115454" y="118432"/>
                    </a:lnTo>
                    <a:lnTo>
                      <a:pt x="116363" y="117746"/>
                    </a:lnTo>
                    <a:lnTo>
                      <a:pt x="117070" y="117159"/>
                    </a:lnTo>
                    <a:lnTo>
                      <a:pt x="117070" y="117159"/>
                    </a:lnTo>
                    <a:lnTo>
                      <a:pt x="117777" y="116375"/>
                    </a:lnTo>
                    <a:lnTo>
                      <a:pt x="118282" y="115689"/>
                    </a:lnTo>
                    <a:lnTo>
                      <a:pt x="118888" y="114808"/>
                    </a:lnTo>
                    <a:lnTo>
                      <a:pt x="119292" y="113926"/>
                    </a:lnTo>
                    <a:lnTo>
                      <a:pt x="119595" y="113044"/>
                    </a:lnTo>
                    <a:lnTo>
                      <a:pt x="119797" y="112163"/>
                    </a:lnTo>
                    <a:lnTo>
                      <a:pt x="120000" y="111183"/>
                    </a:lnTo>
                    <a:lnTo>
                      <a:pt x="120000" y="110302"/>
                    </a:lnTo>
                    <a:lnTo>
                      <a:pt x="120000" y="109420"/>
                    </a:lnTo>
                    <a:lnTo>
                      <a:pt x="119797" y="108440"/>
                    </a:lnTo>
                    <a:lnTo>
                      <a:pt x="119595" y="107461"/>
                    </a:lnTo>
                    <a:lnTo>
                      <a:pt x="119292" y="106579"/>
                    </a:lnTo>
                    <a:lnTo>
                      <a:pt x="118888" y="105795"/>
                    </a:lnTo>
                    <a:lnTo>
                      <a:pt x="118282" y="104914"/>
                    </a:lnTo>
                    <a:lnTo>
                      <a:pt x="117777" y="104130"/>
                    </a:lnTo>
                    <a:lnTo>
                      <a:pt x="117070" y="103444"/>
                    </a:lnTo>
                    <a:lnTo>
                      <a:pt x="117070" y="103444"/>
                    </a:lnTo>
                    <a:close/>
                    <a:moveTo>
                      <a:pt x="15050" y="43689"/>
                    </a:moveTo>
                    <a:lnTo>
                      <a:pt x="15050" y="43689"/>
                    </a:lnTo>
                    <a:lnTo>
                      <a:pt x="15050" y="42220"/>
                    </a:lnTo>
                    <a:lnTo>
                      <a:pt x="15151" y="40751"/>
                    </a:lnTo>
                    <a:lnTo>
                      <a:pt x="15353" y="39281"/>
                    </a:lnTo>
                    <a:lnTo>
                      <a:pt x="15656" y="37812"/>
                    </a:lnTo>
                    <a:lnTo>
                      <a:pt x="16060" y="36440"/>
                    </a:lnTo>
                    <a:lnTo>
                      <a:pt x="16363" y="35069"/>
                    </a:lnTo>
                    <a:lnTo>
                      <a:pt x="16868" y="33600"/>
                    </a:lnTo>
                    <a:lnTo>
                      <a:pt x="17474" y="32326"/>
                    </a:lnTo>
                    <a:lnTo>
                      <a:pt x="17979" y="31053"/>
                    </a:lnTo>
                    <a:lnTo>
                      <a:pt x="18686" y="29779"/>
                    </a:lnTo>
                    <a:lnTo>
                      <a:pt x="19393" y="28702"/>
                    </a:lnTo>
                    <a:lnTo>
                      <a:pt x="20202" y="27428"/>
                    </a:lnTo>
                    <a:lnTo>
                      <a:pt x="21010" y="26351"/>
                    </a:lnTo>
                    <a:lnTo>
                      <a:pt x="21919" y="25175"/>
                    </a:lnTo>
                    <a:lnTo>
                      <a:pt x="22828" y="24097"/>
                    </a:lnTo>
                    <a:lnTo>
                      <a:pt x="23838" y="23118"/>
                    </a:lnTo>
                    <a:lnTo>
                      <a:pt x="24848" y="22138"/>
                    </a:lnTo>
                    <a:lnTo>
                      <a:pt x="25959" y="21257"/>
                    </a:lnTo>
                    <a:lnTo>
                      <a:pt x="27070" y="20375"/>
                    </a:lnTo>
                    <a:lnTo>
                      <a:pt x="28282" y="19493"/>
                    </a:lnTo>
                    <a:lnTo>
                      <a:pt x="29494" y="18808"/>
                    </a:lnTo>
                    <a:lnTo>
                      <a:pt x="30808" y="18122"/>
                    </a:lnTo>
                    <a:lnTo>
                      <a:pt x="32020" y="17436"/>
                    </a:lnTo>
                    <a:lnTo>
                      <a:pt x="33434" y="16848"/>
                    </a:lnTo>
                    <a:lnTo>
                      <a:pt x="34747" y="16359"/>
                    </a:lnTo>
                    <a:lnTo>
                      <a:pt x="36161" y="15869"/>
                    </a:lnTo>
                    <a:lnTo>
                      <a:pt x="37575" y="15477"/>
                    </a:lnTo>
                    <a:lnTo>
                      <a:pt x="38989" y="15183"/>
                    </a:lnTo>
                    <a:lnTo>
                      <a:pt x="40505" y="14987"/>
                    </a:lnTo>
                    <a:lnTo>
                      <a:pt x="42020" y="14791"/>
                    </a:lnTo>
                    <a:lnTo>
                      <a:pt x="43535" y="14595"/>
                    </a:lnTo>
                    <a:lnTo>
                      <a:pt x="45050" y="14497"/>
                    </a:lnTo>
                    <a:lnTo>
                      <a:pt x="45050" y="14497"/>
                    </a:lnTo>
                    <a:lnTo>
                      <a:pt x="46565" y="14595"/>
                    </a:lnTo>
                    <a:lnTo>
                      <a:pt x="48080" y="14791"/>
                    </a:lnTo>
                    <a:lnTo>
                      <a:pt x="49595" y="14987"/>
                    </a:lnTo>
                    <a:lnTo>
                      <a:pt x="51212" y="15183"/>
                    </a:lnTo>
                    <a:lnTo>
                      <a:pt x="52626" y="15477"/>
                    </a:lnTo>
                    <a:lnTo>
                      <a:pt x="54040" y="15869"/>
                    </a:lnTo>
                    <a:lnTo>
                      <a:pt x="55454" y="16359"/>
                    </a:lnTo>
                    <a:lnTo>
                      <a:pt x="56767" y="16848"/>
                    </a:lnTo>
                    <a:lnTo>
                      <a:pt x="58080" y="17436"/>
                    </a:lnTo>
                    <a:lnTo>
                      <a:pt x="59393" y="18122"/>
                    </a:lnTo>
                    <a:lnTo>
                      <a:pt x="60606" y="18808"/>
                    </a:lnTo>
                    <a:lnTo>
                      <a:pt x="61919" y="19493"/>
                    </a:lnTo>
                    <a:lnTo>
                      <a:pt x="63030" y="20375"/>
                    </a:lnTo>
                    <a:lnTo>
                      <a:pt x="64242" y="21257"/>
                    </a:lnTo>
                    <a:lnTo>
                      <a:pt x="65353" y="22138"/>
                    </a:lnTo>
                    <a:lnTo>
                      <a:pt x="66262" y="23118"/>
                    </a:lnTo>
                    <a:lnTo>
                      <a:pt x="67272" y="24097"/>
                    </a:lnTo>
                    <a:lnTo>
                      <a:pt x="68282" y="25175"/>
                    </a:lnTo>
                    <a:lnTo>
                      <a:pt x="69090" y="26351"/>
                    </a:lnTo>
                    <a:lnTo>
                      <a:pt x="70000" y="27428"/>
                    </a:lnTo>
                    <a:lnTo>
                      <a:pt x="70808" y="28702"/>
                    </a:lnTo>
                    <a:lnTo>
                      <a:pt x="71414" y="29779"/>
                    </a:lnTo>
                    <a:lnTo>
                      <a:pt x="72222" y="31053"/>
                    </a:lnTo>
                    <a:lnTo>
                      <a:pt x="72727" y="32326"/>
                    </a:lnTo>
                    <a:lnTo>
                      <a:pt x="73333" y="33600"/>
                    </a:lnTo>
                    <a:lnTo>
                      <a:pt x="73737" y="35069"/>
                    </a:lnTo>
                    <a:lnTo>
                      <a:pt x="74141" y="36440"/>
                    </a:lnTo>
                    <a:lnTo>
                      <a:pt x="74545" y="37812"/>
                    </a:lnTo>
                    <a:lnTo>
                      <a:pt x="74747" y="39281"/>
                    </a:lnTo>
                    <a:lnTo>
                      <a:pt x="74949" y="40751"/>
                    </a:lnTo>
                    <a:lnTo>
                      <a:pt x="75050" y="42220"/>
                    </a:lnTo>
                    <a:lnTo>
                      <a:pt x="75151" y="43689"/>
                    </a:lnTo>
                    <a:lnTo>
                      <a:pt x="75151" y="43689"/>
                    </a:lnTo>
                    <a:lnTo>
                      <a:pt x="75050" y="45257"/>
                    </a:lnTo>
                    <a:lnTo>
                      <a:pt x="74949" y="46726"/>
                    </a:lnTo>
                    <a:lnTo>
                      <a:pt x="74747" y="48097"/>
                    </a:lnTo>
                    <a:lnTo>
                      <a:pt x="74545" y="49567"/>
                    </a:lnTo>
                    <a:lnTo>
                      <a:pt x="74141" y="50938"/>
                    </a:lnTo>
                    <a:lnTo>
                      <a:pt x="73737" y="52310"/>
                    </a:lnTo>
                    <a:lnTo>
                      <a:pt x="73333" y="53681"/>
                    </a:lnTo>
                    <a:lnTo>
                      <a:pt x="72727" y="54955"/>
                    </a:lnTo>
                    <a:lnTo>
                      <a:pt x="72222" y="56228"/>
                    </a:lnTo>
                    <a:lnTo>
                      <a:pt x="71414" y="57502"/>
                    </a:lnTo>
                    <a:lnTo>
                      <a:pt x="70808" y="58775"/>
                    </a:lnTo>
                    <a:lnTo>
                      <a:pt x="70000" y="59951"/>
                    </a:lnTo>
                    <a:lnTo>
                      <a:pt x="69090" y="61126"/>
                    </a:lnTo>
                    <a:lnTo>
                      <a:pt x="68282" y="62204"/>
                    </a:lnTo>
                    <a:lnTo>
                      <a:pt x="67272" y="63281"/>
                    </a:lnTo>
                    <a:lnTo>
                      <a:pt x="66262" y="64261"/>
                    </a:lnTo>
                    <a:lnTo>
                      <a:pt x="65353" y="65338"/>
                    </a:lnTo>
                    <a:lnTo>
                      <a:pt x="64242" y="66122"/>
                    </a:lnTo>
                    <a:lnTo>
                      <a:pt x="63030" y="67004"/>
                    </a:lnTo>
                    <a:lnTo>
                      <a:pt x="61919" y="67885"/>
                    </a:lnTo>
                    <a:lnTo>
                      <a:pt x="60606" y="68571"/>
                    </a:lnTo>
                    <a:lnTo>
                      <a:pt x="59393" y="69355"/>
                    </a:lnTo>
                    <a:lnTo>
                      <a:pt x="58080" y="69942"/>
                    </a:lnTo>
                    <a:lnTo>
                      <a:pt x="56767" y="70530"/>
                    </a:lnTo>
                    <a:lnTo>
                      <a:pt x="55454" y="71020"/>
                    </a:lnTo>
                    <a:lnTo>
                      <a:pt x="54040" y="71412"/>
                    </a:lnTo>
                    <a:lnTo>
                      <a:pt x="52626" y="71902"/>
                    </a:lnTo>
                    <a:lnTo>
                      <a:pt x="51212" y="72195"/>
                    </a:lnTo>
                    <a:lnTo>
                      <a:pt x="49595" y="72489"/>
                    </a:lnTo>
                    <a:lnTo>
                      <a:pt x="48080" y="72587"/>
                    </a:lnTo>
                    <a:lnTo>
                      <a:pt x="46565" y="72685"/>
                    </a:lnTo>
                    <a:lnTo>
                      <a:pt x="45050" y="72881"/>
                    </a:lnTo>
                    <a:lnTo>
                      <a:pt x="45050" y="72881"/>
                    </a:lnTo>
                    <a:lnTo>
                      <a:pt x="43535" y="72685"/>
                    </a:lnTo>
                    <a:lnTo>
                      <a:pt x="42020" y="72587"/>
                    </a:lnTo>
                    <a:lnTo>
                      <a:pt x="40505" y="72489"/>
                    </a:lnTo>
                    <a:lnTo>
                      <a:pt x="38989" y="72195"/>
                    </a:lnTo>
                    <a:lnTo>
                      <a:pt x="37575" y="71902"/>
                    </a:lnTo>
                    <a:lnTo>
                      <a:pt x="36161" y="71412"/>
                    </a:lnTo>
                    <a:lnTo>
                      <a:pt x="34747" y="71020"/>
                    </a:lnTo>
                    <a:lnTo>
                      <a:pt x="33434" y="70530"/>
                    </a:lnTo>
                    <a:lnTo>
                      <a:pt x="32020" y="69942"/>
                    </a:lnTo>
                    <a:lnTo>
                      <a:pt x="30808" y="69355"/>
                    </a:lnTo>
                    <a:lnTo>
                      <a:pt x="29494" y="68571"/>
                    </a:lnTo>
                    <a:lnTo>
                      <a:pt x="28282" y="67885"/>
                    </a:lnTo>
                    <a:lnTo>
                      <a:pt x="27070" y="67004"/>
                    </a:lnTo>
                    <a:lnTo>
                      <a:pt x="25959" y="66122"/>
                    </a:lnTo>
                    <a:lnTo>
                      <a:pt x="24848" y="65338"/>
                    </a:lnTo>
                    <a:lnTo>
                      <a:pt x="23838" y="64261"/>
                    </a:lnTo>
                    <a:lnTo>
                      <a:pt x="22828" y="63281"/>
                    </a:lnTo>
                    <a:lnTo>
                      <a:pt x="21919" y="62204"/>
                    </a:lnTo>
                    <a:lnTo>
                      <a:pt x="21010" y="61126"/>
                    </a:lnTo>
                    <a:lnTo>
                      <a:pt x="20202" y="59951"/>
                    </a:lnTo>
                    <a:lnTo>
                      <a:pt x="19393" y="58775"/>
                    </a:lnTo>
                    <a:lnTo>
                      <a:pt x="18686" y="57502"/>
                    </a:lnTo>
                    <a:lnTo>
                      <a:pt x="17979" y="56228"/>
                    </a:lnTo>
                    <a:lnTo>
                      <a:pt x="17474" y="54955"/>
                    </a:lnTo>
                    <a:lnTo>
                      <a:pt x="16868" y="53681"/>
                    </a:lnTo>
                    <a:lnTo>
                      <a:pt x="16363" y="52310"/>
                    </a:lnTo>
                    <a:lnTo>
                      <a:pt x="16060" y="50938"/>
                    </a:lnTo>
                    <a:lnTo>
                      <a:pt x="15656" y="49567"/>
                    </a:lnTo>
                    <a:lnTo>
                      <a:pt x="15353" y="48097"/>
                    </a:lnTo>
                    <a:lnTo>
                      <a:pt x="15151" y="46726"/>
                    </a:lnTo>
                    <a:lnTo>
                      <a:pt x="15050" y="45257"/>
                    </a:lnTo>
                    <a:lnTo>
                      <a:pt x="15050" y="43689"/>
                    </a:lnTo>
                    <a:lnTo>
                      <a:pt x="15050" y="43689"/>
                    </a:lnTo>
                    <a:close/>
                  </a:path>
                </a:pathLst>
              </a:custGeom>
              <a:solidFill>
                <a:srgbClr val="FFFFFF"/>
              </a:solidFill>
              <a:ln>
                <a:noFill/>
              </a:ln>
            </p:spPr>
            <p:txBody>
              <a:bodyPr spcFirstLastPara="1" wrap="square" lIns="51725" tIns="25850" rIns="51725" bIns="25850" anchor="t" anchorCtr="0">
                <a:noAutofit/>
              </a:bodyPr>
              <a:lstStyle/>
              <a:p>
                <a:pPr marL="0" marR="0" lvl="0" indent="0" algn="l" rtl="0">
                  <a:spcBef>
                    <a:spcPts val="0"/>
                  </a:spcBef>
                  <a:spcAft>
                    <a:spcPts val="0"/>
                  </a:spcAft>
                  <a:buNone/>
                </a:pPr>
                <a:endParaRPr sz="1000">
                  <a:solidFill>
                    <a:srgbClr val="000000"/>
                  </a:solidFill>
                  <a:latin typeface="Arial"/>
                  <a:ea typeface="Arial"/>
                  <a:cs typeface="Arial"/>
                  <a:sym typeface="Arial"/>
                </a:endParaRPr>
              </a:p>
            </p:txBody>
          </p:sp>
        </p:grpSp>
      </p:grpSp>
      <p:grpSp>
        <p:nvGrpSpPr>
          <p:cNvPr id="183" name="Shape 183"/>
          <p:cNvGrpSpPr/>
          <p:nvPr/>
        </p:nvGrpSpPr>
        <p:grpSpPr>
          <a:xfrm>
            <a:off x="5752350" y="1232616"/>
            <a:ext cx="1342500" cy="1246133"/>
            <a:chOff x="6965275" y="1259566"/>
            <a:chExt cx="1342500" cy="1246133"/>
          </a:xfrm>
        </p:grpSpPr>
        <p:sp>
          <p:nvSpPr>
            <p:cNvPr id="184" name="Shape 184"/>
            <p:cNvSpPr txBox="1"/>
            <p:nvPr/>
          </p:nvSpPr>
          <p:spPr>
            <a:xfrm>
              <a:off x="6965275" y="2178998"/>
              <a:ext cx="1342500" cy="326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200">
                  <a:solidFill>
                    <a:srgbClr val="666666"/>
                  </a:solidFill>
                  <a:latin typeface="Montserrat Medium"/>
                  <a:ea typeface="Montserrat Medium"/>
                  <a:cs typeface="Montserrat Medium"/>
                  <a:sym typeface="Montserrat Medium"/>
                </a:rPr>
                <a:t>Experiment</a:t>
              </a:r>
              <a:endParaRPr sz="1200">
                <a:solidFill>
                  <a:srgbClr val="666666"/>
                </a:solidFill>
                <a:latin typeface="Montserrat Medium"/>
                <a:ea typeface="Montserrat Medium"/>
                <a:cs typeface="Montserrat Medium"/>
                <a:sym typeface="Montserrat Medium"/>
              </a:endParaRPr>
            </a:p>
            <a:p>
              <a:pPr marL="0" lvl="0" indent="0" rtl="0">
                <a:spcBef>
                  <a:spcPts val="600"/>
                </a:spcBef>
                <a:spcAft>
                  <a:spcPts val="1000"/>
                </a:spcAft>
                <a:buNone/>
              </a:pPr>
              <a:endParaRPr sz="1100">
                <a:solidFill>
                  <a:srgbClr val="666666"/>
                </a:solidFill>
                <a:latin typeface="Montserrat Medium"/>
                <a:ea typeface="Montserrat Medium"/>
                <a:cs typeface="Montserrat Medium"/>
                <a:sym typeface="Montserrat Medium"/>
              </a:endParaRPr>
            </a:p>
          </p:txBody>
        </p:sp>
        <p:grpSp>
          <p:nvGrpSpPr>
            <p:cNvPr id="185" name="Shape 185"/>
            <p:cNvGrpSpPr/>
            <p:nvPr/>
          </p:nvGrpSpPr>
          <p:grpSpPr>
            <a:xfrm>
              <a:off x="7108496" y="1259566"/>
              <a:ext cx="992133" cy="916976"/>
              <a:chOff x="9017473" y="1754075"/>
              <a:chExt cx="1677600" cy="1677600"/>
            </a:xfrm>
          </p:grpSpPr>
          <p:sp>
            <p:nvSpPr>
              <p:cNvPr id="186" name="Shape 186"/>
              <p:cNvSpPr/>
              <p:nvPr/>
            </p:nvSpPr>
            <p:spPr>
              <a:xfrm>
                <a:off x="9017473" y="1754075"/>
                <a:ext cx="1677600" cy="1677600"/>
              </a:xfrm>
              <a:prstGeom prst="ellipse">
                <a:avLst/>
              </a:prstGeom>
              <a:solidFill>
                <a:srgbClr val="82C7A5"/>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000">
                  <a:solidFill>
                    <a:srgbClr val="FFFFFF"/>
                  </a:solidFill>
                  <a:latin typeface="Georgia"/>
                  <a:ea typeface="Georgia"/>
                  <a:cs typeface="Georgia"/>
                  <a:sym typeface="Georgia"/>
                </a:endParaRPr>
              </a:p>
            </p:txBody>
          </p:sp>
          <p:sp>
            <p:nvSpPr>
              <p:cNvPr id="187" name="Shape 187"/>
              <p:cNvSpPr/>
              <p:nvPr/>
            </p:nvSpPr>
            <p:spPr>
              <a:xfrm>
                <a:off x="9125632" y="1862234"/>
                <a:ext cx="1461300" cy="1461300"/>
              </a:xfrm>
              <a:prstGeom prst="ellipse">
                <a:avLst/>
              </a:prstGeom>
              <a:solidFill>
                <a:srgbClr val="82C7A5"/>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000">
                  <a:solidFill>
                    <a:srgbClr val="FFFFFF"/>
                  </a:solidFill>
                  <a:latin typeface="Georgia"/>
                  <a:ea typeface="Georgia"/>
                  <a:cs typeface="Georgia"/>
                  <a:sym typeface="Georgia"/>
                </a:endParaRPr>
              </a:p>
            </p:txBody>
          </p:sp>
          <p:sp>
            <p:nvSpPr>
              <p:cNvPr id="188" name="Shape 188"/>
              <p:cNvSpPr/>
              <p:nvPr/>
            </p:nvSpPr>
            <p:spPr>
              <a:xfrm>
                <a:off x="9496604" y="2042042"/>
                <a:ext cx="719100" cy="1101600"/>
              </a:xfrm>
              <a:custGeom>
                <a:avLst/>
                <a:gdLst/>
                <a:ahLst/>
                <a:cxnLst/>
                <a:rect l="0" t="0" r="0" b="0"/>
                <a:pathLst>
                  <a:path w="120000" h="120000" extrusionOk="0">
                    <a:moveTo>
                      <a:pt x="45814" y="4942"/>
                    </a:moveTo>
                    <a:lnTo>
                      <a:pt x="45814" y="4942"/>
                    </a:lnTo>
                    <a:lnTo>
                      <a:pt x="45814" y="3981"/>
                    </a:lnTo>
                    <a:lnTo>
                      <a:pt x="46024" y="3157"/>
                    </a:lnTo>
                    <a:lnTo>
                      <a:pt x="46865" y="2608"/>
                    </a:lnTo>
                    <a:lnTo>
                      <a:pt x="48126" y="2059"/>
                    </a:lnTo>
                    <a:lnTo>
                      <a:pt x="58213" y="137"/>
                    </a:lnTo>
                    <a:lnTo>
                      <a:pt x="58213" y="137"/>
                    </a:lnTo>
                    <a:lnTo>
                      <a:pt x="59474" y="0"/>
                    </a:lnTo>
                    <a:lnTo>
                      <a:pt x="60735" y="411"/>
                    </a:lnTo>
                    <a:lnTo>
                      <a:pt x="61576" y="823"/>
                    </a:lnTo>
                    <a:lnTo>
                      <a:pt x="62416" y="1647"/>
                    </a:lnTo>
                    <a:lnTo>
                      <a:pt x="63047" y="2883"/>
                    </a:lnTo>
                    <a:lnTo>
                      <a:pt x="63047" y="2883"/>
                    </a:lnTo>
                    <a:lnTo>
                      <a:pt x="63047" y="3707"/>
                    </a:lnTo>
                    <a:lnTo>
                      <a:pt x="62837" y="4530"/>
                    </a:lnTo>
                    <a:lnTo>
                      <a:pt x="61786" y="5354"/>
                    </a:lnTo>
                    <a:lnTo>
                      <a:pt x="60735" y="5629"/>
                    </a:lnTo>
                    <a:lnTo>
                      <a:pt x="50647" y="7688"/>
                    </a:lnTo>
                    <a:lnTo>
                      <a:pt x="50647" y="7688"/>
                    </a:lnTo>
                    <a:lnTo>
                      <a:pt x="49597" y="7826"/>
                    </a:lnTo>
                    <a:lnTo>
                      <a:pt x="48336" y="7551"/>
                    </a:lnTo>
                    <a:lnTo>
                      <a:pt x="47075" y="7002"/>
                    </a:lnTo>
                    <a:lnTo>
                      <a:pt x="46654" y="6178"/>
                    </a:lnTo>
                    <a:lnTo>
                      <a:pt x="45814" y="4942"/>
                    </a:lnTo>
                    <a:close/>
                    <a:moveTo>
                      <a:pt x="74605" y="67002"/>
                    </a:moveTo>
                    <a:lnTo>
                      <a:pt x="74605" y="67002"/>
                    </a:lnTo>
                    <a:lnTo>
                      <a:pt x="73555" y="67414"/>
                    </a:lnTo>
                    <a:lnTo>
                      <a:pt x="72504" y="67688"/>
                    </a:lnTo>
                    <a:lnTo>
                      <a:pt x="71873" y="68100"/>
                    </a:lnTo>
                    <a:lnTo>
                      <a:pt x="71033" y="68649"/>
                    </a:lnTo>
                    <a:lnTo>
                      <a:pt x="70612" y="69061"/>
                    </a:lnTo>
                    <a:lnTo>
                      <a:pt x="70402" y="69748"/>
                    </a:lnTo>
                    <a:lnTo>
                      <a:pt x="70402" y="70160"/>
                    </a:lnTo>
                    <a:lnTo>
                      <a:pt x="70402" y="70846"/>
                    </a:lnTo>
                    <a:lnTo>
                      <a:pt x="70402" y="70846"/>
                    </a:lnTo>
                    <a:lnTo>
                      <a:pt x="70823" y="71395"/>
                    </a:lnTo>
                    <a:lnTo>
                      <a:pt x="71453" y="71670"/>
                    </a:lnTo>
                    <a:lnTo>
                      <a:pt x="72084" y="72082"/>
                    </a:lnTo>
                    <a:lnTo>
                      <a:pt x="72924" y="72356"/>
                    </a:lnTo>
                    <a:lnTo>
                      <a:pt x="73765" y="72494"/>
                    </a:lnTo>
                    <a:lnTo>
                      <a:pt x="74816" y="72631"/>
                    </a:lnTo>
                    <a:lnTo>
                      <a:pt x="76077" y="72494"/>
                    </a:lnTo>
                    <a:lnTo>
                      <a:pt x="76917" y="72356"/>
                    </a:lnTo>
                    <a:lnTo>
                      <a:pt x="94991" y="68649"/>
                    </a:lnTo>
                    <a:lnTo>
                      <a:pt x="94991" y="68649"/>
                    </a:lnTo>
                    <a:lnTo>
                      <a:pt x="96252" y="68375"/>
                    </a:lnTo>
                    <a:lnTo>
                      <a:pt x="96882" y="67963"/>
                    </a:lnTo>
                    <a:lnTo>
                      <a:pt x="97933" y="67551"/>
                    </a:lnTo>
                    <a:lnTo>
                      <a:pt x="98353" y="67002"/>
                    </a:lnTo>
                    <a:lnTo>
                      <a:pt x="98774" y="66590"/>
                    </a:lnTo>
                    <a:lnTo>
                      <a:pt x="98984" y="66041"/>
                    </a:lnTo>
                    <a:lnTo>
                      <a:pt x="99404" y="65491"/>
                    </a:lnTo>
                    <a:lnTo>
                      <a:pt x="98984" y="64942"/>
                    </a:lnTo>
                    <a:lnTo>
                      <a:pt x="98984" y="64942"/>
                    </a:lnTo>
                    <a:lnTo>
                      <a:pt x="98774" y="64530"/>
                    </a:lnTo>
                    <a:lnTo>
                      <a:pt x="98353" y="63981"/>
                    </a:lnTo>
                    <a:lnTo>
                      <a:pt x="97513" y="63707"/>
                    </a:lnTo>
                    <a:lnTo>
                      <a:pt x="96672" y="63432"/>
                    </a:lnTo>
                    <a:lnTo>
                      <a:pt x="95621" y="63157"/>
                    </a:lnTo>
                    <a:lnTo>
                      <a:pt x="94781" y="63157"/>
                    </a:lnTo>
                    <a:lnTo>
                      <a:pt x="93730" y="63157"/>
                    </a:lnTo>
                    <a:lnTo>
                      <a:pt x="92469" y="63432"/>
                    </a:lnTo>
                    <a:lnTo>
                      <a:pt x="74605" y="67002"/>
                    </a:lnTo>
                    <a:close/>
                    <a:moveTo>
                      <a:pt x="120000" y="85537"/>
                    </a:moveTo>
                    <a:lnTo>
                      <a:pt x="120000" y="87871"/>
                    </a:lnTo>
                    <a:lnTo>
                      <a:pt x="120000" y="87871"/>
                    </a:lnTo>
                    <a:lnTo>
                      <a:pt x="119789" y="88695"/>
                    </a:lnTo>
                    <a:lnTo>
                      <a:pt x="119159" y="89382"/>
                    </a:lnTo>
                    <a:lnTo>
                      <a:pt x="118318" y="89794"/>
                    </a:lnTo>
                    <a:lnTo>
                      <a:pt x="117057" y="89931"/>
                    </a:lnTo>
                    <a:lnTo>
                      <a:pt x="111173" y="89931"/>
                    </a:lnTo>
                    <a:lnTo>
                      <a:pt x="111173" y="89931"/>
                    </a:lnTo>
                    <a:lnTo>
                      <a:pt x="108441" y="91990"/>
                    </a:lnTo>
                    <a:lnTo>
                      <a:pt x="105709" y="94324"/>
                    </a:lnTo>
                    <a:lnTo>
                      <a:pt x="101926" y="96521"/>
                    </a:lnTo>
                    <a:lnTo>
                      <a:pt x="98143" y="98581"/>
                    </a:lnTo>
                    <a:lnTo>
                      <a:pt x="94150" y="100503"/>
                    </a:lnTo>
                    <a:lnTo>
                      <a:pt x="89737" y="102425"/>
                    </a:lnTo>
                    <a:lnTo>
                      <a:pt x="85744" y="103935"/>
                    </a:lnTo>
                    <a:lnTo>
                      <a:pt x="81541" y="105446"/>
                    </a:lnTo>
                    <a:lnTo>
                      <a:pt x="81541" y="105446"/>
                    </a:lnTo>
                    <a:lnTo>
                      <a:pt x="85954" y="106132"/>
                    </a:lnTo>
                    <a:lnTo>
                      <a:pt x="90367" y="107505"/>
                    </a:lnTo>
                    <a:lnTo>
                      <a:pt x="94360" y="108741"/>
                    </a:lnTo>
                    <a:lnTo>
                      <a:pt x="98143" y="110389"/>
                    </a:lnTo>
                    <a:lnTo>
                      <a:pt x="101085" y="111762"/>
                    </a:lnTo>
                    <a:lnTo>
                      <a:pt x="103397" y="113409"/>
                    </a:lnTo>
                    <a:lnTo>
                      <a:pt x="104238" y="113958"/>
                    </a:lnTo>
                    <a:lnTo>
                      <a:pt x="104868" y="114782"/>
                    </a:lnTo>
                    <a:lnTo>
                      <a:pt x="105078" y="115469"/>
                    </a:lnTo>
                    <a:lnTo>
                      <a:pt x="105288" y="116018"/>
                    </a:lnTo>
                    <a:lnTo>
                      <a:pt x="105288" y="116018"/>
                    </a:lnTo>
                    <a:lnTo>
                      <a:pt x="105078" y="116842"/>
                    </a:lnTo>
                    <a:lnTo>
                      <a:pt x="104868" y="117665"/>
                    </a:lnTo>
                    <a:lnTo>
                      <a:pt x="104238" y="118489"/>
                    </a:lnTo>
                    <a:lnTo>
                      <a:pt x="103397" y="118901"/>
                    </a:lnTo>
                    <a:lnTo>
                      <a:pt x="102767" y="119450"/>
                    </a:lnTo>
                    <a:lnTo>
                      <a:pt x="101716" y="119725"/>
                    </a:lnTo>
                    <a:lnTo>
                      <a:pt x="100665" y="119862"/>
                    </a:lnTo>
                    <a:lnTo>
                      <a:pt x="100035" y="120000"/>
                    </a:lnTo>
                    <a:lnTo>
                      <a:pt x="22276" y="120000"/>
                    </a:lnTo>
                    <a:lnTo>
                      <a:pt x="22276" y="120000"/>
                    </a:lnTo>
                    <a:lnTo>
                      <a:pt x="21015" y="119862"/>
                    </a:lnTo>
                    <a:lnTo>
                      <a:pt x="20175" y="119725"/>
                    </a:lnTo>
                    <a:lnTo>
                      <a:pt x="19124" y="119450"/>
                    </a:lnTo>
                    <a:lnTo>
                      <a:pt x="18493" y="118901"/>
                    </a:lnTo>
                    <a:lnTo>
                      <a:pt x="17863" y="118352"/>
                    </a:lnTo>
                    <a:lnTo>
                      <a:pt x="17443" y="117665"/>
                    </a:lnTo>
                    <a:lnTo>
                      <a:pt x="17022" y="116842"/>
                    </a:lnTo>
                    <a:lnTo>
                      <a:pt x="17022" y="116018"/>
                    </a:lnTo>
                    <a:lnTo>
                      <a:pt x="17022" y="116018"/>
                    </a:lnTo>
                    <a:lnTo>
                      <a:pt x="17022" y="115469"/>
                    </a:lnTo>
                    <a:lnTo>
                      <a:pt x="17232" y="114782"/>
                    </a:lnTo>
                    <a:lnTo>
                      <a:pt x="17863" y="114096"/>
                    </a:lnTo>
                    <a:lnTo>
                      <a:pt x="18493" y="113546"/>
                    </a:lnTo>
                    <a:lnTo>
                      <a:pt x="20385" y="112173"/>
                    </a:lnTo>
                    <a:lnTo>
                      <a:pt x="22697" y="110938"/>
                    </a:lnTo>
                    <a:lnTo>
                      <a:pt x="25639" y="109702"/>
                    </a:lnTo>
                    <a:lnTo>
                      <a:pt x="29422" y="108466"/>
                    </a:lnTo>
                    <a:lnTo>
                      <a:pt x="32994" y="107368"/>
                    </a:lnTo>
                    <a:lnTo>
                      <a:pt x="37197" y="106132"/>
                    </a:lnTo>
                    <a:lnTo>
                      <a:pt x="37197" y="106132"/>
                    </a:lnTo>
                    <a:lnTo>
                      <a:pt x="31943" y="104347"/>
                    </a:lnTo>
                    <a:lnTo>
                      <a:pt x="27320" y="102151"/>
                    </a:lnTo>
                    <a:lnTo>
                      <a:pt x="23327" y="100091"/>
                    </a:lnTo>
                    <a:lnTo>
                      <a:pt x="19334" y="98032"/>
                    </a:lnTo>
                    <a:lnTo>
                      <a:pt x="15971" y="95972"/>
                    </a:lnTo>
                    <a:lnTo>
                      <a:pt x="13029" y="93775"/>
                    </a:lnTo>
                    <a:lnTo>
                      <a:pt x="10297" y="91578"/>
                    </a:lnTo>
                    <a:lnTo>
                      <a:pt x="7985" y="89382"/>
                    </a:lnTo>
                    <a:lnTo>
                      <a:pt x="6094" y="86910"/>
                    </a:lnTo>
                    <a:lnTo>
                      <a:pt x="4203" y="84576"/>
                    </a:lnTo>
                    <a:lnTo>
                      <a:pt x="2942" y="81967"/>
                    </a:lnTo>
                    <a:lnTo>
                      <a:pt x="1891" y="79496"/>
                    </a:lnTo>
                    <a:lnTo>
                      <a:pt x="840" y="76750"/>
                    </a:lnTo>
                    <a:lnTo>
                      <a:pt x="420" y="74004"/>
                    </a:lnTo>
                    <a:lnTo>
                      <a:pt x="0" y="71121"/>
                    </a:lnTo>
                    <a:lnTo>
                      <a:pt x="0" y="68100"/>
                    </a:lnTo>
                    <a:lnTo>
                      <a:pt x="0" y="68100"/>
                    </a:lnTo>
                    <a:lnTo>
                      <a:pt x="210" y="64942"/>
                    </a:lnTo>
                    <a:lnTo>
                      <a:pt x="840" y="61647"/>
                    </a:lnTo>
                    <a:lnTo>
                      <a:pt x="1891" y="58489"/>
                    </a:lnTo>
                    <a:lnTo>
                      <a:pt x="3362" y="55469"/>
                    </a:lnTo>
                    <a:lnTo>
                      <a:pt x="5253" y="52448"/>
                    </a:lnTo>
                    <a:lnTo>
                      <a:pt x="7565" y="49427"/>
                    </a:lnTo>
                    <a:lnTo>
                      <a:pt x="10087" y="46681"/>
                    </a:lnTo>
                    <a:lnTo>
                      <a:pt x="13239" y="43935"/>
                    </a:lnTo>
                    <a:lnTo>
                      <a:pt x="16602" y="41464"/>
                    </a:lnTo>
                    <a:lnTo>
                      <a:pt x="20385" y="38993"/>
                    </a:lnTo>
                    <a:lnTo>
                      <a:pt x="24378" y="36796"/>
                    </a:lnTo>
                    <a:lnTo>
                      <a:pt x="29001" y="34874"/>
                    </a:lnTo>
                    <a:lnTo>
                      <a:pt x="34045" y="32951"/>
                    </a:lnTo>
                    <a:lnTo>
                      <a:pt x="39299" y="31441"/>
                    </a:lnTo>
                    <a:lnTo>
                      <a:pt x="44553" y="29931"/>
                    </a:lnTo>
                    <a:lnTo>
                      <a:pt x="50647" y="28832"/>
                    </a:lnTo>
                    <a:lnTo>
                      <a:pt x="44553" y="15789"/>
                    </a:lnTo>
                    <a:lnTo>
                      <a:pt x="44553" y="15789"/>
                    </a:lnTo>
                    <a:lnTo>
                      <a:pt x="44343" y="14965"/>
                    </a:lnTo>
                    <a:lnTo>
                      <a:pt x="44343" y="14416"/>
                    </a:lnTo>
                    <a:lnTo>
                      <a:pt x="44553" y="13592"/>
                    </a:lnTo>
                    <a:lnTo>
                      <a:pt x="44973" y="12906"/>
                    </a:lnTo>
                    <a:lnTo>
                      <a:pt x="45604" y="12356"/>
                    </a:lnTo>
                    <a:lnTo>
                      <a:pt x="46234" y="11807"/>
                    </a:lnTo>
                    <a:lnTo>
                      <a:pt x="47285" y="11533"/>
                    </a:lnTo>
                    <a:lnTo>
                      <a:pt x="48336" y="11121"/>
                    </a:lnTo>
                    <a:lnTo>
                      <a:pt x="66199" y="7551"/>
                    </a:lnTo>
                    <a:lnTo>
                      <a:pt x="66199" y="7551"/>
                    </a:lnTo>
                    <a:lnTo>
                      <a:pt x="67460" y="7414"/>
                    </a:lnTo>
                    <a:lnTo>
                      <a:pt x="68511" y="7414"/>
                    </a:lnTo>
                    <a:lnTo>
                      <a:pt x="69562" y="7551"/>
                    </a:lnTo>
                    <a:lnTo>
                      <a:pt x="70612" y="7688"/>
                    </a:lnTo>
                    <a:lnTo>
                      <a:pt x="71453" y="8100"/>
                    </a:lnTo>
                    <a:lnTo>
                      <a:pt x="72294" y="8649"/>
                    </a:lnTo>
                    <a:lnTo>
                      <a:pt x="72924" y="9336"/>
                    </a:lnTo>
                    <a:lnTo>
                      <a:pt x="73345" y="9885"/>
                    </a:lnTo>
                    <a:lnTo>
                      <a:pt x="94781" y="54919"/>
                    </a:lnTo>
                    <a:lnTo>
                      <a:pt x="94781" y="54919"/>
                    </a:lnTo>
                    <a:lnTo>
                      <a:pt x="94991" y="55606"/>
                    </a:lnTo>
                    <a:lnTo>
                      <a:pt x="94991" y="56430"/>
                    </a:lnTo>
                    <a:lnTo>
                      <a:pt x="94781" y="56979"/>
                    </a:lnTo>
                    <a:lnTo>
                      <a:pt x="94360" y="57665"/>
                    </a:lnTo>
                    <a:lnTo>
                      <a:pt x="93730" y="58352"/>
                    </a:lnTo>
                    <a:lnTo>
                      <a:pt x="92889" y="58764"/>
                    </a:lnTo>
                    <a:lnTo>
                      <a:pt x="92049" y="59176"/>
                    </a:lnTo>
                    <a:lnTo>
                      <a:pt x="90998" y="59588"/>
                    </a:lnTo>
                    <a:lnTo>
                      <a:pt x="73134" y="63157"/>
                    </a:lnTo>
                    <a:lnTo>
                      <a:pt x="73134" y="63157"/>
                    </a:lnTo>
                    <a:lnTo>
                      <a:pt x="72084" y="63432"/>
                    </a:lnTo>
                    <a:lnTo>
                      <a:pt x="70823" y="63432"/>
                    </a:lnTo>
                    <a:lnTo>
                      <a:pt x="69982" y="63157"/>
                    </a:lnTo>
                    <a:lnTo>
                      <a:pt x="68931" y="62883"/>
                    </a:lnTo>
                    <a:lnTo>
                      <a:pt x="67880" y="62608"/>
                    </a:lnTo>
                    <a:lnTo>
                      <a:pt x="67250" y="62059"/>
                    </a:lnTo>
                    <a:lnTo>
                      <a:pt x="66409" y="61510"/>
                    </a:lnTo>
                    <a:lnTo>
                      <a:pt x="65989" y="60823"/>
                    </a:lnTo>
                    <a:lnTo>
                      <a:pt x="57583" y="42425"/>
                    </a:lnTo>
                    <a:lnTo>
                      <a:pt x="57583" y="42425"/>
                    </a:lnTo>
                    <a:lnTo>
                      <a:pt x="54430" y="42700"/>
                    </a:lnTo>
                    <a:lnTo>
                      <a:pt x="51278" y="43112"/>
                    </a:lnTo>
                    <a:lnTo>
                      <a:pt x="48336" y="43935"/>
                    </a:lnTo>
                    <a:lnTo>
                      <a:pt x="45183" y="44897"/>
                    </a:lnTo>
                    <a:lnTo>
                      <a:pt x="42031" y="45858"/>
                    </a:lnTo>
                    <a:lnTo>
                      <a:pt x="39089" y="47093"/>
                    </a:lnTo>
                    <a:lnTo>
                      <a:pt x="36357" y="48604"/>
                    </a:lnTo>
                    <a:lnTo>
                      <a:pt x="33625" y="50114"/>
                    </a:lnTo>
                    <a:lnTo>
                      <a:pt x="31103" y="51762"/>
                    </a:lnTo>
                    <a:lnTo>
                      <a:pt x="28791" y="53684"/>
                    </a:lnTo>
                    <a:lnTo>
                      <a:pt x="26900" y="55606"/>
                    </a:lnTo>
                    <a:lnTo>
                      <a:pt x="25218" y="57665"/>
                    </a:lnTo>
                    <a:lnTo>
                      <a:pt x="23747" y="59725"/>
                    </a:lnTo>
                    <a:lnTo>
                      <a:pt x="22697" y="62059"/>
                    </a:lnTo>
                    <a:lnTo>
                      <a:pt x="22066" y="64393"/>
                    </a:lnTo>
                    <a:lnTo>
                      <a:pt x="22066" y="66864"/>
                    </a:lnTo>
                    <a:lnTo>
                      <a:pt x="22066" y="66864"/>
                    </a:lnTo>
                    <a:lnTo>
                      <a:pt x="22066" y="69473"/>
                    </a:lnTo>
                    <a:lnTo>
                      <a:pt x="22486" y="71945"/>
                    </a:lnTo>
                    <a:lnTo>
                      <a:pt x="23537" y="74416"/>
                    </a:lnTo>
                    <a:lnTo>
                      <a:pt x="24798" y="76887"/>
                    </a:lnTo>
                    <a:lnTo>
                      <a:pt x="26269" y="79084"/>
                    </a:lnTo>
                    <a:lnTo>
                      <a:pt x="27950" y="81418"/>
                    </a:lnTo>
                    <a:lnTo>
                      <a:pt x="29842" y="83478"/>
                    </a:lnTo>
                    <a:lnTo>
                      <a:pt x="31943" y="85400"/>
                    </a:lnTo>
                    <a:lnTo>
                      <a:pt x="34255" y="87048"/>
                    </a:lnTo>
                    <a:lnTo>
                      <a:pt x="36777" y="88695"/>
                    </a:lnTo>
                    <a:lnTo>
                      <a:pt x="39509" y="90068"/>
                    </a:lnTo>
                    <a:lnTo>
                      <a:pt x="42451" y="91167"/>
                    </a:lnTo>
                    <a:lnTo>
                      <a:pt x="45394" y="92128"/>
                    </a:lnTo>
                    <a:lnTo>
                      <a:pt x="48336" y="92951"/>
                    </a:lnTo>
                    <a:lnTo>
                      <a:pt x="51488" y="93501"/>
                    </a:lnTo>
                    <a:lnTo>
                      <a:pt x="54640" y="93501"/>
                    </a:lnTo>
                    <a:lnTo>
                      <a:pt x="54640" y="93501"/>
                    </a:lnTo>
                    <a:lnTo>
                      <a:pt x="57793" y="93501"/>
                    </a:lnTo>
                    <a:lnTo>
                      <a:pt x="60525" y="93363"/>
                    </a:lnTo>
                    <a:lnTo>
                      <a:pt x="62837" y="92951"/>
                    </a:lnTo>
                    <a:lnTo>
                      <a:pt x="65359" y="92540"/>
                    </a:lnTo>
                    <a:lnTo>
                      <a:pt x="67460" y="91990"/>
                    </a:lnTo>
                    <a:lnTo>
                      <a:pt x="69352" y="91441"/>
                    </a:lnTo>
                    <a:lnTo>
                      <a:pt x="71033" y="90617"/>
                    </a:lnTo>
                    <a:lnTo>
                      <a:pt x="72504" y="89931"/>
                    </a:lnTo>
                    <a:lnTo>
                      <a:pt x="66830" y="89931"/>
                    </a:lnTo>
                    <a:lnTo>
                      <a:pt x="66830" y="89931"/>
                    </a:lnTo>
                    <a:lnTo>
                      <a:pt x="65569" y="89794"/>
                    </a:lnTo>
                    <a:lnTo>
                      <a:pt x="64518" y="89382"/>
                    </a:lnTo>
                    <a:lnTo>
                      <a:pt x="63887" y="88695"/>
                    </a:lnTo>
                    <a:lnTo>
                      <a:pt x="63677" y="87871"/>
                    </a:lnTo>
                    <a:lnTo>
                      <a:pt x="63677" y="85537"/>
                    </a:lnTo>
                    <a:lnTo>
                      <a:pt x="63677" y="85537"/>
                    </a:lnTo>
                    <a:lnTo>
                      <a:pt x="63887" y="84713"/>
                    </a:lnTo>
                    <a:lnTo>
                      <a:pt x="64518" y="84027"/>
                    </a:lnTo>
                    <a:lnTo>
                      <a:pt x="65569" y="83615"/>
                    </a:lnTo>
                    <a:lnTo>
                      <a:pt x="66830" y="83478"/>
                    </a:lnTo>
                    <a:lnTo>
                      <a:pt x="117057" y="83478"/>
                    </a:lnTo>
                    <a:lnTo>
                      <a:pt x="117057" y="83478"/>
                    </a:lnTo>
                    <a:lnTo>
                      <a:pt x="118318" y="83615"/>
                    </a:lnTo>
                    <a:lnTo>
                      <a:pt x="119159" y="84027"/>
                    </a:lnTo>
                    <a:lnTo>
                      <a:pt x="119789" y="84713"/>
                    </a:lnTo>
                    <a:lnTo>
                      <a:pt x="120000" y="85537"/>
                    </a:lnTo>
                    <a:lnTo>
                      <a:pt x="120000" y="85537"/>
                    </a:lnTo>
                    <a:close/>
                    <a:moveTo>
                      <a:pt x="65359" y="22105"/>
                    </a:moveTo>
                    <a:lnTo>
                      <a:pt x="76497" y="46681"/>
                    </a:lnTo>
                    <a:lnTo>
                      <a:pt x="76497" y="46681"/>
                    </a:lnTo>
                    <a:lnTo>
                      <a:pt x="76707" y="47093"/>
                    </a:lnTo>
                    <a:lnTo>
                      <a:pt x="77127" y="47505"/>
                    </a:lnTo>
                    <a:lnTo>
                      <a:pt x="77758" y="47780"/>
                    </a:lnTo>
                    <a:lnTo>
                      <a:pt x="78388" y="47917"/>
                    </a:lnTo>
                    <a:lnTo>
                      <a:pt x="78388" y="47917"/>
                    </a:lnTo>
                    <a:lnTo>
                      <a:pt x="79229" y="47917"/>
                    </a:lnTo>
                    <a:lnTo>
                      <a:pt x="79859" y="47917"/>
                    </a:lnTo>
                    <a:lnTo>
                      <a:pt x="79859" y="47917"/>
                    </a:lnTo>
                    <a:lnTo>
                      <a:pt x="80910" y="47643"/>
                    </a:lnTo>
                    <a:lnTo>
                      <a:pt x="81541" y="46956"/>
                    </a:lnTo>
                    <a:lnTo>
                      <a:pt x="81751" y="46407"/>
                    </a:lnTo>
                    <a:lnTo>
                      <a:pt x="81751" y="45720"/>
                    </a:lnTo>
                    <a:lnTo>
                      <a:pt x="70612" y="21006"/>
                    </a:lnTo>
                    <a:lnTo>
                      <a:pt x="70612" y="21006"/>
                    </a:lnTo>
                    <a:lnTo>
                      <a:pt x="70192" y="20457"/>
                    </a:lnTo>
                    <a:lnTo>
                      <a:pt x="69141" y="19908"/>
                    </a:lnTo>
                    <a:lnTo>
                      <a:pt x="68301" y="19771"/>
                    </a:lnTo>
                    <a:lnTo>
                      <a:pt x="67040" y="19771"/>
                    </a:lnTo>
                    <a:lnTo>
                      <a:pt x="67040" y="19771"/>
                    </a:lnTo>
                    <a:lnTo>
                      <a:pt x="65989" y="20045"/>
                    </a:lnTo>
                    <a:lnTo>
                      <a:pt x="65569" y="20732"/>
                    </a:lnTo>
                    <a:lnTo>
                      <a:pt x="65148" y="21418"/>
                    </a:lnTo>
                    <a:lnTo>
                      <a:pt x="65359" y="22105"/>
                    </a:lnTo>
                    <a:lnTo>
                      <a:pt x="65359" y="22105"/>
                    </a:lnTo>
                    <a:close/>
                    <a:moveTo>
                      <a:pt x="65569" y="103112"/>
                    </a:moveTo>
                    <a:lnTo>
                      <a:pt x="65569" y="103112"/>
                    </a:lnTo>
                    <a:lnTo>
                      <a:pt x="64098" y="102562"/>
                    </a:lnTo>
                    <a:lnTo>
                      <a:pt x="62626" y="102013"/>
                    </a:lnTo>
                    <a:lnTo>
                      <a:pt x="61155" y="101739"/>
                    </a:lnTo>
                    <a:lnTo>
                      <a:pt x="59474" y="101601"/>
                    </a:lnTo>
                    <a:lnTo>
                      <a:pt x="58003" y="101739"/>
                    </a:lnTo>
                    <a:lnTo>
                      <a:pt x="56532" y="102013"/>
                    </a:lnTo>
                    <a:lnTo>
                      <a:pt x="55061" y="102562"/>
                    </a:lnTo>
                    <a:lnTo>
                      <a:pt x="53590" y="103112"/>
                    </a:lnTo>
                    <a:lnTo>
                      <a:pt x="53590" y="103112"/>
                    </a:lnTo>
                    <a:lnTo>
                      <a:pt x="52749" y="103935"/>
                    </a:lnTo>
                    <a:lnTo>
                      <a:pt x="51908" y="104897"/>
                    </a:lnTo>
                    <a:lnTo>
                      <a:pt x="51488" y="105995"/>
                    </a:lnTo>
                    <a:lnTo>
                      <a:pt x="51278" y="106956"/>
                    </a:lnTo>
                    <a:lnTo>
                      <a:pt x="51488" y="108054"/>
                    </a:lnTo>
                    <a:lnTo>
                      <a:pt x="51908" y="109016"/>
                    </a:lnTo>
                    <a:lnTo>
                      <a:pt x="52749" y="109977"/>
                    </a:lnTo>
                    <a:lnTo>
                      <a:pt x="53590" y="110800"/>
                    </a:lnTo>
                    <a:lnTo>
                      <a:pt x="53590" y="110800"/>
                    </a:lnTo>
                    <a:lnTo>
                      <a:pt x="55061" y="111624"/>
                    </a:lnTo>
                    <a:lnTo>
                      <a:pt x="56532" y="112036"/>
                    </a:lnTo>
                    <a:lnTo>
                      <a:pt x="58003" y="112448"/>
                    </a:lnTo>
                    <a:lnTo>
                      <a:pt x="59474" y="112448"/>
                    </a:lnTo>
                    <a:lnTo>
                      <a:pt x="61155" y="112448"/>
                    </a:lnTo>
                    <a:lnTo>
                      <a:pt x="62626" y="112036"/>
                    </a:lnTo>
                    <a:lnTo>
                      <a:pt x="64098" y="111624"/>
                    </a:lnTo>
                    <a:lnTo>
                      <a:pt x="65569" y="110800"/>
                    </a:lnTo>
                    <a:lnTo>
                      <a:pt x="65569" y="110800"/>
                    </a:lnTo>
                    <a:lnTo>
                      <a:pt x="66409" y="109977"/>
                    </a:lnTo>
                    <a:lnTo>
                      <a:pt x="67250" y="109016"/>
                    </a:lnTo>
                    <a:lnTo>
                      <a:pt x="67670" y="108054"/>
                    </a:lnTo>
                    <a:lnTo>
                      <a:pt x="67880" y="106956"/>
                    </a:lnTo>
                    <a:lnTo>
                      <a:pt x="67670" y="105995"/>
                    </a:lnTo>
                    <a:lnTo>
                      <a:pt x="67250" y="104897"/>
                    </a:lnTo>
                    <a:lnTo>
                      <a:pt x="66409" y="103935"/>
                    </a:lnTo>
                    <a:lnTo>
                      <a:pt x="65569" y="103112"/>
                    </a:lnTo>
                    <a:lnTo>
                      <a:pt x="65569" y="103112"/>
                    </a:lnTo>
                    <a:close/>
                  </a:path>
                </a:pathLst>
              </a:custGeom>
              <a:solidFill>
                <a:srgbClr val="FFFFFF"/>
              </a:solidFill>
              <a:ln>
                <a:noFill/>
              </a:ln>
            </p:spPr>
            <p:txBody>
              <a:bodyPr spcFirstLastPara="1" wrap="square" lIns="51725" tIns="25850" rIns="51725" bIns="25850" anchor="t" anchorCtr="0">
                <a:noAutofit/>
              </a:bodyPr>
              <a:lstStyle/>
              <a:p>
                <a:pPr marL="0" marR="0" lvl="0" indent="0" algn="l" rtl="0">
                  <a:spcBef>
                    <a:spcPts val="0"/>
                  </a:spcBef>
                  <a:spcAft>
                    <a:spcPts val="0"/>
                  </a:spcAft>
                  <a:buNone/>
                </a:pPr>
                <a:endParaRPr sz="1000">
                  <a:solidFill>
                    <a:srgbClr val="000000"/>
                  </a:solidFill>
                  <a:latin typeface="Arial"/>
                  <a:ea typeface="Arial"/>
                  <a:cs typeface="Arial"/>
                  <a:sym typeface="Arial"/>
                </a:endParaRPr>
              </a:p>
            </p:txBody>
          </p:sp>
        </p:grpSp>
      </p:grpSp>
      <p:sp>
        <p:nvSpPr>
          <p:cNvPr id="189" name="Shape 189"/>
          <p:cNvSpPr txBox="1"/>
          <p:nvPr/>
        </p:nvSpPr>
        <p:spPr>
          <a:xfrm>
            <a:off x="239750" y="2858775"/>
            <a:ext cx="8520600" cy="1394100"/>
          </a:xfrm>
          <a:prstGeom prst="rect">
            <a:avLst/>
          </a:prstGeom>
          <a:noFill/>
          <a:ln>
            <a:noFill/>
          </a:ln>
        </p:spPr>
        <p:txBody>
          <a:bodyPr spcFirstLastPara="1" wrap="square" lIns="91425" tIns="91425" rIns="91425" bIns="91425" anchor="t" anchorCtr="0">
            <a:noAutofit/>
          </a:bodyPr>
          <a:lstStyle/>
          <a:p>
            <a:pPr marL="0" lvl="0" indent="0" rtl="0">
              <a:lnSpc>
                <a:spcPct val="125000"/>
              </a:lnSpc>
              <a:spcBef>
                <a:spcPts val="0"/>
              </a:spcBef>
              <a:spcAft>
                <a:spcPts val="0"/>
              </a:spcAft>
              <a:buNone/>
            </a:pPr>
            <a:r>
              <a:rPr lang="en">
                <a:solidFill>
                  <a:srgbClr val="595959"/>
                </a:solidFill>
                <a:latin typeface="Montserrat Medium"/>
                <a:ea typeface="Montserrat Medium"/>
                <a:cs typeface="Montserrat Medium"/>
                <a:sym typeface="Montserrat Medium"/>
              </a:rPr>
              <a:t>Blockchain Use Cases:</a:t>
            </a:r>
            <a:endParaRPr>
              <a:solidFill>
                <a:srgbClr val="595959"/>
              </a:solidFill>
              <a:latin typeface="Montserrat Medium"/>
              <a:ea typeface="Montserrat Medium"/>
              <a:cs typeface="Montserrat Medium"/>
              <a:sym typeface="Montserrat Medium"/>
            </a:endParaRPr>
          </a:p>
          <a:p>
            <a:pPr marL="0" lvl="0" indent="0" rtl="0">
              <a:lnSpc>
                <a:spcPct val="125000"/>
              </a:lnSpc>
              <a:spcBef>
                <a:spcPts val="1600"/>
              </a:spcBef>
              <a:spcAft>
                <a:spcPts val="1600"/>
              </a:spcAft>
              <a:buNone/>
            </a:pPr>
            <a:r>
              <a:rPr lang="en">
                <a:solidFill>
                  <a:srgbClr val="595959"/>
                </a:solidFill>
                <a:latin typeface="Montserrat"/>
                <a:ea typeface="Montserrat"/>
                <a:cs typeface="Montserrat"/>
                <a:sym typeface="Montserrat"/>
              </a:rPr>
              <a:t>1. Performance History - vehicle maintenance, quality assurance</a:t>
            </a:r>
            <a:br>
              <a:rPr lang="en">
                <a:solidFill>
                  <a:srgbClr val="595959"/>
                </a:solidFill>
                <a:latin typeface="Montserrat"/>
                <a:ea typeface="Montserrat"/>
                <a:cs typeface="Montserrat"/>
                <a:sym typeface="Montserrat"/>
              </a:rPr>
            </a:br>
            <a:r>
              <a:rPr lang="en">
                <a:solidFill>
                  <a:srgbClr val="595959"/>
                </a:solidFill>
                <a:latin typeface="Montserrat"/>
                <a:ea typeface="Montserrat"/>
                <a:cs typeface="Montserrat"/>
                <a:sym typeface="Montserrat"/>
              </a:rPr>
              <a:t>2. Dynamic Optimization - capacity monitoring</a:t>
            </a:r>
            <a:br>
              <a:rPr lang="en">
                <a:solidFill>
                  <a:srgbClr val="595959"/>
                </a:solidFill>
                <a:latin typeface="Montserrat"/>
                <a:ea typeface="Montserrat"/>
                <a:cs typeface="Montserrat"/>
                <a:sym typeface="Montserrat"/>
              </a:rPr>
            </a:br>
            <a:r>
              <a:rPr lang="en">
                <a:solidFill>
                  <a:srgbClr val="595959"/>
                </a:solidFill>
                <a:latin typeface="Montserrat"/>
                <a:ea typeface="Montserrat"/>
                <a:cs typeface="Montserrat"/>
                <a:sym typeface="Montserrat"/>
              </a:rPr>
              <a:t>3. Payments and Pricing - fraud detection, theft prevention</a:t>
            </a:r>
            <a:br>
              <a:rPr lang="en">
                <a:solidFill>
                  <a:srgbClr val="595959"/>
                </a:solidFill>
                <a:latin typeface="Montserrat"/>
                <a:ea typeface="Montserrat"/>
                <a:cs typeface="Montserrat"/>
                <a:sym typeface="Montserrat"/>
              </a:rPr>
            </a:br>
            <a:r>
              <a:rPr lang="en">
                <a:solidFill>
                  <a:srgbClr val="595959"/>
                </a:solidFill>
                <a:latin typeface="Montserrat"/>
                <a:ea typeface="Montserrat"/>
                <a:cs typeface="Montserrat"/>
                <a:sym typeface="Montserrat"/>
              </a:rPr>
              <a:t/>
            </a:r>
            <a:br>
              <a:rPr lang="en">
                <a:solidFill>
                  <a:srgbClr val="595959"/>
                </a:solidFill>
                <a:latin typeface="Montserrat"/>
                <a:ea typeface="Montserrat"/>
                <a:cs typeface="Montserrat"/>
                <a:sym typeface="Montserrat"/>
              </a:rPr>
            </a:br>
            <a:endParaRPr>
              <a:solidFill>
                <a:srgbClr val="595959"/>
              </a:solidFill>
              <a:latin typeface="Montserrat"/>
              <a:ea typeface="Montserrat"/>
              <a:cs typeface="Montserrat"/>
              <a:sym typeface="Montserra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grpSp>
        <p:nvGrpSpPr>
          <p:cNvPr id="194" name="Shape 194"/>
          <p:cNvGrpSpPr/>
          <p:nvPr/>
        </p:nvGrpSpPr>
        <p:grpSpPr>
          <a:xfrm>
            <a:off x="0" y="-13"/>
            <a:ext cx="9143998" cy="1042926"/>
            <a:chOff x="0" y="-1"/>
            <a:chExt cx="9143998" cy="1042926"/>
          </a:xfrm>
        </p:grpSpPr>
        <p:pic>
          <p:nvPicPr>
            <p:cNvPr id="195" name="Shape 195"/>
            <p:cNvPicPr preferRelativeResize="0"/>
            <p:nvPr/>
          </p:nvPicPr>
          <p:blipFill rotWithShape="1">
            <a:blip r:embed="rId3">
              <a:alphaModFix/>
            </a:blip>
            <a:srcRect t="19988" r="11777" b="59886"/>
            <a:stretch/>
          </p:blipFill>
          <p:spPr>
            <a:xfrm flipH="1">
              <a:off x="0" y="-1"/>
              <a:ext cx="9143998" cy="1042926"/>
            </a:xfrm>
            <a:prstGeom prst="rect">
              <a:avLst/>
            </a:prstGeom>
            <a:noFill/>
            <a:ln>
              <a:noFill/>
            </a:ln>
          </p:spPr>
        </p:pic>
        <p:pic>
          <p:nvPicPr>
            <p:cNvPr id="196" name="Shape 196"/>
            <p:cNvPicPr preferRelativeResize="0"/>
            <p:nvPr/>
          </p:nvPicPr>
          <p:blipFill>
            <a:blip r:embed="rId4">
              <a:alphaModFix/>
            </a:blip>
            <a:stretch>
              <a:fillRect/>
            </a:stretch>
          </p:blipFill>
          <p:spPr>
            <a:xfrm>
              <a:off x="8146000" y="245562"/>
              <a:ext cx="793275" cy="551776"/>
            </a:xfrm>
            <a:prstGeom prst="rect">
              <a:avLst/>
            </a:prstGeom>
            <a:noFill/>
            <a:ln>
              <a:noFill/>
            </a:ln>
          </p:spPr>
        </p:pic>
      </p:grpSp>
      <p:sp>
        <p:nvSpPr>
          <p:cNvPr id="197" name="Shape 197"/>
          <p:cNvSpPr txBox="1">
            <a:spLocks noGrp="1"/>
          </p:cNvSpPr>
          <p:nvPr>
            <p:ph type="title"/>
          </p:nvPr>
        </p:nvSpPr>
        <p:spPr>
          <a:xfrm>
            <a:off x="239750" y="297360"/>
            <a:ext cx="8520600" cy="4482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1800">
                <a:solidFill>
                  <a:schemeClr val="lt1"/>
                </a:solidFill>
                <a:latin typeface="Montserrat"/>
                <a:ea typeface="Montserrat"/>
                <a:cs typeface="Montserrat"/>
                <a:sym typeface="Montserrat"/>
              </a:rPr>
              <a:t>Use Cases</a:t>
            </a:r>
            <a:endParaRPr sz="1800">
              <a:solidFill>
                <a:schemeClr val="lt1"/>
              </a:solidFill>
              <a:latin typeface="Montserrat"/>
              <a:ea typeface="Montserrat"/>
              <a:cs typeface="Montserrat"/>
              <a:sym typeface="Montserrat"/>
            </a:endParaRPr>
          </a:p>
        </p:txBody>
      </p:sp>
      <p:sp>
        <p:nvSpPr>
          <p:cNvPr id="198" name="Shape 198"/>
          <p:cNvSpPr txBox="1"/>
          <p:nvPr/>
        </p:nvSpPr>
        <p:spPr>
          <a:xfrm>
            <a:off x="239750" y="1258750"/>
            <a:ext cx="8520600" cy="35157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u="sng">
                <a:solidFill>
                  <a:schemeClr val="dk2"/>
                </a:solidFill>
                <a:latin typeface="Montserrat"/>
                <a:ea typeface="Montserrat"/>
                <a:cs typeface="Montserrat"/>
                <a:sym typeface="Montserrat"/>
              </a:rPr>
              <a:t>Performance History</a:t>
            </a:r>
            <a:endParaRPr u="sng">
              <a:solidFill>
                <a:schemeClr val="dk2"/>
              </a:solidFill>
              <a:latin typeface="Montserrat"/>
              <a:ea typeface="Montserrat"/>
              <a:cs typeface="Montserrat"/>
              <a:sym typeface="Montserrat"/>
            </a:endParaRPr>
          </a:p>
          <a:p>
            <a:pPr marL="0" lvl="0" indent="0" rtl="0">
              <a:lnSpc>
                <a:spcPct val="115000"/>
              </a:lnSpc>
              <a:spcBef>
                <a:spcPts val="0"/>
              </a:spcBef>
              <a:spcAft>
                <a:spcPts val="0"/>
              </a:spcAft>
              <a:buNone/>
            </a:pPr>
            <a:r>
              <a:rPr lang="en">
                <a:solidFill>
                  <a:schemeClr val="dk2"/>
                </a:solidFill>
                <a:latin typeface="Montserrat"/>
                <a:ea typeface="Montserrat"/>
                <a:cs typeface="Montserrat"/>
                <a:sym typeface="Montserrat"/>
              </a:rPr>
              <a:t>Performance history through the blockchain framework can allow parties to see solid and definitive evidence of past performance in all the relevant metrics. This removes the “trust” aspect from all deals.</a:t>
            </a:r>
            <a:endParaRPr>
              <a:solidFill>
                <a:schemeClr val="dk2"/>
              </a:solidFill>
              <a:latin typeface="Montserrat"/>
              <a:ea typeface="Montserrat"/>
              <a:cs typeface="Montserrat"/>
              <a:sym typeface="Montserrat"/>
            </a:endParaRPr>
          </a:p>
          <a:p>
            <a:pPr marL="0" lvl="0" indent="0" rtl="0">
              <a:spcBef>
                <a:spcPts val="1600"/>
              </a:spcBef>
              <a:spcAft>
                <a:spcPts val="0"/>
              </a:spcAft>
              <a:buClr>
                <a:schemeClr val="dk1"/>
              </a:buClr>
              <a:buSzPts val="1100"/>
              <a:buFont typeface="Arial"/>
              <a:buNone/>
            </a:pPr>
            <a:r>
              <a:rPr lang="en" u="sng">
                <a:solidFill>
                  <a:schemeClr val="dk2"/>
                </a:solidFill>
                <a:latin typeface="Montserrat"/>
                <a:ea typeface="Montserrat"/>
                <a:cs typeface="Montserrat"/>
                <a:sym typeface="Montserrat"/>
              </a:rPr>
              <a:t>Vehicle Maintenance</a:t>
            </a:r>
            <a:endParaRPr u="sng">
              <a:solidFill>
                <a:schemeClr val="dk2"/>
              </a:solidFill>
              <a:latin typeface="Montserrat"/>
              <a:ea typeface="Montserrat"/>
              <a:cs typeface="Montserrat"/>
              <a:sym typeface="Montserrat"/>
            </a:endParaRPr>
          </a:p>
          <a:p>
            <a:pPr marL="0" lvl="0" indent="0" rtl="0">
              <a:lnSpc>
                <a:spcPct val="115000"/>
              </a:lnSpc>
              <a:spcBef>
                <a:spcPts val="0"/>
              </a:spcBef>
              <a:spcAft>
                <a:spcPts val="0"/>
              </a:spcAft>
              <a:buNone/>
            </a:pPr>
            <a:r>
              <a:rPr lang="en">
                <a:solidFill>
                  <a:schemeClr val="dk2"/>
                </a:solidFill>
                <a:latin typeface="Montserrat"/>
                <a:ea typeface="Montserrat"/>
                <a:cs typeface="Montserrat"/>
                <a:sym typeface="Montserrat"/>
              </a:rPr>
              <a:t>Blockchain allows for item by item records of vehicle repairs. Instead of one person holding an extensive repair history, it is held within the blockchain. The history can now effectively move with the equipment for anyone to see.</a:t>
            </a:r>
            <a:endParaRPr>
              <a:solidFill>
                <a:schemeClr val="dk2"/>
              </a:solidFill>
              <a:latin typeface="Montserrat"/>
              <a:ea typeface="Montserrat"/>
              <a:cs typeface="Montserrat"/>
              <a:sym typeface="Montserrat"/>
            </a:endParaRPr>
          </a:p>
          <a:p>
            <a:pPr marL="0" lvl="0" indent="0" rtl="0">
              <a:spcBef>
                <a:spcPts val="1600"/>
              </a:spcBef>
              <a:spcAft>
                <a:spcPts val="0"/>
              </a:spcAft>
              <a:buNone/>
            </a:pPr>
            <a:r>
              <a:rPr lang="en" u="sng">
                <a:solidFill>
                  <a:schemeClr val="dk2"/>
                </a:solidFill>
                <a:latin typeface="Montserrat"/>
                <a:ea typeface="Montserrat"/>
                <a:cs typeface="Montserrat"/>
                <a:sym typeface="Montserrat"/>
              </a:rPr>
              <a:t>Quality Assurance</a:t>
            </a:r>
            <a:endParaRPr u="sng">
              <a:solidFill>
                <a:schemeClr val="dk2"/>
              </a:solidFill>
              <a:latin typeface="Montserrat"/>
              <a:ea typeface="Montserrat"/>
              <a:cs typeface="Montserrat"/>
              <a:sym typeface="Montserrat"/>
            </a:endParaRPr>
          </a:p>
          <a:p>
            <a:pPr marL="0" lvl="0" indent="0" rtl="0">
              <a:lnSpc>
                <a:spcPct val="115000"/>
              </a:lnSpc>
              <a:spcBef>
                <a:spcPts val="0"/>
              </a:spcBef>
              <a:spcAft>
                <a:spcPts val="1600"/>
              </a:spcAft>
              <a:buClr>
                <a:schemeClr val="dk1"/>
              </a:buClr>
              <a:buSzPts val="1100"/>
              <a:buFont typeface="Arial"/>
              <a:buNone/>
            </a:pPr>
            <a:r>
              <a:rPr lang="en">
                <a:solidFill>
                  <a:schemeClr val="dk2"/>
                </a:solidFill>
                <a:latin typeface="Montserrat"/>
                <a:ea typeface="Montserrat"/>
                <a:cs typeface="Montserrat"/>
                <a:sym typeface="Montserrat"/>
              </a:rPr>
              <a:t>Thanks to the distributed nature of blockchain, everyone involved in the transaction has access to all points. Taking photos and evaluating freight at pick-up and delivery locations reduces the likelihood of unsubstantiated disputes.</a:t>
            </a:r>
            <a:endParaRPr>
              <a:solidFill>
                <a:schemeClr val="dk2"/>
              </a:solidFill>
              <a:latin typeface="Montserrat"/>
              <a:ea typeface="Montserrat"/>
              <a:cs typeface="Montserrat"/>
              <a:sym typeface="Montserra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grpSp>
        <p:nvGrpSpPr>
          <p:cNvPr id="203" name="Shape 203"/>
          <p:cNvGrpSpPr/>
          <p:nvPr/>
        </p:nvGrpSpPr>
        <p:grpSpPr>
          <a:xfrm>
            <a:off x="0" y="-13"/>
            <a:ext cx="9143998" cy="1042926"/>
            <a:chOff x="0" y="-1"/>
            <a:chExt cx="9143998" cy="1042926"/>
          </a:xfrm>
        </p:grpSpPr>
        <p:pic>
          <p:nvPicPr>
            <p:cNvPr id="204" name="Shape 204"/>
            <p:cNvPicPr preferRelativeResize="0"/>
            <p:nvPr/>
          </p:nvPicPr>
          <p:blipFill rotWithShape="1">
            <a:blip r:embed="rId3">
              <a:alphaModFix/>
            </a:blip>
            <a:srcRect t="19988" r="11777" b="59886"/>
            <a:stretch/>
          </p:blipFill>
          <p:spPr>
            <a:xfrm flipH="1">
              <a:off x="0" y="-1"/>
              <a:ext cx="9143998" cy="1042926"/>
            </a:xfrm>
            <a:prstGeom prst="rect">
              <a:avLst/>
            </a:prstGeom>
            <a:noFill/>
            <a:ln>
              <a:noFill/>
            </a:ln>
          </p:spPr>
        </p:pic>
        <p:pic>
          <p:nvPicPr>
            <p:cNvPr id="205" name="Shape 205"/>
            <p:cNvPicPr preferRelativeResize="0"/>
            <p:nvPr/>
          </p:nvPicPr>
          <p:blipFill>
            <a:blip r:embed="rId4">
              <a:alphaModFix/>
            </a:blip>
            <a:stretch>
              <a:fillRect/>
            </a:stretch>
          </p:blipFill>
          <p:spPr>
            <a:xfrm>
              <a:off x="8146000" y="245562"/>
              <a:ext cx="793275" cy="551776"/>
            </a:xfrm>
            <a:prstGeom prst="rect">
              <a:avLst/>
            </a:prstGeom>
            <a:noFill/>
            <a:ln>
              <a:noFill/>
            </a:ln>
          </p:spPr>
        </p:pic>
      </p:grpSp>
      <p:sp>
        <p:nvSpPr>
          <p:cNvPr id="206" name="Shape 206"/>
          <p:cNvSpPr txBox="1">
            <a:spLocks noGrp="1"/>
          </p:cNvSpPr>
          <p:nvPr>
            <p:ph type="title"/>
          </p:nvPr>
        </p:nvSpPr>
        <p:spPr>
          <a:xfrm>
            <a:off x="239750" y="297360"/>
            <a:ext cx="8520600" cy="4482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1800">
                <a:solidFill>
                  <a:schemeClr val="lt1"/>
                </a:solidFill>
                <a:latin typeface="Montserrat"/>
                <a:ea typeface="Montserrat"/>
                <a:cs typeface="Montserrat"/>
                <a:sym typeface="Montserrat"/>
              </a:rPr>
              <a:t>Use Cases</a:t>
            </a:r>
            <a:endParaRPr sz="1800">
              <a:solidFill>
                <a:schemeClr val="lt1"/>
              </a:solidFill>
              <a:latin typeface="Montserrat"/>
              <a:ea typeface="Montserrat"/>
              <a:cs typeface="Montserrat"/>
              <a:sym typeface="Montserrat"/>
            </a:endParaRPr>
          </a:p>
        </p:txBody>
      </p:sp>
      <p:sp>
        <p:nvSpPr>
          <p:cNvPr id="207" name="Shape 207"/>
          <p:cNvSpPr txBox="1"/>
          <p:nvPr/>
        </p:nvSpPr>
        <p:spPr>
          <a:xfrm>
            <a:off x="239750" y="1258750"/>
            <a:ext cx="8520600" cy="3515700"/>
          </a:xfrm>
          <a:prstGeom prst="rect">
            <a:avLst/>
          </a:prstGeom>
          <a:noFill/>
          <a:ln>
            <a:noFill/>
          </a:ln>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 u="sng">
                <a:solidFill>
                  <a:schemeClr val="dk2"/>
                </a:solidFill>
                <a:latin typeface="Montserrat"/>
                <a:ea typeface="Montserrat"/>
                <a:cs typeface="Montserrat"/>
                <a:sym typeface="Montserrat"/>
              </a:rPr>
              <a:t>Compliance</a:t>
            </a:r>
            <a:br>
              <a:rPr lang="en" u="sng">
                <a:solidFill>
                  <a:schemeClr val="dk2"/>
                </a:solidFill>
                <a:latin typeface="Montserrat"/>
                <a:ea typeface="Montserrat"/>
                <a:cs typeface="Montserrat"/>
                <a:sym typeface="Montserrat"/>
              </a:rPr>
            </a:br>
            <a:r>
              <a:rPr lang="en">
                <a:solidFill>
                  <a:schemeClr val="dk2"/>
                </a:solidFill>
                <a:latin typeface="Montserrat"/>
                <a:ea typeface="Montserrat"/>
                <a:cs typeface="Montserrat"/>
                <a:sym typeface="Montserrat"/>
              </a:rPr>
              <a:t>Blockchain and ELDs are a natural pair. ELDs can send a near endless stream of data to the blockchain in real-time. Pairing this information with traffic data, weather data, etc. allows for up to the minute rerouting.</a:t>
            </a:r>
            <a:endParaRPr>
              <a:solidFill>
                <a:schemeClr val="dk2"/>
              </a:solidFill>
              <a:latin typeface="Montserrat"/>
              <a:ea typeface="Montserrat"/>
              <a:cs typeface="Montserrat"/>
              <a:sym typeface="Montserrat"/>
            </a:endParaRPr>
          </a:p>
          <a:p>
            <a:pPr marL="0" lvl="0" indent="0" rtl="0">
              <a:lnSpc>
                <a:spcPct val="115000"/>
              </a:lnSpc>
              <a:spcBef>
                <a:spcPts val="1600"/>
              </a:spcBef>
              <a:spcAft>
                <a:spcPts val="1600"/>
              </a:spcAft>
              <a:buNone/>
            </a:pPr>
            <a:r>
              <a:rPr lang="en" u="sng">
                <a:solidFill>
                  <a:schemeClr val="dk2"/>
                </a:solidFill>
                <a:latin typeface="Montserrat"/>
                <a:ea typeface="Montserrat"/>
                <a:cs typeface="Montserrat"/>
                <a:sym typeface="Montserrat"/>
              </a:rPr>
              <a:t>Capacity Monitoring</a:t>
            </a:r>
            <a:br>
              <a:rPr lang="en" u="sng">
                <a:solidFill>
                  <a:schemeClr val="dk2"/>
                </a:solidFill>
                <a:latin typeface="Montserrat"/>
                <a:ea typeface="Montserrat"/>
                <a:cs typeface="Montserrat"/>
                <a:sym typeface="Montserrat"/>
              </a:rPr>
            </a:br>
            <a:r>
              <a:rPr lang="en">
                <a:solidFill>
                  <a:schemeClr val="dk2"/>
                </a:solidFill>
                <a:latin typeface="Montserrat"/>
                <a:ea typeface="Montserrat"/>
                <a:cs typeface="Montserrat"/>
                <a:sym typeface="Montserrat"/>
              </a:rPr>
              <a:t>In trucking, available capacity can change throughout the day. The blockchain can provide the necessary transparency to know when and where capacity opens up, allowing participants to take advantage of shifts in demand.</a:t>
            </a:r>
            <a:r>
              <a:rPr lang="en" u="sng">
                <a:solidFill>
                  <a:schemeClr val="dk2"/>
                </a:solidFill>
                <a:latin typeface="Montserrat"/>
                <a:ea typeface="Montserrat"/>
                <a:cs typeface="Montserrat"/>
                <a:sym typeface="Montserrat"/>
              </a:rPr>
              <a:t/>
            </a:r>
            <a:br>
              <a:rPr lang="en" u="sng">
                <a:solidFill>
                  <a:schemeClr val="dk2"/>
                </a:solidFill>
                <a:latin typeface="Montserrat"/>
                <a:ea typeface="Montserrat"/>
                <a:cs typeface="Montserrat"/>
                <a:sym typeface="Montserrat"/>
              </a:rPr>
            </a:br>
            <a:endParaRPr>
              <a:solidFill>
                <a:schemeClr val="dk2"/>
              </a:solidFill>
              <a:latin typeface="Montserrat"/>
              <a:ea typeface="Montserrat"/>
              <a:cs typeface="Montserrat"/>
              <a:sym typeface="Montserra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grpSp>
        <p:nvGrpSpPr>
          <p:cNvPr id="212" name="Shape 212"/>
          <p:cNvGrpSpPr/>
          <p:nvPr/>
        </p:nvGrpSpPr>
        <p:grpSpPr>
          <a:xfrm>
            <a:off x="0" y="-13"/>
            <a:ext cx="9143998" cy="1042926"/>
            <a:chOff x="0" y="-1"/>
            <a:chExt cx="9143998" cy="1042926"/>
          </a:xfrm>
        </p:grpSpPr>
        <p:pic>
          <p:nvPicPr>
            <p:cNvPr id="213" name="Shape 213"/>
            <p:cNvPicPr preferRelativeResize="0"/>
            <p:nvPr/>
          </p:nvPicPr>
          <p:blipFill rotWithShape="1">
            <a:blip r:embed="rId3">
              <a:alphaModFix/>
            </a:blip>
            <a:srcRect t="19988" r="11777" b="59886"/>
            <a:stretch/>
          </p:blipFill>
          <p:spPr>
            <a:xfrm flipH="1">
              <a:off x="0" y="-1"/>
              <a:ext cx="9143998" cy="1042926"/>
            </a:xfrm>
            <a:prstGeom prst="rect">
              <a:avLst/>
            </a:prstGeom>
            <a:noFill/>
            <a:ln>
              <a:noFill/>
            </a:ln>
          </p:spPr>
        </p:pic>
        <p:pic>
          <p:nvPicPr>
            <p:cNvPr id="214" name="Shape 214"/>
            <p:cNvPicPr preferRelativeResize="0"/>
            <p:nvPr/>
          </p:nvPicPr>
          <p:blipFill>
            <a:blip r:embed="rId4">
              <a:alphaModFix/>
            </a:blip>
            <a:stretch>
              <a:fillRect/>
            </a:stretch>
          </p:blipFill>
          <p:spPr>
            <a:xfrm>
              <a:off x="8146000" y="245562"/>
              <a:ext cx="793275" cy="551776"/>
            </a:xfrm>
            <a:prstGeom prst="rect">
              <a:avLst/>
            </a:prstGeom>
            <a:noFill/>
            <a:ln>
              <a:noFill/>
            </a:ln>
          </p:spPr>
        </p:pic>
      </p:grpSp>
      <p:sp>
        <p:nvSpPr>
          <p:cNvPr id="215" name="Shape 215"/>
          <p:cNvSpPr txBox="1">
            <a:spLocks noGrp="1"/>
          </p:cNvSpPr>
          <p:nvPr>
            <p:ph type="title"/>
          </p:nvPr>
        </p:nvSpPr>
        <p:spPr>
          <a:xfrm>
            <a:off x="239750" y="297360"/>
            <a:ext cx="8520600" cy="4482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1800">
                <a:solidFill>
                  <a:schemeClr val="lt1"/>
                </a:solidFill>
                <a:latin typeface="Montserrat"/>
                <a:ea typeface="Montserrat"/>
                <a:cs typeface="Montserrat"/>
                <a:sym typeface="Montserrat"/>
              </a:rPr>
              <a:t>Use Cases</a:t>
            </a:r>
            <a:endParaRPr sz="1800">
              <a:solidFill>
                <a:schemeClr val="lt1"/>
              </a:solidFill>
              <a:latin typeface="Montserrat"/>
              <a:ea typeface="Montserrat"/>
              <a:cs typeface="Montserrat"/>
              <a:sym typeface="Montserrat"/>
            </a:endParaRPr>
          </a:p>
        </p:txBody>
      </p:sp>
      <p:sp>
        <p:nvSpPr>
          <p:cNvPr id="216" name="Shape 216"/>
          <p:cNvSpPr txBox="1"/>
          <p:nvPr/>
        </p:nvSpPr>
        <p:spPr>
          <a:xfrm>
            <a:off x="239750" y="1258750"/>
            <a:ext cx="8520600" cy="3515700"/>
          </a:xfrm>
          <a:prstGeom prst="rect">
            <a:avLst/>
          </a:prstGeom>
          <a:noFill/>
          <a:ln>
            <a:noFill/>
          </a:ln>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 u="sng">
                <a:solidFill>
                  <a:schemeClr val="dk2"/>
                </a:solidFill>
                <a:latin typeface="Montserrat"/>
                <a:ea typeface="Montserrat"/>
                <a:cs typeface="Montserrat"/>
                <a:sym typeface="Montserrat"/>
              </a:rPr>
              <a:t>Payments and Pricing</a:t>
            </a:r>
            <a:br>
              <a:rPr lang="en" u="sng">
                <a:solidFill>
                  <a:schemeClr val="dk2"/>
                </a:solidFill>
                <a:latin typeface="Montserrat"/>
                <a:ea typeface="Montserrat"/>
                <a:cs typeface="Montserrat"/>
                <a:sym typeface="Montserrat"/>
              </a:rPr>
            </a:br>
            <a:r>
              <a:rPr lang="en">
                <a:solidFill>
                  <a:schemeClr val="dk2"/>
                </a:solidFill>
                <a:latin typeface="Montserrat"/>
                <a:ea typeface="Montserrat"/>
                <a:cs typeface="Montserrat"/>
                <a:sym typeface="Montserrat"/>
              </a:rPr>
              <a:t>Payment processing and settlement is all secure on the blockchain, and transaction information is easily accessible. By keeping detailed historic payment records, people can use more data than ever to determine rates. </a:t>
            </a:r>
            <a:endParaRPr>
              <a:solidFill>
                <a:schemeClr val="dk2"/>
              </a:solidFill>
              <a:latin typeface="Montserrat"/>
              <a:ea typeface="Montserrat"/>
              <a:cs typeface="Montserrat"/>
              <a:sym typeface="Montserrat"/>
            </a:endParaRPr>
          </a:p>
          <a:p>
            <a:pPr marL="0" lvl="0" indent="0" rtl="0">
              <a:lnSpc>
                <a:spcPct val="115000"/>
              </a:lnSpc>
              <a:spcBef>
                <a:spcPts val="1600"/>
              </a:spcBef>
              <a:spcAft>
                <a:spcPts val="1600"/>
              </a:spcAft>
              <a:buNone/>
            </a:pPr>
            <a:r>
              <a:rPr lang="en" u="sng">
                <a:solidFill>
                  <a:schemeClr val="dk2"/>
                </a:solidFill>
                <a:latin typeface="Montserrat"/>
                <a:ea typeface="Montserrat"/>
                <a:cs typeface="Montserrat"/>
                <a:sym typeface="Montserrat"/>
              </a:rPr>
              <a:t>Fraud Detection</a:t>
            </a:r>
            <a:br>
              <a:rPr lang="en" u="sng">
                <a:solidFill>
                  <a:schemeClr val="dk2"/>
                </a:solidFill>
                <a:latin typeface="Montserrat"/>
                <a:ea typeface="Montserrat"/>
                <a:cs typeface="Montserrat"/>
                <a:sym typeface="Montserrat"/>
              </a:rPr>
            </a:br>
            <a:r>
              <a:rPr lang="en">
                <a:solidFill>
                  <a:schemeClr val="dk2"/>
                </a:solidFill>
                <a:latin typeface="Montserrat"/>
                <a:ea typeface="Montserrat"/>
                <a:cs typeface="Montserrat"/>
                <a:sym typeface="Montserrat"/>
              </a:rPr>
              <a:t>Every transaction that takes place on the blockchain is visible to everyone on the network, and nothing can be removed. This transparency removes many points where fraud occurs and eliminates double brokering.</a:t>
            </a:r>
            <a:r>
              <a:rPr lang="en" u="sng">
                <a:solidFill>
                  <a:schemeClr val="dk2"/>
                </a:solidFill>
                <a:latin typeface="Montserrat"/>
                <a:ea typeface="Montserrat"/>
                <a:cs typeface="Montserrat"/>
                <a:sym typeface="Montserrat"/>
              </a:rPr>
              <a:t/>
            </a:r>
            <a:br>
              <a:rPr lang="en" u="sng">
                <a:solidFill>
                  <a:schemeClr val="dk2"/>
                </a:solidFill>
                <a:latin typeface="Montserrat"/>
                <a:ea typeface="Montserrat"/>
                <a:cs typeface="Montserrat"/>
                <a:sym typeface="Montserrat"/>
              </a:rPr>
            </a:br>
            <a:r>
              <a:rPr lang="en" u="sng">
                <a:solidFill>
                  <a:schemeClr val="dk2"/>
                </a:solidFill>
                <a:latin typeface="Montserrat"/>
                <a:ea typeface="Montserrat"/>
                <a:cs typeface="Montserrat"/>
                <a:sym typeface="Montserrat"/>
              </a:rPr>
              <a:t/>
            </a:r>
            <a:br>
              <a:rPr lang="en" u="sng">
                <a:solidFill>
                  <a:schemeClr val="dk2"/>
                </a:solidFill>
                <a:latin typeface="Montserrat"/>
                <a:ea typeface="Montserrat"/>
                <a:cs typeface="Montserrat"/>
                <a:sym typeface="Montserrat"/>
              </a:rPr>
            </a:br>
            <a:r>
              <a:rPr lang="en" u="sng">
                <a:solidFill>
                  <a:schemeClr val="dk2"/>
                </a:solidFill>
                <a:latin typeface="Montserrat"/>
                <a:ea typeface="Montserrat"/>
                <a:cs typeface="Montserrat"/>
                <a:sym typeface="Montserrat"/>
              </a:rPr>
              <a:t>Theft Prevention</a:t>
            </a:r>
            <a:br>
              <a:rPr lang="en" u="sng">
                <a:solidFill>
                  <a:schemeClr val="dk2"/>
                </a:solidFill>
                <a:latin typeface="Montserrat"/>
                <a:ea typeface="Montserrat"/>
                <a:cs typeface="Montserrat"/>
                <a:sym typeface="Montserrat"/>
              </a:rPr>
            </a:br>
            <a:r>
              <a:rPr lang="en">
                <a:solidFill>
                  <a:schemeClr val="dk2"/>
                </a:solidFill>
                <a:latin typeface="Montserrat"/>
                <a:ea typeface="Montserrat"/>
                <a:cs typeface="Montserrat"/>
                <a:sym typeface="Montserrat"/>
              </a:rPr>
              <a:t>The blockchain can contain detailed information and rules. These can even include ID pictures and rules for the pick-up and delivery of the freight, increasing security and reducing the possibility of theft.</a:t>
            </a:r>
            <a:r>
              <a:rPr lang="en" u="sng">
                <a:solidFill>
                  <a:schemeClr val="dk2"/>
                </a:solidFill>
                <a:latin typeface="Montserrat"/>
                <a:ea typeface="Montserrat"/>
                <a:cs typeface="Montserrat"/>
                <a:sym typeface="Montserrat"/>
              </a:rPr>
              <a:t/>
            </a:r>
            <a:br>
              <a:rPr lang="en" u="sng">
                <a:solidFill>
                  <a:schemeClr val="dk2"/>
                </a:solidFill>
                <a:latin typeface="Montserrat"/>
                <a:ea typeface="Montserrat"/>
                <a:cs typeface="Montserrat"/>
                <a:sym typeface="Montserrat"/>
              </a:rPr>
            </a:br>
            <a:endParaRPr>
              <a:solidFill>
                <a:schemeClr val="dk2"/>
              </a:solidFill>
              <a:latin typeface="Montserrat"/>
              <a:ea typeface="Montserrat"/>
              <a:cs typeface="Montserrat"/>
              <a:sym typeface="Montserra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pic>
        <p:nvPicPr>
          <p:cNvPr id="221" name="Shape 221"/>
          <p:cNvPicPr preferRelativeResize="0"/>
          <p:nvPr/>
        </p:nvPicPr>
        <p:blipFill rotWithShape="1">
          <a:blip r:embed="rId3">
            <a:alphaModFix/>
          </a:blip>
          <a:srcRect r="11777"/>
          <a:stretch/>
        </p:blipFill>
        <p:spPr>
          <a:xfrm>
            <a:off x="0" y="0"/>
            <a:ext cx="9143998" cy="5182275"/>
          </a:xfrm>
          <a:prstGeom prst="rect">
            <a:avLst/>
          </a:prstGeom>
          <a:noFill/>
          <a:ln>
            <a:noFill/>
          </a:ln>
        </p:spPr>
      </p:pic>
      <p:sp>
        <p:nvSpPr>
          <p:cNvPr id="222" name="Shape 222"/>
          <p:cNvSpPr txBox="1"/>
          <p:nvPr/>
        </p:nvSpPr>
        <p:spPr>
          <a:xfrm>
            <a:off x="1514000" y="2338200"/>
            <a:ext cx="6012900" cy="467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a:solidFill>
                  <a:schemeClr val="lt1"/>
                </a:solidFill>
                <a:latin typeface="Montserrat Medium"/>
                <a:ea typeface="Montserrat Medium"/>
                <a:cs typeface="Montserrat Medium"/>
                <a:sym typeface="Montserrat Medium"/>
              </a:rPr>
              <a:t>Still Not Convinced?</a:t>
            </a:r>
            <a:endParaRPr sz="1800">
              <a:solidFill>
                <a:schemeClr val="lt1"/>
              </a:solidFill>
              <a:latin typeface="Montserrat Medium"/>
              <a:ea typeface="Montserrat Medium"/>
              <a:cs typeface="Montserrat Medium"/>
              <a:sym typeface="Montserrat Medium"/>
            </a:endParaRPr>
          </a:p>
          <a:p>
            <a:pPr marL="0" lvl="0" indent="0" algn="l" rtl="0">
              <a:spcBef>
                <a:spcPts val="0"/>
              </a:spcBef>
              <a:spcAft>
                <a:spcPts val="0"/>
              </a:spcAft>
              <a:buNone/>
            </a:pPr>
            <a:endParaRPr>
              <a:solidFill>
                <a:srgbClr val="FFFFFF"/>
              </a:solidFill>
              <a:latin typeface="Verdana"/>
              <a:ea typeface="Verdana"/>
              <a:cs typeface="Verdana"/>
              <a:sym typeface="Verdan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grpSp>
        <p:nvGrpSpPr>
          <p:cNvPr id="227" name="Shape 227"/>
          <p:cNvGrpSpPr/>
          <p:nvPr/>
        </p:nvGrpSpPr>
        <p:grpSpPr>
          <a:xfrm>
            <a:off x="0" y="-13"/>
            <a:ext cx="9143998" cy="1042926"/>
            <a:chOff x="0" y="-1"/>
            <a:chExt cx="9143998" cy="1042926"/>
          </a:xfrm>
        </p:grpSpPr>
        <p:pic>
          <p:nvPicPr>
            <p:cNvPr id="228" name="Shape 228"/>
            <p:cNvPicPr preferRelativeResize="0"/>
            <p:nvPr/>
          </p:nvPicPr>
          <p:blipFill rotWithShape="1">
            <a:blip r:embed="rId3">
              <a:alphaModFix/>
            </a:blip>
            <a:srcRect t="19988" r="11777" b="59886"/>
            <a:stretch/>
          </p:blipFill>
          <p:spPr>
            <a:xfrm flipH="1">
              <a:off x="0" y="-1"/>
              <a:ext cx="9143998" cy="1042926"/>
            </a:xfrm>
            <a:prstGeom prst="rect">
              <a:avLst/>
            </a:prstGeom>
            <a:noFill/>
            <a:ln>
              <a:noFill/>
            </a:ln>
          </p:spPr>
        </p:pic>
        <p:pic>
          <p:nvPicPr>
            <p:cNvPr id="229" name="Shape 229"/>
            <p:cNvPicPr preferRelativeResize="0"/>
            <p:nvPr/>
          </p:nvPicPr>
          <p:blipFill>
            <a:blip r:embed="rId4">
              <a:alphaModFix/>
            </a:blip>
            <a:stretch>
              <a:fillRect/>
            </a:stretch>
          </p:blipFill>
          <p:spPr>
            <a:xfrm>
              <a:off x="8146000" y="245562"/>
              <a:ext cx="793275" cy="551776"/>
            </a:xfrm>
            <a:prstGeom prst="rect">
              <a:avLst/>
            </a:prstGeom>
            <a:noFill/>
            <a:ln>
              <a:noFill/>
            </a:ln>
          </p:spPr>
        </p:pic>
      </p:grpSp>
      <p:sp>
        <p:nvSpPr>
          <p:cNvPr id="230" name="Shape 230"/>
          <p:cNvSpPr txBox="1">
            <a:spLocks noGrp="1"/>
          </p:cNvSpPr>
          <p:nvPr>
            <p:ph type="title"/>
          </p:nvPr>
        </p:nvSpPr>
        <p:spPr>
          <a:xfrm>
            <a:off x="239750" y="297360"/>
            <a:ext cx="8520600" cy="4482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1800">
                <a:solidFill>
                  <a:schemeClr val="lt1"/>
                </a:solidFill>
                <a:latin typeface="Montserrat"/>
                <a:ea typeface="Montserrat"/>
                <a:cs typeface="Montserrat"/>
                <a:sym typeface="Montserrat"/>
              </a:rPr>
              <a:t>In a nutshell...</a:t>
            </a:r>
            <a:endParaRPr sz="1800">
              <a:solidFill>
                <a:schemeClr val="lt1"/>
              </a:solidFill>
              <a:latin typeface="Montserrat"/>
              <a:ea typeface="Montserrat"/>
              <a:cs typeface="Montserrat"/>
              <a:sym typeface="Montserrat"/>
            </a:endParaRPr>
          </a:p>
        </p:txBody>
      </p:sp>
      <p:sp>
        <p:nvSpPr>
          <p:cNvPr id="231" name="Shape 231"/>
          <p:cNvSpPr txBox="1"/>
          <p:nvPr/>
        </p:nvSpPr>
        <p:spPr>
          <a:xfrm>
            <a:off x="239750" y="1258750"/>
            <a:ext cx="8520600" cy="3515700"/>
          </a:xfrm>
          <a:prstGeom prst="rect">
            <a:avLst/>
          </a:prstGeom>
          <a:noFill/>
          <a:ln>
            <a:noFill/>
          </a:ln>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
                <a:solidFill>
                  <a:schemeClr val="dk2"/>
                </a:solidFill>
                <a:latin typeface="Montserrat"/>
                <a:ea typeface="Montserrat"/>
                <a:cs typeface="Montserrat"/>
                <a:sym typeface="Montserrat"/>
              </a:rPr>
              <a:t>Members of BiTA understand that blockchain isn’t just an industry disruptor, it’s technology that will revolutionize the way people do business. Blockchain offers the opportunity to solve for transparency and create efficiencies across the industry, and BiTA wants to usher in this change in a uniform way that will benefit the entire industry. </a:t>
            </a:r>
            <a:br>
              <a:rPr lang="en">
                <a:solidFill>
                  <a:schemeClr val="dk2"/>
                </a:solidFill>
                <a:latin typeface="Montserrat"/>
                <a:ea typeface="Montserrat"/>
                <a:cs typeface="Montserrat"/>
                <a:sym typeface="Montserrat"/>
              </a:rPr>
            </a:br>
            <a:r>
              <a:rPr lang="en">
                <a:solidFill>
                  <a:schemeClr val="dk2"/>
                </a:solidFill>
                <a:latin typeface="Montserrat"/>
                <a:ea typeface="Montserrat"/>
                <a:cs typeface="Montserrat"/>
                <a:sym typeface="Montserrat"/>
              </a:rPr>
              <a:t/>
            </a:r>
            <a:br>
              <a:rPr lang="en">
                <a:solidFill>
                  <a:schemeClr val="dk2"/>
                </a:solidFill>
                <a:latin typeface="Montserrat"/>
                <a:ea typeface="Montserrat"/>
                <a:cs typeface="Montserrat"/>
                <a:sym typeface="Montserrat"/>
              </a:rPr>
            </a:br>
            <a:r>
              <a:rPr lang="en">
                <a:solidFill>
                  <a:schemeClr val="dk2"/>
                </a:solidFill>
                <a:latin typeface="Montserrat"/>
                <a:ea typeface="Montserrat"/>
                <a:cs typeface="Montserrat"/>
                <a:sym typeface="Montserrat"/>
              </a:rPr>
              <a:t>All companies within BiTA share a </a:t>
            </a:r>
            <a:r>
              <a:rPr lang="en">
                <a:solidFill>
                  <a:schemeClr val="dk2"/>
                </a:solidFill>
                <a:latin typeface="Montserrat Medium"/>
                <a:ea typeface="Montserrat Medium"/>
                <a:cs typeface="Montserrat Medium"/>
                <a:sym typeface="Montserrat Medium"/>
              </a:rPr>
              <a:t>unified mission of developing a standards framework, educating the market on blockchain applications, and encouraging the use of said applications through exemplary implementation. </a:t>
            </a:r>
            <a:r>
              <a:rPr lang="en">
                <a:solidFill>
                  <a:schemeClr val="dk2"/>
                </a:solidFill>
                <a:latin typeface="Montserrat"/>
                <a:ea typeface="Montserrat"/>
                <a:cs typeface="Montserrat"/>
                <a:sym typeface="Montserrat"/>
              </a:rPr>
              <a:t>In addition to establishing market standards, the Organization is focused on engaging with the industry and providing educational resources to ensure the full potential of the benefits of blockchain technology is carried through.</a:t>
            </a:r>
            <a:endParaRPr>
              <a:solidFill>
                <a:schemeClr val="dk2"/>
              </a:solidFill>
              <a:latin typeface="Montserrat"/>
              <a:ea typeface="Montserrat"/>
              <a:cs typeface="Montserrat"/>
              <a:sym typeface="Montserrat"/>
            </a:endParaRPr>
          </a:p>
          <a:p>
            <a:pPr marL="0" lvl="0" indent="0" rtl="0">
              <a:lnSpc>
                <a:spcPct val="115000"/>
              </a:lnSpc>
              <a:spcBef>
                <a:spcPts val="1600"/>
              </a:spcBef>
              <a:spcAft>
                <a:spcPts val="1600"/>
              </a:spcAft>
              <a:buNone/>
            </a:pPr>
            <a:r>
              <a:rPr lang="en">
                <a:solidFill>
                  <a:schemeClr val="dk2"/>
                </a:solidFill>
                <a:latin typeface="Montserrat"/>
                <a:ea typeface="Montserrat"/>
                <a:cs typeface="Montserrat"/>
                <a:sym typeface="Montserrat"/>
              </a:rPr>
              <a:t>BiTA standards will address smart contracts, freight payments, asset maintenance and ownership history, chain of custody of freight, and other issues facing the industry. </a:t>
            </a:r>
            <a:br>
              <a:rPr lang="en">
                <a:solidFill>
                  <a:schemeClr val="dk2"/>
                </a:solidFill>
                <a:latin typeface="Montserrat"/>
                <a:ea typeface="Montserrat"/>
                <a:cs typeface="Montserrat"/>
                <a:sym typeface="Montserrat"/>
              </a:rPr>
            </a:br>
            <a:r>
              <a:rPr lang="en" u="sng">
                <a:solidFill>
                  <a:schemeClr val="dk2"/>
                </a:solidFill>
                <a:latin typeface="Montserrat"/>
                <a:ea typeface="Montserrat"/>
                <a:cs typeface="Montserrat"/>
                <a:sym typeface="Montserrat"/>
              </a:rPr>
              <a:t/>
            </a:r>
            <a:br>
              <a:rPr lang="en" u="sng">
                <a:solidFill>
                  <a:schemeClr val="dk2"/>
                </a:solidFill>
                <a:latin typeface="Montserrat"/>
                <a:ea typeface="Montserrat"/>
                <a:cs typeface="Montserrat"/>
                <a:sym typeface="Montserrat"/>
              </a:rPr>
            </a:br>
            <a:endParaRPr>
              <a:solidFill>
                <a:schemeClr val="dk2"/>
              </a:solidFill>
              <a:latin typeface="Montserrat"/>
              <a:ea typeface="Montserrat"/>
              <a:cs typeface="Montserrat"/>
              <a:sym typeface="Montserra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grpSp>
        <p:nvGrpSpPr>
          <p:cNvPr id="62" name="Shape 62"/>
          <p:cNvGrpSpPr/>
          <p:nvPr/>
        </p:nvGrpSpPr>
        <p:grpSpPr>
          <a:xfrm>
            <a:off x="0" y="-13"/>
            <a:ext cx="9143998" cy="1042926"/>
            <a:chOff x="0" y="-1"/>
            <a:chExt cx="9143998" cy="1042926"/>
          </a:xfrm>
        </p:grpSpPr>
        <p:pic>
          <p:nvPicPr>
            <p:cNvPr id="63" name="Shape 63"/>
            <p:cNvPicPr preferRelativeResize="0"/>
            <p:nvPr/>
          </p:nvPicPr>
          <p:blipFill rotWithShape="1">
            <a:blip r:embed="rId3">
              <a:alphaModFix/>
            </a:blip>
            <a:srcRect t="19988" r="11777" b="59886"/>
            <a:stretch/>
          </p:blipFill>
          <p:spPr>
            <a:xfrm flipH="1">
              <a:off x="0" y="-1"/>
              <a:ext cx="9143998" cy="1042926"/>
            </a:xfrm>
            <a:prstGeom prst="rect">
              <a:avLst/>
            </a:prstGeom>
            <a:noFill/>
            <a:ln>
              <a:noFill/>
            </a:ln>
          </p:spPr>
        </p:pic>
        <p:pic>
          <p:nvPicPr>
            <p:cNvPr id="64" name="Shape 64"/>
            <p:cNvPicPr preferRelativeResize="0"/>
            <p:nvPr/>
          </p:nvPicPr>
          <p:blipFill>
            <a:blip r:embed="rId4">
              <a:alphaModFix/>
            </a:blip>
            <a:stretch>
              <a:fillRect/>
            </a:stretch>
          </p:blipFill>
          <p:spPr>
            <a:xfrm>
              <a:off x="8146000" y="245562"/>
              <a:ext cx="793275" cy="551776"/>
            </a:xfrm>
            <a:prstGeom prst="rect">
              <a:avLst/>
            </a:prstGeom>
            <a:noFill/>
            <a:ln>
              <a:noFill/>
            </a:ln>
          </p:spPr>
        </p:pic>
      </p:grpSp>
      <p:sp>
        <p:nvSpPr>
          <p:cNvPr id="65" name="Shape 65"/>
          <p:cNvSpPr txBox="1">
            <a:spLocks noGrp="1"/>
          </p:cNvSpPr>
          <p:nvPr>
            <p:ph type="title"/>
          </p:nvPr>
        </p:nvSpPr>
        <p:spPr>
          <a:xfrm>
            <a:off x="239750" y="297360"/>
            <a:ext cx="8520600" cy="4482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1800">
                <a:solidFill>
                  <a:schemeClr val="lt1"/>
                </a:solidFill>
                <a:latin typeface="Montserrat"/>
                <a:ea typeface="Montserrat"/>
                <a:cs typeface="Montserrat"/>
                <a:sym typeface="Montserrat"/>
              </a:rPr>
              <a:t>What is the Blockchain in Transport Alliance?</a:t>
            </a:r>
            <a:endParaRPr sz="1800">
              <a:solidFill>
                <a:schemeClr val="lt1"/>
              </a:solidFill>
              <a:latin typeface="Montserrat"/>
              <a:ea typeface="Montserrat"/>
              <a:cs typeface="Montserrat"/>
              <a:sym typeface="Montserrat"/>
            </a:endParaRPr>
          </a:p>
        </p:txBody>
      </p:sp>
      <p:sp>
        <p:nvSpPr>
          <p:cNvPr id="66" name="Shape 66"/>
          <p:cNvSpPr txBox="1">
            <a:spLocks noGrp="1"/>
          </p:cNvSpPr>
          <p:nvPr>
            <p:ph type="body" idx="1"/>
          </p:nvPr>
        </p:nvSpPr>
        <p:spPr>
          <a:xfrm>
            <a:off x="239750" y="1296325"/>
            <a:ext cx="86616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1400">
                <a:latin typeface="Montserrat"/>
                <a:ea typeface="Montserrat"/>
                <a:cs typeface="Montserrat"/>
                <a:sym typeface="Montserrat"/>
              </a:rPr>
              <a:t>The Blockchain in Transport Alliance (or BiTA) is a consortium of the foremost leaders in the trucking industry forging a path towards industry standards in blockchain use. </a:t>
            </a:r>
            <a:endParaRPr sz="1400">
              <a:latin typeface="Montserrat"/>
              <a:ea typeface="Montserrat"/>
              <a:cs typeface="Montserrat"/>
              <a:sym typeface="Montserrat"/>
            </a:endParaRPr>
          </a:p>
          <a:p>
            <a:pPr marL="0" lvl="0" indent="0">
              <a:spcBef>
                <a:spcPts val="1600"/>
              </a:spcBef>
              <a:spcAft>
                <a:spcPts val="1600"/>
              </a:spcAft>
              <a:buNone/>
            </a:pPr>
            <a:r>
              <a:rPr lang="en" sz="1400">
                <a:latin typeface="Montserrat"/>
                <a:ea typeface="Montserrat"/>
                <a:cs typeface="Montserrat"/>
                <a:sym typeface="Montserrat"/>
              </a:rPr>
              <a:t>All companies within BiTA share a unified mission of developing a standards framework, educating the market on blockchain applications, and encouraging the use of said applications through exemplary implementation.</a:t>
            </a:r>
            <a:r>
              <a:rPr lang="en" sz="1400"/>
              <a:t/>
            </a:r>
            <a:br>
              <a:rPr lang="en" sz="1400"/>
            </a:br>
            <a:endParaRPr sz="1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pic>
        <p:nvPicPr>
          <p:cNvPr id="71" name="Shape 71"/>
          <p:cNvPicPr preferRelativeResize="0"/>
          <p:nvPr/>
        </p:nvPicPr>
        <p:blipFill rotWithShape="1">
          <a:blip r:embed="rId3">
            <a:alphaModFix/>
          </a:blip>
          <a:srcRect r="11777"/>
          <a:stretch/>
        </p:blipFill>
        <p:spPr>
          <a:xfrm>
            <a:off x="0" y="0"/>
            <a:ext cx="9143998" cy="5182275"/>
          </a:xfrm>
          <a:prstGeom prst="rect">
            <a:avLst/>
          </a:prstGeom>
          <a:noFill/>
          <a:ln>
            <a:noFill/>
          </a:ln>
        </p:spPr>
      </p:pic>
      <p:sp>
        <p:nvSpPr>
          <p:cNvPr id="72" name="Shape 72"/>
          <p:cNvSpPr txBox="1"/>
          <p:nvPr/>
        </p:nvSpPr>
        <p:spPr>
          <a:xfrm>
            <a:off x="1514000" y="2338200"/>
            <a:ext cx="6012900" cy="467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a:solidFill>
                  <a:schemeClr val="lt1"/>
                </a:solidFill>
                <a:latin typeface="Montserrat Medium"/>
                <a:ea typeface="Montserrat Medium"/>
                <a:cs typeface="Montserrat Medium"/>
                <a:sym typeface="Montserrat Medium"/>
              </a:rPr>
              <a:t>Importance of Standards Organizations</a:t>
            </a:r>
            <a:endParaRPr sz="1800">
              <a:solidFill>
                <a:schemeClr val="lt1"/>
              </a:solidFill>
              <a:latin typeface="Montserrat Medium"/>
              <a:ea typeface="Montserrat Medium"/>
              <a:cs typeface="Montserrat Medium"/>
              <a:sym typeface="Montserrat Medium"/>
            </a:endParaRPr>
          </a:p>
          <a:p>
            <a:pPr marL="0" lvl="0" indent="0" algn="l" rtl="0">
              <a:spcBef>
                <a:spcPts val="0"/>
              </a:spcBef>
              <a:spcAft>
                <a:spcPts val="0"/>
              </a:spcAft>
              <a:buNone/>
            </a:pPr>
            <a:endParaRPr>
              <a:solidFill>
                <a:srgbClr val="FFFFFF"/>
              </a:solidFill>
              <a:latin typeface="Verdana"/>
              <a:ea typeface="Verdana"/>
              <a:cs typeface="Verdana"/>
              <a:sym typeface="Verdan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grpSp>
        <p:nvGrpSpPr>
          <p:cNvPr id="77" name="Shape 77"/>
          <p:cNvGrpSpPr/>
          <p:nvPr/>
        </p:nvGrpSpPr>
        <p:grpSpPr>
          <a:xfrm>
            <a:off x="0" y="-13"/>
            <a:ext cx="9143998" cy="1042926"/>
            <a:chOff x="0" y="-1"/>
            <a:chExt cx="9143998" cy="1042926"/>
          </a:xfrm>
        </p:grpSpPr>
        <p:pic>
          <p:nvPicPr>
            <p:cNvPr id="78" name="Shape 78"/>
            <p:cNvPicPr preferRelativeResize="0"/>
            <p:nvPr/>
          </p:nvPicPr>
          <p:blipFill rotWithShape="1">
            <a:blip r:embed="rId3">
              <a:alphaModFix/>
            </a:blip>
            <a:srcRect t="19988" r="11777" b="59886"/>
            <a:stretch/>
          </p:blipFill>
          <p:spPr>
            <a:xfrm flipH="1">
              <a:off x="0" y="-1"/>
              <a:ext cx="9143998" cy="1042926"/>
            </a:xfrm>
            <a:prstGeom prst="rect">
              <a:avLst/>
            </a:prstGeom>
            <a:noFill/>
            <a:ln>
              <a:noFill/>
            </a:ln>
          </p:spPr>
        </p:pic>
        <p:pic>
          <p:nvPicPr>
            <p:cNvPr id="79" name="Shape 79"/>
            <p:cNvPicPr preferRelativeResize="0"/>
            <p:nvPr/>
          </p:nvPicPr>
          <p:blipFill>
            <a:blip r:embed="rId4">
              <a:alphaModFix/>
            </a:blip>
            <a:stretch>
              <a:fillRect/>
            </a:stretch>
          </p:blipFill>
          <p:spPr>
            <a:xfrm>
              <a:off x="8146000" y="245562"/>
              <a:ext cx="793275" cy="551776"/>
            </a:xfrm>
            <a:prstGeom prst="rect">
              <a:avLst/>
            </a:prstGeom>
            <a:noFill/>
            <a:ln>
              <a:noFill/>
            </a:ln>
          </p:spPr>
        </p:pic>
      </p:grpSp>
      <p:sp>
        <p:nvSpPr>
          <p:cNvPr id="80" name="Shape 80"/>
          <p:cNvSpPr txBox="1">
            <a:spLocks noGrp="1"/>
          </p:cNvSpPr>
          <p:nvPr>
            <p:ph type="body" idx="1"/>
          </p:nvPr>
        </p:nvSpPr>
        <p:spPr>
          <a:xfrm>
            <a:off x="311700" y="2673750"/>
            <a:ext cx="3999900" cy="1627500"/>
          </a:xfrm>
          <a:prstGeom prst="rect">
            <a:avLst/>
          </a:prstGeom>
        </p:spPr>
        <p:txBody>
          <a:bodyPr spcFirstLastPara="1" wrap="square" lIns="91425" tIns="91425" rIns="91425" bIns="91425" anchor="t" anchorCtr="0">
            <a:noAutofit/>
          </a:bodyPr>
          <a:lstStyle/>
          <a:p>
            <a:pPr marL="457200" lvl="0" indent="-317500" rtl="0">
              <a:spcBef>
                <a:spcPts val="0"/>
              </a:spcBef>
              <a:spcAft>
                <a:spcPts val="0"/>
              </a:spcAft>
              <a:buSzPts val="1400"/>
              <a:buFont typeface="Montserrat"/>
              <a:buChar char="●"/>
            </a:pPr>
            <a:r>
              <a:rPr lang="en">
                <a:latin typeface="Montserrat"/>
                <a:ea typeface="Montserrat"/>
                <a:cs typeface="Montserrat"/>
                <a:sym typeface="Montserrat"/>
              </a:rPr>
              <a:t>Founded in 1992</a:t>
            </a:r>
            <a:endParaRPr>
              <a:latin typeface="Montserrat"/>
              <a:ea typeface="Montserrat"/>
              <a:cs typeface="Montserrat"/>
              <a:sym typeface="Montserrat"/>
            </a:endParaRPr>
          </a:p>
          <a:p>
            <a:pPr marL="457200" lvl="0" indent="-317500" rtl="0">
              <a:spcBef>
                <a:spcPts val="0"/>
              </a:spcBef>
              <a:spcAft>
                <a:spcPts val="0"/>
              </a:spcAft>
              <a:buSzPts val="1400"/>
              <a:buFont typeface="Montserrat"/>
              <a:buChar char="●"/>
            </a:pPr>
            <a:r>
              <a:rPr lang="en">
                <a:latin typeface="Montserrat"/>
                <a:ea typeface="Montserrat"/>
                <a:cs typeface="Montserrat"/>
                <a:sym typeface="Montserrat"/>
              </a:rPr>
              <a:t>Home to four standards setting bodies: the Internet Engineering Task Force, the Internet Architecture Board, the Internet Engineering Steering Group, and the Internet Research Task Force</a:t>
            </a:r>
            <a:endParaRPr sz="1400">
              <a:latin typeface="Montserrat"/>
              <a:ea typeface="Montserrat"/>
              <a:cs typeface="Montserrat"/>
              <a:sym typeface="Montserrat"/>
            </a:endParaRPr>
          </a:p>
        </p:txBody>
      </p:sp>
      <p:sp>
        <p:nvSpPr>
          <p:cNvPr id="81" name="Shape 81"/>
          <p:cNvSpPr txBox="1">
            <a:spLocks noGrp="1"/>
          </p:cNvSpPr>
          <p:nvPr>
            <p:ph type="body" idx="2"/>
          </p:nvPr>
        </p:nvSpPr>
        <p:spPr>
          <a:xfrm>
            <a:off x="4832400" y="1681350"/>
            <a:ext cx="3999900" cy="3042900"/>
          </a:xfrm>
          <a:prstGeom prst="rect">
            <a:avLst/>
          </a:prstGeom>
        </p:spPr>
        <p:txBody>
          <a:bodyPr spcFirstLastPara="1" wrap="square" lIns="91425" tIns="91425" rIns="91425" bIns="91425" anchor="t" anchorCtr="0">
            <a:noAutofit/>
          </a:bodyPr>
          <a:lstStyle/>
          <a:p>
            <a:pPr marL="457200" lvl="0" indent="-317500" rtl="0">
              <a:spcBef>
                <a:spcPts val="0"/>
              </a:spcBef>
              <a:spcAft>
                <a:spcPts val="0"/>
              </a:spcAft>
              <a:buSzPts val="1400"/>
              <a:buFont typeface="Montserrat"/>
              <a:buChar char="●"/>
            </a:pPr>
            <a:r>
              <a:rPr lang="en">
                <a:latin typeface="Montserrat"/>
                <a:ea typeface="Montserrat"/>
                <a:cs typeface="Montserrat"/>
                <a:sym typeface="Montserrat"/>
              </a:rPr>
              <a:t>Creates and encourages active implementation of standards like TCP/IP, used by every internet connected device</a:t>
            </a:r>
            <a:endParaRPr>
              <a:latin typeface="Montserrat"/>
              <a:ea typeface="Montserrat"/>
              <a:cs typeface="Montserrat"/>
              <a:sym typeface="Montserrat"/>
            </a:endParaRPr>
          </a:p>
          <a:p>
            <a:pPr marL="457200" lvl="0" indent="-317500" rtl="0">
              <a:spcBef>
                <a:spcPts val="0"/>
              </a:spcBef>
              <a:spcAft>
                <a:spcPts val="0"/>
              </a:spcAft>
              <a:buSzPts val="1400"/>
              <a:buFont typeface="Montserrat"/>
              <a:buChar char="●"/>
            </a:pPr>
            <a:r>
              <a:rPr lang="en">
                <a:latin typeface="Montserrat"/>
                <a:ea typeface="Montserrat"/>
                <a:cs typeface="Montserrat"/>
                <a:sym typeface="Montserrat"/>
              </a:rPr>
              <a:t>The Internet Society played a huge role in making the internet a household commodity by employing the best minds in the industry</a:t>
            </a:r>
            <a:endParaRPr>
              <a:latin typeface="Montserrat"/>
              <a:ea typeface="Montserrat"/>
              <a:cs typeface="Montserrat"/>
              <a:sym typeface="Montserrat"/>
            </a:endParaRPr>
          </a:p>
          <a:p>
            <a:pPr marL="457200" lvl="0" indent="-317500">
              <a:spcBef>
                <a:spcPts val="0"/>
              </a:spcBef>
              <a:spcAft>
                <a:spcPts val="0"/>
              </a:spcAft>
              <a:buSzPts val="1400"/>
              <a:buChar char="●"/>
            </a:pPr>
            <a:r>
              <a:rPr lang="en">
                <a:latin typeface="Montserrat"/>
                <a:ea typeface="Montserrat"/>
                <a:cs typeface="Montserrat"/>
                <a:sym typeface="Montserrat"/>
              </a:rPr>
              <a:t>Without a standards organization in place, the internet would be a fragmented unstable mess</a:t>
            </a:r>
            <a:r>
              <a:rPr lang="en"/>
              <a:t/>
            </a:r>
            <a:br>
              <a:rPr lang="en"/>
            </a:br>
            <a:endParaRPr/>
          </a:p>
        </p:txBody>
      </p:sp>
      <p:pic>
        <p:nvPicPr>
          <p:cNvPr id="82" name="Shape 82"/>
          <p:cNvPicPr preferRelativeResize="0"/>
          <p:nvPr/>
        </p:nvPicPr>
        <p:blipFill>
          <a:blip r:embed="rId5">
            <a:alphaModFix/>
          </a:blip>
          <a:stretch>
            <a:fillRect/>
          </a:stretch>
        </p:blipFill>
        <p:spPr>
          <a:xfrm>
            <a:off x="479463" y="1353163"/>
            <a:ext cx="2549433" cy="1042950"/>
          </a:xfrm>
          <a:prstGeom prst="rect">
            <a:avLst/>
          </a:prstGeom>
          <a:noFill/>
          <a:ln>
            <a:noFill/>
          </a:ln>
        </p:spPr>
      </p:pic>
      <p:sp>
        <p:nvSpPr>
          <p:cNvPr id="83" name="Shape 83"/>
          <p:cNvSpPr txBox="1">
            <a:spLocks noGrp="1"/>
          </p:cNvSpPr>
          <p:nvPr>
            <p:ph type="title"/>
          </p:nvPr>
        </p:nvSpPr>
        <p:spPr>
          <a:xfrm>
            <a:off x="239750" y="297360"/>
            <a:ext cx="8520600" cy="4482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1800">
                <a:solidFill>
                  <a:schemeClr val="lt1"/>
                </a:solidFill>
                <a:latin typeface="Montserrat"/>
                <a:ea typeface="Montserrat"/>
                <a:cs typeface="Montserrat"/>
                <a:sym typeface="Montserrat"/>
              </a:rPr>
              <a:t>Exhibit A</a:t>
            </a:r>
            <a:endParaRPr sz="1800">
              <a:solidFill>
                <a:schemeClr val="lt1"/>
              </a:solidFill>
              <a:latin typeface="Montserrat"/>
              <a:ea typeface="Montserrat"/>
              <a:cs typeface="Montserrat"/>
              <a:sym typeface="Montserra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grpSp>
        <p:nvGrpSpPr>
          <p:cNvPr id="88" name="Shape 88"/>
          <p:cNvGrpSpPr/>
          <p:nvPr/>
        </p:nvGrpSpPr>
        <p:grpSpPr>
          <a:xfrm>
            <a:off x="0" y="-13"/>
            <a:ext cx="9143998" cy="1042926"/>
            <a:chOff x="0" y="-1"/>
            <a:chExt cx="9143998" cy="1042926"/>
          </a:xfrm>
        </p:grpSpPr>
        <p:pic>
          <p:nvPicPr>
            <p:cNvPr id="89" name="Shape 89"/>
            <p:cNvPicPr preferRelativeResize="0"/>
            <p:nvPr/>
          </p:nvPicPr>
          <p:blipFill rotWithShape="1">
            <a:blip r:embed="rId3">
              <a:alphaModFix/>
            </a:blip>
            <a:srcRect t="19988" r="11777" b="59886"/>
            <a:stretch/>
          </p:blipFill>
          <p:spPr>
            <a:xfrm flipH="1">
              <a:off x="0" y="-1"/>
              <a:ext cx="9143998" cy="1042926"/>
            </a:xfrm>
            <a:prstGeom prst="rect">
              <a:avLst/>
            </a:prstGeom>
            <a:noFill/>
            <a:ln>
              <a:noFill/>
            </a:ln>
          </p:spPr>
        </p:pic>
        <p:pic>
          <p:nvPicPr>
            <p:cNvPr id="90" name="Shape 90"/>
            <p:cNvPicPr preferRelativeResize="0"/>
            <p:nvPr/>
          </p:nvPicPr>
          <p:blipFill>
            <a:blip r:embed="rId4">
              <a:alphaModFix/>
            </a:blip>
            <a:stretch>
              <a:fillRect/>
            </a:stretch>
          </p:blipFill>
          <p:spPr>
            <a:xfrm>
              <a:off x="8146000" y="245562"/>
              <a:ext cx="793275" cy="551776"/>
            </a:xfrm>
            <a:prstGeom prst="rect">
              <a:avLst/>
            </a:prstGeom>
            <a:noFill/>
            <a:ln>
              <a:noFill/>
            </a:ln>
          </p:spPr>
        </p:pic>
      </p:grpSp>
      <p:sp>
        <p:nvSpPr>
          <p:cNvPr id="91" name="Shape 91"/>
          <p:cNvSpPr txBox="1">
            <a:spLocks noGrp="1"/>
          </p:cNvSpPr>
          <p:nvPr>
            <p:ph type="body" idx="1"/>
          </p:nvPr>
        </p:nvSpPr>
        <p:spPr>
          <a:xfrm>
            <a:off x="311700" y="2673750"/>
            <a:ext cx="3999900" cy="1627500"/>
          </a:xfrm>
          <a:prstGeom prst="rect">
            <a:avLst/>
          </a:prstGeom>
        </p:spPr>
        <p:txBody>
          <a:bodyPr spcFirstLastPara="1" wrap="square" lIns="91425" tIns="91425" rIns="91425" bIns="91425" anchor="t" anchorCtr="0">
            <a:noAutofit/>
          </a:bodyPr>
          <a:lstStyle/>
          <a:p>
            <a:pPr marL="0" lvl="0" indent="0" rtl="0">
              <a:spcBef>
                <a:spcPts val="0"/>
              </a:spcBef>
              <a:spcAft>
                <a:spcPts val="1600"/>
              </a:spcAft>
              <a:buNone/>
            </a:pPr>
            <a:r>
              <a:rPr lang="en">
                <a:latin typeface="Montserrat"/>
                <a:ea typeface="Montserrat"/>
                <a:cs typeface="Montserrat"/>
                <a:sym typeface="Montserrat"/>
              </a:rPr>
              <a:t>World Economic Forum identified Blockchain technology as having transformative impact on global social and economic development. </a:t>
            </a:r>
            <a:endParaRPr sz="1400">
              <a:latin typeface="Montserrat"/>
              <a:ea typeface="Montserrat"/>
              <a:cs typeface="Montserrat"/>
              <a:sym typeface="Montserrat"/>
            </a:endParaRPr>
          </a:p>
        </p:txBody>
      </p:sp>
      <p:sp>
        <p:nvSpPr>
          <p:cNvPr id="92" name="Shape 92"/>
          <p:cNvSpPr txBox="1">
            <a:spLocks noGrp="1"/>
          </p:cNvSpPr>
          <p:nvPr>
            <p:ph type="body" idx="2"/>
          </p:nvPr>
        </p:nvSpPr>
        <p:spPr>
          <a:xfrm>
            <a:off x="4832400" y="1249300"/>
            <a:ext cx="3999900" cy="3474900"/>
          </a:xfrm>
          <a:prstGeom prst="rect">
            <a:avLst/>
          </a:prstGeom>
        </p:spPr>
        <p:txBody>
          <a:bodyPr spcFirstLastPara="1" wrap="square" lIns="91425" tIns="91425" rIns="91425" bIns="91425" anchor="t" anchorCtr="0">
            <a:noAutofit/>
          </a:bodyPr>
          <a:lstStyle/>
          <a:p>
            <a:pPr marL="0" lvl="0" indent="0" rtl="0">
              <a:lnSpc>
                <a:spcPct val="125000"/>
              </a:lnSpc>
              <a:spcBef>
                <a:spcPts val="0"/>
              </a:spcBef>
              <a:spcAft>
                <a:spcPts val="0"/>
              </a:spcAft>
              <a:buNone/>
            </a:pPr>
            <a:r>
              <a:rPr lang="en">
                <a:latin typeface="Montserrat Medium"/>
                <a:ea typeface="Montserrat Medium"/>
                <a:cs typeface="Montserrat Medium"/>
                <a:sym typeface="Montserrat Medium"/>
              </a:rPr>
              <a:t>WEF encouraged a framework for development, looking at the development of the internet and other technologies:</a:t>
            </a:r>
            <a:endParaRPr>
              <a:latin typeface="Montserrat Medium"/>
              <a:ea typeface="Montserrat Medium"/>
              <a:cs typeface="Montserrat Medium"/>
              <a:sym typeface="Montserrat Medium"/>
            </a:endParaRPr>
          </a:p>
          <a:p>
            <a:pPr marL="0" lvl="0" indent="0" rtl="0">
              <a:lnSpc>
                <a:spcPct val="125000"/>
              </a:lnSpc>
              <a:spcBef>
                <a:spcPts val="1600"/>
              </a:spcBef>
              <a:spcAft>
                <a:spcPts val="1600"/>
              </a:spcAft>
              <a:buNone/>
            </a:pPr>
            <a:r>
              <a:rPr lang="en">
                <a:latin typeface="Montserrat"/>
                <a:ea typeface="Montserrat"/>
                <a:cs typeface="Montserrat"/>
                <a:sym typeface="Montserrat"/>
              </a:rPr>
              <a:t>1. Stewardship- not regulation</a:t>
            </a:r>
            <a:br>
              <a:rPr lang="en">
                <a:latin typeface="Montserrat"/>
                <a:ea typeface="Montserrat"/>
                <a:cs typeface="Montserrat"/>
                <a:sym typeface="Montserrat"/>
              </a:rPr>
            </a:br>
            <a:r>
              <a:rPr lang="en">
                <a:latin typeface="Montserrat"/>
                <a:ea typeface="Montserrat"/>
                <a:cs typeface="Montserrat"/>
                <a:sym typeface="Montserrat"/>
              </a:rPr>
              <a:t>2. Create industry-specific standards</a:t>
            </a:r>
            <a:br>
              <a:rPr lang="en">
                <a:latin typeface="Montserrat"/>
                <a:ea typeface="Montserrat"/>
                <a:cs typeface="Montserrat"/>
                <a:sym typeface="Montserrat"/>
              </a:rPr>
            </a:br>
            <a:r>
              <a:rPr lang="en">
                <a:latin typeface="Montserrat"/>
                <a:ea typeface="Montserrat"/>
                <a:cs typeface="Montserrat"/>
                <a:sym typeface="Montserrat"/>
              </a:rPr>
              <a:t>3. Develop knowledge networks for use applications</a:t>
            </a:r>
            <a:br>
              <a:rPr lang="en">
                <a:latin typeface="Montserrat"/>
                <a:ea typeface="Montserrat"/>
                <a:cs typeface="Montserrat"/>
                <a:sym typeface="Montserrat"/>
              </a:rPr>
            </a:br>
            <a:r>
              <a:rPr lang="en">
                <a:latin typeface="Montserrat"/>
                <a:ea typeface="Montserrat"/>
                <a:cs typeface="Montserrat"/>
                <a:sym typeface="Montserrat"/>
              </a:rPr>
              <a:t>4. Create delivery networks</a:t>
            </a:r>
            <a:br>
              <a:rPr lang="en">
                <a:latin typeface="Montserrat"/>
                <a:ea typeface="Montserrat"/>
                <a:cs typeface="Montserrat"/>
                <a:sym typeface="Montserrat"/>
              </a:rPr>
            </a:br>
            <a:r>
              <a:rPr lang="en">
                <a:latin typeface="Montserrat"/>
                <a:ea typeface="Montserrat"/>
                <a:cs typeface="Montserrat"/>
                <a:sym typeface="Montserrat"/>
              </a:rPr>
              <a:t>5. Implement policies that encourage cooperation </a:t>
            </a:r>
            <a:br>
              <a:rPr lang="en">
                <a:latin typeface="Montserrat"/>
                <a:ea typeface="Montserrat"/>
                <a:cs typeface="Montserrat"/>
                <a:sym typeface="Montserrat"/>
              </a:rPr>
            </a:br>
            <a:r>
              <a:rPr lang="en">
                <a:latin typeface="Montserrat"/>
                <a:ea typeface="Montserrat"/>
                <a:cs typeface="Montserrat"/>
                <a:sym typeface="Montserrat"/>
              </a:rPr>
              <a:t>6. Ensure advocacy</a:t>
            </a:r>
            <a:br>
              <a:rPr lang="en">
                <a:latin typeface="Montserrat"/>
                <a:ea typeface="Montserrat"/>
                <a:cs typeface="Montserrat"/>
                <a:sym typeface="Montserrat"/>
              </a:rPr>
            </a:br>
            <a:r>
              <a:rPr lang="en">
                <a:latin typeface="Montserrat"/>
                <a:ea typeface="Montserrat"/>
                <a:cs typeface="Montserrat"/>
                <a:sym typeface="Montserrat"/>
              </a:rPr>
              <a:t>7. Create a network of institutions </a:t>
            </a:r>
            <a:br>
              <a:rPr lang="en">
                <a:latin typeface="Montserrat"/>
                <a:ea typeface="Montserrat"/>
                <a:cs typeface="Montserrat"/>
                <a:sym typeface="Montserrat"/>
              </a:rPr>
            </a:br>
            <a:r>
              <a:rPr lang="en">
                <a:latin typeface="Montserrat"/>
                <a:ea typeface="Montserrat"/>
                <a:cs typeface="Montserrat"/>
                <a:sym typeface="Montserrat"/>
              </a:rPr>
              <a:t/>
            </a:r>
            <a:br>
              <a:rPr lang="en">
                <a:latin typeface="Montserrat"/>
                <a:ea typeface="Montserrat"/>
                <a:cs typeface="Montserrat"/>
                <a:sym typeface="Montserrat"/>
              </a:rPr>
            </a:br>
            <a:endParaRPr>
              <a:latin typeface="Montserrat"/>
              <a:ea typeface="Montserrat"/>
              <a:cs typeface="Montserrat"/>
              <a:sym typeface="Montserrat"/>
            </a:endParaRPr>
          </a:p>
        </p:txBody>
      </p:sp>
      <p:sp>
        <p:nvSpPr>
          <p:cNvPr id="93" name="Shape 93"/>
          <p:cNvSpPr txBox="1">
            <a:spLocks noGrp="1"/>
          </p:cNvSpPr>
          <p:nvPr>
            <p:ph type="title"/>
          </p:nvPr>
        </p:nvSpPr>
        <p:spPr>
          <a:xfrm>
            <a:off x="239750" y="297360"/>
            <a:ext cx="8520600" cy="4482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1800">
                <a:solidFill>
                  <a:schemeClr val="lt1"/>
                </a:solidFill>
                <a:latin typeface="Montserrat"/>
                <a:ea typeface="Montserrat"/>
                <a:cs typeface="Montserrat"/>
                <a:sym typeface="Montserrat"/>
              </a:rPr>
              <a:t>Exhibit B</a:t>
            </a:r>
            <a:endParaRPr sz="1800">
              <a:solidFill>
                <a:schemeClr val="lt1"/>
              </a:solidFill>
              <a:latin typeface="Montserrat"/>
              <a:ea typeface="Montserrat"/>
              <a:cs typeface="Montserrat"/>
              <a:sym typeface="Montserrat"/>
            </a:endParaRPr>
          </a:p>
        </p:txBody>
      </p:sp>
      <p:pic>
        <p:nvPicPr>
          <p:cNvPr id="94" name="Shape 94"/>
          <p:cNvPicPr preferRelativeResize="0"/>
          <p:nvPr/>
        </p:nvPicPr>
        <p:blipFill rotWithShape="1">
          <a:blip r:embed="rId5">
            <a:alphaModFix/>
          </a:blip>
          <a:srcRect t="21987" b="15900"/>
          <a:stretch/>
        </p:blipFill>
        <p:spPr>
          <a:xfrm>
            <a:off x="311700" y="1249300"/>
            <a:ext cx="1846625" cy="11418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grpSp>
        <p:nvGrpSpPr>
          <p:cNvPr id="99" name="Shape 99"/>
          <p:cNvGrpSpPr/>
          <p:nvPr/>
        </p:nvGrpSpPr>
        <p:grpSpPr>
          <a:xfrm>
            <a:off x="0" y="-13"/>
            <a:ext cx="9143998" cy="1042926"/>
            <a:chOff x="0" y="-1"/>
            <a:chExt cx="9143998" cy="1042926"/>
          </a:xfrm>
        </p:grpSpPr>
        <p:pic>
          <p:nvPicPr>
            <p:cNvPr id="100" name="Shape 100"/>
            <p:cNvPicPr preferRelativeResize="0"/>
            <p:nvPr/>
          </p:nvPicPr>
          <p:blipFill rotWithShape="1">
            <a:blip r:embed="rId3">
              <a:alphaModFix/>
            </a:blip>
            <a:srcRect t="19988" r="11777" b="59886"/>
            <a:stretch/>
          </p:blipFill>
          <p:spPr>
            <a:xfrm flipH="1">
              <a:off x="0" y="-1"/>
              <a:ext cx="9143998" cy="1042926"/>
            </a:xfrm>
            <a:prstGeom prst="rect">
              <a:avLst/>
            </a:prstGeom>
            <a:noFill/>
            <a:ln>
              <a:noFill/>
            </a:ln>
          </p:spPr>
        </p:pic>
        <p:pic>
          <p:nvPicPr>
            <p:cNvPr id="101" name="Shape 101"/>
            <p:cNvPicPr preferRelativeResize="0"/>
            <p:nvPr/>
          </p:nvPicPr>
          <p:blipFill>
            <a:blip r:embed="rId4">
              <a:alphaModFix/>
            </a:blip>
            <a:stretch>
              <a:fillRect/>
            </a:stretch>
          </p:blipFill>
          <p:spPr>
            <a:xfrm>
              <a:off x="8146000" y="245562"/>
              <a:ext cx="793275" cy="551776"/>
            </a:xfrm>
            <a:prstGeom prst="rect">
              <a:avLst/>
            </a:prstGeom>
            <a:noFill/>
            <a:ln>
              <a:noFill/>
            </a:ln>
          </p:spPr>
        </p:pic>
      </p:grpSp>
      <p:sp>
        <p:nvSpPr>
          <p:cNvPr id="102" name="Shape 102"/>
          <p:cNvSpPr txBox="1">
            <a:spLocks noGrp="1"/>
          </p:cNvSpPr>
          <p:nvPr>
            <p:ph type="body" idx="1"/>
          </p:nvPr>
        </p:nvSpPr>
        <p:spPr>
          <a:xfrm>
            <a:off x="311700" y="2673750"/>
            <a:ext cx="3999900" cy="1627500"/>
          </a:xfrm>
          <a:prstGeom prst="rect">
            <a:avLst/>
          </a:prstGeom>
        </p:spPr>
        <p:txBody>
          <a:bodyPr spcFirstLastPara="1" wrap="square" lIns="91425" tIns="91425" rIns="91425" bIns="91425" anchor="t" anchorCtr="0">
            <a:noAutofit/>
          </a:bodyPr>
          <a:lstStyle/>
          <a:p>
            <a:pPr marL="0" lvl="0" indent="0" rtl="0">
              <a:spcBef>
                <a:spcPts val="0"/>
              </a:spcBef>
              <a:spcAft>
                <a:spcPts val="1600"/>
              </a:spcAft>
              <a:buNone/>
            </a:pPr>
            <a:r>
              <a:rPr lang="en">
                <a:latin typeface="Montserrat Medium"/>
                <a:ea typeface="Montserrat Medium"/>
                <a:cs typeface="Montserrat Medium"/>
                <a:sym typeface="Montserrat Medium"/>
              </a:rPr>
              <a:t>WEF Governance Considerations:</a:t>
            </a:r>
            <a:endParaRPr sz="1400">
              <a:latin typeface="Montserrat"/>
              <a:ea typeface="Montserrat"/>
              <a:cs typeface="Montserrat"/>
              <a:sym typeface="Montserrat"/>
            </a:endParaRPr>
          </a:p>
        </p:txBody>
      </p:sp>
      <p:sp>
        <p:nvSpPr>
          <p:cNvPr id="103" name="Shape 103"/>
          <p:cNvSpPr txBox="1">
            <a:spLocks noGrp="1"/>
          </p:cNvSpPr>
          <p:nvPr>
            <p:ph type="body" idx="2"/>
          </p:nvPr>
        </p:nvSpPr>
        <p:spPr>
          <a:xfrm>
            <a:off x="4832400" y="1249300"/>
            <a:ext cx="3999900" cy="3474900"/>
          </a:xfrm>
          <a:prstGeom prst="rect">
            <a:avLst/>
          </a:prstGeom>
        </p:spPr>
        <p:txBody>
          <a:bodyPr spcFirstLastPara="1" wrap="square" lIns="91425" tIns="91425" rIns="91425" bIns="91425" anchor="t" anchorCtr="0">
            <a:noAutofit/>
          </a:bodyPr>
          <a:lstStyle/>
          <a:p>
            <a:pPr marL="457200" lvl="0" indent="-317500" rtl="0">
              <a:lnSpc>
                <a:spcPct val="125000"/>
              </a:lnSpc>
              <a:spcBef>
                <a:spcPts val="0"/>
              </a:spcBef>
              <a:spcAft>
                <a:spcPts val="0"/>
              </a:spcAft>
              <a:buSzPts val="1400"/>
              <a:buFont typeface="Montserrat"/>
              <a:buAutoNum type="arabicPeriod"/>
            </a:pPr>
            <a:r>
              <a:rPr lang="en">
                <a:latin typeface="Montserrat"/>
                <a:ea typeface="Montserrat"/>
                <a:cs typeface="Montserrat"/>
                <a:sym typeface="Montserrat"/>
              </a:rPr>
              <a:t>The internet is a network of similar networks. The blockchain is a ledger of different and sometimes competing ledgers</a:t>
            </a:r>
            <a:endParaRPr>
              <a:latin typeface="Montserrat"/>
              <a:ea typeface="Montserrat"/>
              <a:cs typeface="Montserrat"/>
              <a:sym typeface="Montserrat"/>
            </a:endParaRPr>
          </a:p>
          <a:p>
            <a:pPr marL="457200" lvl="0" indent="-317500" rtl="0">
              <a:lnSpc>
                <a:spcPct val="125000"/>
              </a:lnSpc>
              <a:spcBef>
                <a:spcPts val="0"/>
              </a:spcBef>
              <a:spcAft>
                <a:spcPts val="0"/>
              </a:spcAft>
              <a:buSzPts val="1400"/>
              <a:buFont typeface="Montserrat"/>
              <a:buAutoNum type="arabicPeriod"/>
            </a:pPr>
            <a:r>
              <a:rPr lang="en">
                <a:latin typeface="Montserrat"/>
                <a:ea typeface="Montserrat"/>
                <a:cs typeface="Montserrat"/>
                <a:sym typeface="Montserrat"/>
              </a:rPr>
              <a:t>Decentralized doesn’t mean disorganized</a:t>
            </a:r>
            <a:endParaRPr>
              <a:latin typeface="Montserrat"/>
              <a:ea typeface="Montserrat"/>
              <a:cs typeface="Montserrat"/>
              <a:sym typeface="Montserrat"/>
            </a:endParaRPr>
          </a:p>
          <a:p>
            <a:pPr marL="457200" lvl="0" indent="-317500" rtl="0">
              <a:lnSpc>
                <a:spcPct val="125000"/>
              </a:lnSpc>
              <a:spcBef>
                <a:spcPts val="0"/>
              </a:spcBef>
              <a:spcAft>
                <a:spcPts val="0"/>
              </a:spcAft>
              <a:buSzPts val="1400"/>
              <a:buFont typeface="Montserrat"/>
              <a:buAutoNum type="arabicPeriod"/>
            </a:pPr>
            <a:r>
              <a:rPr lang="en">
                <a:latin typeface="Montserrat"/>
                <a:ea typeface="Montserrat"/>
                <a:cs typeface="Montserrat"/>
                <a:sym typeface="Montserrat"/>
              </a:rPr>
              <a:t>Without governance, invisible powers could emerge</a:t>
            </a:r>
            <a:endParaRPr>
              <a:latin typeface="Montserrat"/>
              <a:ea typeface="Montserrat"/>
              <a:cs typeface="Montserrat"/>
              <a:sym typeface="Montserrat"/>
            </a:endParaRPr>
          </a:p>
          <a:p>
            <a:pPr marL="457200" lvl="0" indent="-317500" rtl="0">
              <a:lnSpc>
                <a:spcPct val="125000"/>
              </a:lnSpc>
              <a:spcBef>
                <a:spcPts val="0"/>
              </a:spcBef>
              <a:spcAft>
                <a:spcPts val="0"/>
              </a:spcAft>
              <a:buSzPts val="1400"/>
              <a:buFont typeface="Montserrat"/>
              <a:buAutoNum type="arabicPeriod"/>
            </a:pPr>
            <a:r>
              <a:rPr lang="en">
                <a:latin typeface="Montserrat"/>
                <a:ea typeface="Montserrat"/>
                <a:cs typeface="Montserrat"/>
                <a:sym typeface="Montserrat"/>
              </a:rPr>
              <a:t>The need for industry standards as soon as possible</a:t>
            </a:r>
            <a:endParaRPr>
              <a:latin typeface="Montserrat"/>
              <a:ea typeface="Montserrat"/>
              <a:cs typeface="Montserrat"/>
              <a:sym typeface="Montserrat"/>
            </a:endParaRPr>
          </a:p>
          <a:p>
            <a:pPr marL="457200" lvl="0" indent="-317500" rtl="0">
              <a:lnSpc>
                <a:spcPct val="125000"/>
              </a:lnSpc>
              <a:spcBef>
                <a:spcPts val="0"/>
              </a:spcBef>
              <a:spcAft>
                <a:spcPts val="0"/>
              </a:spcAft>
              <a:buSzPts val="1400"/>
              <a:buFont typeface="Montserrat"/>
              <a:buAutoNum type="arabicPeriod"/>
            </a:pPr>
            <a:r>
              <a:rPr lang="en">
                <a:latin typeface="Montserrat"/>
                <a:ea typeface="Montserrat"/>
                <a:cs typeface="Montserrat"/>
                <a:sym typeface="Montserrat"/>
              </a:rPr>
              <a:t>Premature anointment of any protocol as an industry standard</a:t>
            </a:r>
            <a:br>
              <a:rPr lang="en">
                <a:latin typeface="Montserrat"/>
                <a:ea typeface="Montserrat"/>
                <a:cs typeface="Montserrat"/>
                <a:sym typeface="Montserrat"/>
              </a:rPr>
            </a:br>
            <a:r>
              <a:rPr lang="en">
                <a:latin typeface="Montserrat"/>
                <a:ea typeface="Montserrat"/>
                <a:cs typeface="Montserrat"/>
                <a:sym typeface="Montserrat"/>
              </a:rPr>
              <a:t/>
            </a:r>
            <a:br>
              <a:rPr lang="en">
                <a:latin typeface="Montserrat"/>
                <a:ea typeface="Montserrat"/>
                <a:cs typeface="Montserrat"/>
                <a:sym typeface="Montserrat"/>
              </a:rPr>
            </a:br>
            <a:r>
              <a:rPr lang="en">
                <a:latin typeface="Montserrat"/>
                <a:ea typeface="Montserrat"/>
                <a:cs typeface="Montserrat"/>
                <a:sym typeface="Montserrat"/>
              </a:rPr>
              <a:t/>
            </a:r>
            <a:br>
              <a:rPr lang="en">
                <a:latin typeface="Montserrat"/>
                <a:ea typeface="Montserrat"/>
                <a:cs typeface="Montserrat"/>
                <a:sym typeface="Montserrat"/>
              </a:rPr>
            </a:br>
            <a:endParaRPr>
              <a:latin typeface="Montserrat"/>
              <a:ea typeface="Montserrat"/>
              <a:cs typeface="Montserrat"/>
              <a:sym typeface="Montserrat"/>
            </a:endParaRPr>
          </a:p>
        </p:txBody>
      </p:sp>
      <p:sp>
        <p:nvSpPr>
          <p:cNvPr id="104" name="Shape 104"/>
          <p:cNvSpPr txBox="1">
            <a:spLocks noGrp="1"/>
          </p:cNvSpPr>
          <p:nvPr>
            <p:ph type="title"/>
          </p:nvPr>
        </p:nvSpPr>
        <p:spPr>
          <a:xfrm>
            <a:off x="239750" y="297360"/>
            <a:ext cx="8520600" cy="4482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1800">
                <a:solidFill>
                  <a:schemeClr val="lt1"/>
                </a:solidFill>
                <a:latin typeface="Montserrat"/>
                <a:ea typeface="Montserrat"/>
                <a:cs typeface="Montserrat"/>
                <a:sym typeface="Montserrat"/>
              </a:rPr>
              <a:t>Exhibit B</a:t>
            </a:r>
            <a:endParaRPr sz="1800">
              <a:solidFill>
                <a:schemeClr val="lt1"/>
              </a:solidFill>
              <a:latin typeface="Montserrat"/>
              <a:ea typeface="Montserrat"/>
              <a:cs typeface="Montserrat"/>
              <a:sym typeface="Montserrat"/>
            </a:endParaRPr>
          </a:p>
        </p:txBody>
      </p:sp>
      <p:pic>
        <p:nvPicPr>
          <p:cNvPr id="105" name="Shape 105"/>
          <p:cNvPicPr preferRelativeResize="0"/>
          <p:nvPr/>
        </p:nvPicPr>
        <p:blipFill rotWithShape="1">
          <a:blip r:embed="rId5">
            <a:alphaModFix/>
          </a:blip>
          <a:srcRect t="21987" b="15900"/>
          <a:stretch/>
        </p:blipFill>
        <p:spPr>
          <a:xfrm>
            <a:off x="311700" y="1249300"/>
            <a:ext cx="1846625" cy="114187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grpSp>
        <p:nvGrpSpPr>
          <p:cNvPr id="110" name="Shape 110"/>
          <p:cNvGrpSpPr/>
          <p:nvPr/>
        </p:nvGrpSpPr>
        <p:grpSpPr>
          <a:xfrm>
            <a:off x="0" y="-13"/>
            <a:ext cx="9143998" cy="1042926"/>
            <a:chOff x="0" y="-1"/>
            <a:chExt cx="9143998" cy="1042926"/>
          </a:xfrm>
        </p:grpSpPr>
        <p:pic>
          <p:nvPicPr>
            <p:cNvPr id="111" name="Shape 111"/>
            <p:cNvPicPr preferRelativeResize="0"/>
            <p:nvPr/>
          </p:nvPicPr>
          <p:blipFill rotWithShape="1">
            <a:blip r:embed="rId3">
              <a:alphaModFix/>
            </a:blip>
            <a:srcRect t="19988" r="11777" b="59886"/>
            <a:stretch/>
          </p:blipFill>
          <p:spPr>
            <a:xfrm flipH="1">
              <a:off x="0" y="-1"/>
              <a:ext cx="9143998" cy="1042926"/>
            </a:xfrm>
            <a:prstGeom prst="rect">
              <a:avLst/>
            </a:prstGeom>
            <a:noFill/>
            <a:ln>
              <a:noFill/>
            </a:ln>
          </p:spPr>
        </p:pic>
        <p:pic>
          <p:nvPicPr>
            <p:cNvPr id="112" name="Shape 112"/>
            <p:cNvPicPr preferRelativeResize="0"/>
            <p:nvPr/>
          </p:nvPicPr>
          <p:blipFill>
            <a:blip r:embed="rId4">
              <a:alphaModFix/>
            </a:blip>
            <a:stretch>
              <a:fillRect/>
            </a:stretch>
          </p:blipFill>
          <p:spPr>
            <a:xfrm>
              <a:off x="8146000" y="245562"/>
              <a:ext cx="793275" cy="551776"/>
            </a:xfrm>
            <a:prstGeom prst="rect">
              <a:avLst/>
            </a:prstGeom>
            <a:noFill/>
            <a:ln>
              <a:noFill/>
            </a:ln>
          </p:spPr>
        </p:pic>
      </p:grpSp>
      <p:sp>
        <p:nvSpPr>
          <p:cNvPr id="113" name="Shape 113"/>
          <p:cNvSpPr txBox="1">
            <a:spLocks noGrp="1"/>
          </p:cNvSpPr>
          <p:nvPr>
            <p:ph type="title"/>
          </p:nvPr>
        </p:nvSpPr>
        <p:spPr>
          <a:xfrm>
            <a:off x="239750" y="297360"/>
            <a:ext cx="8520600" cy="4482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1800">
                <a:solidFill>
                  <a:schemeClr val="lt1"/>
                </a:solidFill>
                <a:latin typeface="Montserrat"/>
                <a:ea typeface="Montserrat"/>
                <a:cs typeface="Montserrat"/>
                <a:sym typeface="Montserrat"/>
              </a:rPr>
              <a:t>Why BiTA?</a:t>
            </a:r>
            <a:endParaRPr sz="1800">
              <a:solidFill>
                <a:schemeClr val="lt1"/>
              </a:solidFill>
              <a:latin typeface="Montserrat"/>
              <a:ea typeface="Montserrat"/>
              <a:cs typeface="Montserrat"/>
              <a:sym typeface="Montserrat"/>
            </a:endParaRPr>
          </a:p>
        </p:txBody>
      </p:sp>
      <p:sp>
        <p:nvSpPr>
          <p:cNvPr id="114" name="Shape 114"/>
          <p:cNvSpPr txBox="1">
            <a:spLocks noGrp="1"/>
          </p:cNvSpPr>
          <p:nvPr>
            <p:ph type="body" idx="1"/>
          </p:nvPr>
        </p:nvSpPr>
        <p:spPr>
          <a:xfrm>
            <a:off x="239750" y="1296325"/>
            <a:ext cx="8661600" cy="3416400"/>
          </a:xfrm>
          <a:prstGeom prst="rect">
            <a:avLst/>
          </a:prstGeom>
        </p:spPr>
        <p:txBody>
          <a:bodyPr spcFirstLastPara="1" wrap="square" lIns="91425" tIns="91425" rIns="91425" bIns="91425" anchor="t" anchorCtr="0">
            <a:noAutofit/>
          </a:bodyPr>
          <a:lstStyle/>
          <a:p>
            <a:pPr marL="0" lvl="0" indent="0" rtl="0">
              <a:spcBef>
                <a:spcPts val="0"/>
              </a:spcBef>
              <a:spcAft>
                <a:spcPts val="1600"/>
              </a:spcAft>
              <a:buNone/>
            </a:pPr>
            <a:r>
              <a:rPr lang="en" sz="1400">
                <a:latin typeface="Montserrat"/>
                <a:ea typeface="Montserrat"/>
                <a:cs typeface="Montserrat"/>
                <a:sym typeface="Montserrat"/>
              </a:rPr>
              <a:t>The Blockchain in Transport Alliance is the first of its kind; a standards organization by the trucking industry FOR the trucking industry. </a:t>
            </a:r>
            <a:br>
              <a:rPr lang="en" sz="1400">
                <a:latin typeface="Montserrat"/>
                <a:ea typeface="Montserrat"/>
                <a:cs typeface="Montserrat"/>
                <a:sym typeface="Montserrat"/>
              </a:rPr>
            </a:br>
            <a:r>
              <a:rPr lang="en" sz="1400">
                <a:latin typeface="Montserrat"/>
                <a:ea typeface="Montserrat"/>
                <a:cs typeface="Montserrat"/>
                <a:sym typeface="Montserrat"/>
              </a:rPr>
              <a:t/>
            </a:r>
            <a:br>
              <a:rPr lang="en" sz="1400">
                <a:latin typeface="Montserrat"/>
                <a:ea typeface="Montserrat"/>
                <a:cs typeface="Montserrat"/>
                <a:sym typeface="Montserrat"/>
              </a:rPr>
            </a:br>
            <a:r>
              <a:rPr lang="en" sz="1400">
                <a:latin typeface="Montserrat"/>
                <a:ea typeface="Montserrat"/>
                <a:cs typeface="Montserrat"/>
                <a:sym typeface="Montserrat"/>
              </a:rPr>
              <a:t>Members of BiTA come from every facet of the industry: tech vendors, OEMs, tier-1 suppliers, consultants,  banks, carriers, shippers, and brokers. </a:t>
            </a:r>
            <a:br>
              <a:rPr lang="en" sz="1400">
                <a:latin typeface="Montserrat"/>
                <a:ea typeface="Montserrat"/>
                <a:cs typeface="Montserrat"/>
                <a:sym typeface="Montserrat"/>
              </a:rPr>
            </a:br>
            <a:r>
              <a:rPr lang="en" sz="1400">
                <a:latin typeface="Montserrat"/>
                <a:ea typeface="Montserrat"/>
                <a:cs typeface="Montserrat"/>
                <a:sym typeface="Montserrat"/>
              </a:rPr>
              <a:t/>
            </a:r>
            <a:br>
              <a:rPr lang="en" sz="1400">
                <a:latin typeface="Montserrat"/>
                <a:ea typeface="Montserrat"/>
                <a:cs typeface="Montserrat"/>
                <a:sym typeface="Montserrat"/>
              </a:rPr>
            </a:br>
            <a:r>
              <a:rPr lang="en" sz="1400">
                <a:latin typeface="Montserrat"/>
                <a:ea typeface="Montserrat"/>
                <a:cs typeface="Montserrat"/>
                <a:sym typeface="Montserrat"/>
              </a:rPr>
              <a:t>Members of BiTA know that blockchain is the way of the future, an industry changing technology that will revolutionize the way people do business. BiTA wants to usher in this change in a uniform way that will benefit the entire industry. </a:t>
            </a:r>
            <a:br>
              <a:rPr lang="en" sz="1400">
                <a:latin typeface="Montserrat"/>
                <a:ea typeface="Montserrat"/>
                <a:cs typeface="Montserrat"/>
                <a:sym typeface="Montserrat"/>
              </a:rPr>
            </a:br>
            <a:endParaRPr sz="1400">
              <a:latin typeface="Montserrat"/>
              <a:ea typeface="Montserrat"/>
              <a:cs typeface="Montserrat"/>
              <a:sym typeface="Montserra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grpSp>
        <p:nvGrpSpPr>
          <p:cNvPr id="119" name="Shape 119"/>
          <p:cNvGrpSpPr/>
          <p:nvPr/>
        </p:nvGrpSpPr>
        <p:grpSpPr>
          <a:xfrm>
            <a:off x="0" y="-13"/>
            <a:ext cx="9143998" cy="1042926"/>
            <a:chOff x="0" y="-1"/>
            <a:chExt cx="9143998" cy="1042926"/>
          </a:xfrm>
        </p:grpSpPr>
        <p:pic>
          <p:nvPicPr>
            <p:cNvPr id="120" name="Shape 120"/>
            <p:cNvPicPr preferRelativeResize="0"/>
            <p:nvPr/>
          </p:nvPicPr>
          <p:blipFill rotWithShape="1">
            <a:blip r:embed="rId3">
              <a:alphaModFix/>
            </a:blip>
            <a:srcRect t="19988" r="11777" b="59886"/>
            <a:stretch/>
          </p:blipFill>
          <p:spPr>
            <a:xfrm flipH="1">
              <a:off x="0" y="-1"/>
              <a:ext cx="9143998" cy="1042926"/>
            </a:xfrm>
            <a:prstGeom prst="rect">
              <a:avLst/>
            </a:prstGeom>
            <a:noFill/>
            <a:ln>
              <a:noFill/>
            </a:ln>
          </p:spPr>
        </p:pic>
        <p:pic>
          <p:nvPicPr>
            <p:cNvPr id="121" name="Shape 121"/>
            <p:cNvPicPr preferRelativeResize="0"/>
            <p:nvPr/>
          </p:nvPicPr>
          <p:blipFill>
            <a:blip r:embed="rId4">
              <a:alphaModFix/>
            </a:blip>
            <a:stretch>
              <a:fillRect/>
            </a:stretch>
          </p:blipFill>
          <p:spPr>
            <a:xfrm>
              <a:off x="8146000" y="245562"/>
              <a:ext cx="793275" cy="551776"/>
            </a:xfrm>
            <a:prstGeom prst="rect">
              <a:avLst/>
            </a:prstGeom>
            <a:noFill/>
            <a:ln>
              <a:noFill/>
            </a:ln>
          </p:spPr>
        </p:pic>
      </p:grpSp>
      <p:sp>
        <p:nvSpPr>
          <p:cNvPr id="122" name="Shape 122"/>
          <p:cNvSpPr txBox="1">
            <a:spLocks noGrp="1"/>
          </p:cNvSpPr>
          <p:nvPr>
            <p:ph type="title"/>
          </p:nvPr>
        </p:nvSpPr>
        <p:spPr>
          <a:xfrm>
            <a:off x="239750" y="297360"/>
            <a:ext cx="8520600" cy="4482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1800">
                <a:solidFill>
                  <a:schemeClr val="lt1"/>
                </a:solidFill>
                <a:latin typeface="Montserrat"/>
                <a:ea typeface="Montserrat"/>
                <a:cs typeface="Montserrat"/>
                <a:sym typeface="Montserrat"/>
              </a:rPr>
              <a:t>BiTA Early Members	</a:t>
            </a:r>
            <a:endParaRPr sz="1800">
              <a:solidFill>
                <a:schemeClr val="lt1"/>
              </a:solidFill>
              <a:latin typeface="Montserrat"/>
              <a:ea typeface="Montserrat"/>
              <a:cs typeface="Montserrat"/>
              <a:sym typeface="Montserrat"/>
            </a:endParaRPr>
          </a:p>
        </p:txBody>
      </p:sp>
      <p:pic>
        <p:nvPicPr>
          <p:cNvPr id="123" name="Shape 123" descr="Logo (1).png"/>
          <p:cNvPicPr preferRelativeResize="0"/>
          <p:nvPr/>
        </p:nvPicPr>
        <p:blipFill rotWithShape="1">
          <a:blip r:embed="rId5">
            <a:alphaModFix/>
          </a:blip>
          <a:srcRect t="28977" b="50050"/>
          <a:stretch/>
        </p:blipFill>
        <p:spPr>
          <a:xfrm>
            <a:off x="239750" y="1202825"/>
            <a:ext cx="2849488" cy="448200"/>
          </a:xfrm>
          <a:prstGeom prst="rect">
            <a:avLst/>
          </a:prstGeom>
          <a:noFill/>
          <a:ln>
            <a:noFill/>
          </a:ln>
        </p:spPr>
      </p:pic>
      <p:pic>
        <p:nvPicPr>
          <p:cNvPr id="124" name="Shape 124"/>
          <p:cNvPicPr preferRelativeResize="0"/>
          <p:nvPr/>
        </p:nvPicPr>
        <p:blipFill>
          <a:blip r:embed="rId6">
            <a:alphaModFix/>
          </a:blip>
          <a:stretch>
            <a:fillRect/>
          </a:stretch>
        </p:blipFill>
        <p:spPr>
          <a:xfrm>
            <a:off x="7149995" y="3329050"/>
            <a:ext cx="958150" cy="958150"/>
          </a:xfrm>
          <a:prstGeom prst="rect">
            <a:avLst/>
          </a:prstGeom>
          <a:noFill/>
          <a:ln>
            <a:noFill/>
          </a:ln>
        </p:spPr>
      </p:pic>
      <p:pic>
        <p:nvPicPr>
          <p:cNvPr id="125" name="Shape 125"/>
          <p:cNvPicPr preferRelativeResize="0"/>
          <p:nvPr/>
        </p:nvPicPr>
        <p:blipFill rotWithShape="1">
          <a:blip r:embed="rId7">
            <a:alphaModFix/>
          </a:blip>
          <a:srcRect b="22432"/>
          <a:stretch/>
        </p:blipFill>
        <p:spPr>
          <a:xfrm>
            <a:off x="736663" y="3491205"/>
            <a:ext cx="1855665" cy="672900"/>
          </a:xfrm>
          <a:prstGeom prst="rect">
            <a:avLst/>
          </a:prstGeom>
          <a:noFill/>
          <a:ln>
            <a:noFill/>
          </a:ln>
        </p:spPr>
      </p:pic>
      <p:pic>
        <p:nvPicPr>
          <p:cNvPr id="126" name="Shape 126"/>
          <p:cNvPicPr preferRelativeResize="0"/>
          <p:nvPr/>
        </p:nvPicPr>
        <p:blipFill>
          <a:blip r:embed="rId8">
            <a:alphaModFix/>
          </a:blip>
          <a:stretch>
            <a:fillRect/>
          </a:stretch>
        </p:blipFill>
        <p:spPr>
          <a:xfrm>
            <a:off x="3793775" y="1863000"/>
            <a:ext cx="2029038" cy="828525"/>
          </a:xfrm>
          <a:prstGeom prst="rect">
            <a:avLst/>
          </a:prstGeom>
          <a:noFill/>
          <a:ln>
            <a:noFill/>
          </a:ln>
        </p:spPr>
      </p:pic>
      <p:pic>
        <p:nvPicPr>
          <p:cNvPr id="127" name="Shape 127"/>
          <p:cNvPicPr preferRelativeResize="0"/>
          <p:nvPr/>
        </p:nvPicPr>
        <p:blipFill>
          <a:blip r:embed="rId9">
            <a:alphaModFix/>
          </a:blip>
          <a:stretch>
            <a:fillRect/>
          </a:stretch>
        </p:blipFill>
        <p:spPr>
          <a:xfrm>
            <a:off x="3940237" y="4089406"/>
            <a:ext cx="1736125" cy="530469"/>
          </a:xfrm>
          <a:prstGeom prst="rect">
            <a:avLst/>
          </a:prstGeom>
          <a:noFill/>
          <a:ln>
            <a:noFill/>
          </a:ln>
        </p:spPr>
      </p:pic>
      <p:pic>
        <p:nvPicPr>
          <p:cNvPr id="128" name="Shape 128"/>
          <p:cNvPicPr preferRelativeResize="0"/>
          <p:nvPr/>
        </p:nvPicPr>
        <p:blipFill>
          <a:blip r:embed="rId10">
            <a:alphaModFix/>
          </a:blip>
          <a:stretch>
            <a:fillRect/>
          </a:stretch>
        </p:blipFill>
        <p:spPr>
          <a:xfrm>
            <a:off x="3737875" y="1210460"/>
            <a:ext cx="2140850" cy="487628"/>
          </a:xfrm>
          <a:prstGeom prst="rect">
            <a:avLst/>
          </a:prstGeom>
          <a:noFill/>
          <a:ln>
            <a:noFill/>
          </a:ln>
        </p:spPr>
      </p:pic>
      <p:pic>
        <p:nvPicPr>
          <p:cNvPr id="129" name="Shape 129"/>
          <p:cNvPicPr preferRelativeResize="0"/>
          <p:nvPr/>
        </p:nvPicPr>
        <p:blipFill>
          <a:blip r:embed="rId11">
            <a:alphaModFix/>
          </a:blip>
          <a:stretch>
            <a:fillRect/>
          </a:stretch>
        </p:blipFill>
        <p:spPr>
          <a:xfrm>
            <a:off x="239750" y="1849125"/>
            <a:ext cx="2754300" cy="604425"/>
          </a:xfrm>
          <a:prstGeom prst="rect">
            <a:avLst/>
          </a:prstGeom>
          <a:noFill/>
          <a:ln>
            <a:noFill/>
          </a:ln>
        </p:spPr>
      </p:pic>
      <p:pic>
        <p:nvPicPr>
          <p:cNvPr id="130" name="Shape 130"/>
          <p:cNvPicPr preferRelativeResize="0"/>
          <p:nvPr/>
        </p:nvPicPr>
        <p:blipFill>
          <a:blip r:embed="rId12">
            <a:alphaModFix/>
          </a:blip>
          <a:stretch>
            <a:fillRect/>
          </a:stretch>
        </p:blipFill>
        <p:spPr>
          <a:xfrm>
            <a:off x="6400980" y="1202813"/>
            <a:ext cx="2456202" cy="502899"/>
          </a:xfrm>
          <a:prstGeom prst="rect">
            <a:avLst/>
          </a:prstGeom>
          <a:noFill/>
          <a:ln>
            <a:noFill/>
          </a:ln>
        </p:spPr>
      </p:pic>
      <p:pic>
        <p:nvPicPr>
          <p:cNvPr id="131" name="Shape 131" descr="US Express.png"/>
          <p:cNvPicPr preferRelativeResize="0"/>
          <p:nvPr/>
        </p:nvPicPr>
        <p:blipFill>
          <a:blip r:embed="rId13">
            <a:alphaModFix/>
          </a:blip>
          <a:stretch>
            <a:fillRect/>
          </a:stretch>
        </p:blipFill>
        <p:spPr>
          <a:xfrm>
            <a:off x="711225" y="2674025"/>
            <a:ext cx="1906550" cy="672900"/>
          </a:xfrm>
          <a:prstGeom prst="rect">
            <a:avLst/>
          </a:prstGeom>
          <a:noFill/>
          <a:ln>
            <a:noFill/>
          </a:ln>
        </p:spPr>
      </p:pic>
      <p:pic>
        <p:nvPicPr>
          <p:cNvPr id="132" name="Shape 132"/>
          <p:cNvPicPr preferRelativeResize="0"/>
          <p:nvPr/>
        </p:nvPicPr>
        <p:blipFill rotWithShape="1">
          <a:blip r:embed="rId14">
            <a:alphaModFix/>
          </a:blip>
          <a:srcRect t="27172" r="13344"/>
          <a:stretch/>
        </p:blipFill>
        <p:spPr>
          <a:xfrm>
            <a:off x="748825" y="4308375"/>
            <a:ext cx="1736150" cy="560825"/>
          </a:xfrm>
          <a:prstGeom prst="rect">
            <a:avLst/>
          </a:prstGeom>
          <a:noFill/>
          <a:ln>
            <a:noFill/>
          </a:ln>
        </p:spPr>
      </p:pic>
      <p:pic>
        <p:nvPicPr>
          <p:cNvPr id="133" name="Shape 133"/>
          <p:cNvPicPr preferRelativeResize="0"/>
          <p:nvPr/>
        </p:nvPicPr>
        <p:blipFill>
          <a:blip r:embed="rId15">
            <a:alphaModFix/>
          </a:blip>
          <a:stretch>
            <a:fillRect/>
          </a:stretch>
        </p:blipFill>
        <p:spPr>
          <a:xfrm>
            <a:off x="6464589" y="1947387"/>
            <a:ext cx="2328976" cy="463028"/>
          </a:xfrm>
          <a:prstGeom prst="rect">
            <a:avLst/>
          </a:prstGeom>
          <a:noFill/>
          <a:ln>
            <a:noFill/>
          </a:ln>
        </p:spPr>
      </p:pic>
      <p:pic>
        <p:nvPicPr>
          <p:cNvPr id="134" name="Shape 134"/>
          <p:cNvPicPr preferRelativeResize="0"/>
          <p:nvPr/>
        </p:nvPicPr>
        <p:blipFill rotWithShape="1">
          <a:blip r:embed="rId16">
            <a:alphaModFix/>
          </a:blip>
          <a:srcRect t="27610" b="25407"/>
          <a:stretch/>
        </p:blipFill>
        <p:spPr>
          <a:xfrm>
            <a:off x="7032238" y="2589313"/>
            <a:ext cx="1193700" cy="560825"/>
          </a:xfrm>
          <a:prstGeom prst="rect">
            <a:avLst/>
          </a:prstGeom>
          <a:noFill/>
          <a:ln>
            <a:noFill/>
          </a:ln>
        </p:spPr>
      </p:pic>
      <p:pic>
        <p:nvPicPr>
          <p:cNvPr id="135" name="Shape 135"/>
          <p:cNvPicPr preferRelativeResize="0"/>
          <p:nvPr/>
        </p:nvPicPr>
        <p:blipFill>
          <a:blip r:embed="rId17">
            <a:alphaModFix/>
          </a:blip>
          <a:stretch>
            <a:fillRect/>
          </a:stretch>
        </p:blipFill>
        <p:spPr>
          <a:xfrm>
            <a:off x="3524706" y="2907331"/>
            <a:ext cx="2567200" cy="388450"/>
          </a:xfrm>
          <a:prstGeom prst="rect">
            <a:avLst/>
          </a:prstGeom>
          <a:noFill/>
          <a:ln>
            <a:noFill/>
          </a:ln>
        </p:spPr>
      </p:pic>
      <p:pic>
        <p:nvPicPr>
          <p:cNvPr id="136" name="Shape 136"/>
          <p:cNvPicPr preferRelativeResize="0"/>
          <p:nvPr/>
        </p:nvPicPr>
        <p:blipFill>
          <a:blip r:embed="rId18">
            <a:alphaModFix/>
          </a:blip>
          <a:stretch>
            <a:fillRect/>
          </a:stretch>
        </p:blipFill>
        <p:spPr>
          <a:xfrm>
            <a:off x="3737869" y="3346919"/>
            <a:ext cx="2140850" cy="5608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pic>
        <p:nvPicPr>
          <p:cNvPr id="141" name="Shape 141"/>
          <p:cNvPicPr preferRelativeResize="0"/>
          <p:nvPr/>
        </p:nvPicPr>
        <p:blipFill rotWithShape="1">
          <a:blip r:embed="rId3">
            <a:alphaModFix/>
          </a:blip>
          <a:srcRect r="11777"/>
          <a:stretch/>
        </p:blipFill>
        <p:spPr>
          <a:xfrm>
            <a:off x="0" y="0"/>
            <a:ext cx="9143998" cy="5182275"/>
          </a:xfrm>
          <a:prstGeom prst="rect">
            <a:avLst/>
          </a:prstGeom>
          <a:noFill/>
          <a:ln>
            <a:noFill/>
          </a:ln>
        </p:spPr>
      </p:pic>
      <p:sp>
        <p:nvSpPr>
          <p:cNvPr id="142" name="Shape 142"/>
          <p:cNvSpPr txBox="1"/>
          <p:nvPr/>
        </p:nvSpPr>
        <p:spPr>
          <a:xfrm>
            <a:off x="1514000" y="2338200"/>
            <a:ext cx="6012900" cy="467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a:solidFill>
                  <a:schemeClr val="lt1"/>
                </a:solidFill>
                <a:latin typeface="Montserrat Medium"/>
                <a:ea typeface="Montserrat Medium"/>
                <a:cs typeface="Montserrat Medium"/>
                <a:sym typeface="Montserrat Medium"/>
              </a:rPr>
              <a:t>Preparing for Blockchain</a:t>
            </a:r>
            <a:endParaRPr sz="1800">
              <a:solidFill>
                <a:schemeClr val="lt1"/>
              </a:solidFill>
              <a:latin typeface="Montserrat Medium"/>
              <a:ea typeface="Montserrat Medium"/>
              <a:cs typeface="Montserrat Medium"/>
              <a:sym typeface="Montserrat Medium"/>
            </a:endParaRPr>
          </a:p>
          <a:p>
            <a:pPr marL="0" lvl="0" indent="0" algn="l" rtl="0">
              <a:spcBef>
                <a:spcPts val="0"/>
              </a:spcBef>
              <a:spcAft>
                <a:spcPts val="0"/>
              </a:spcAft>
              <a:buNone/>
            </a:pPr>
            <a:endParaRPr>
              <a:solidFill>
                <a:srgbClr val="FFFFFF"/>
              </a:solidFill>
              <a:latin typeface="Verdana"/>
              <a:ea typeface="Verdana"/>
              <a:cs typeface="Verdana"/>
              <a:sym typeface="Verdana"/>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528</Words>
  <Application>Microsoft Office PowerPoint</Application>
  <PresentationFormat>On-screen Show (16:9)</PresentationFormat>
  <Paragraphs>51</Paragraphs>
  <Slides>15</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Georgia</vt:lpstr>
      <vt:lpstr>Montserrat</vt:lpstr>
      <vt:lpstr>Montserrat Light</vt:lpstr>
      <vt:lpstr>Montserrat Medium</vt:lpstr>
      <vt:lpstr>Verdana</vt:lpstr>
      <vt:lpstr>Simple Light</vt:lpstr>
      <vt:lpstr>PowerPoint Presentation</vt:lpstr>
      <vt:lpstr>What is the Blockchain in Transport Alliance?</vt:lpstr>
      <vt:lpstr>PowerPoint Presentation</vt:lpstr>
      <vt:lpstr>Exhibit A</vt:lpstr>
      <vt:lpstr>Exhibit B</vt:lpstr>
      <vt:lpstr>Exhibit B</vt:lpstr>
      <vt:lpstr>Why BiTA?</vt:lpstr>
      <vt:lpstr>BiTA Early Members </vt:lpstr>
      <vt:lpstr>PowerPoint Presentation</vt:lpstr>
      <vt:lpstr>Preparing for Blockchain</vt:lpstr>
      <vt:lpstr>Use Cases</vt:lpstr>
      <vt:lpstr>Use Cases</vt:lpstr>
      <vt:lpstr>Use Cases</vt:lpstr>
      <vt:lpstr>PowerPoint Presentation</vt:lpstr>
      <vt:lpstr>In a nutshell...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Luley, Donna K</dc:creator>
  <cp:lastModifiedBy>Luley, Donna K</cp:lastModifiedBy>
  <cp:revision>1</cp:revision>
  <dcterms:modified xsi:type="dcterms:W3CDTF">2018-06-21T18:46:34Z</dcterms:modified>
</cp:coreProperties>
</file>