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9" r:id="rId5"/>
    <p:sldMasterId id="2147483710" r:id="rId6"/>
    <p:sldMasterId id="2147483711" r:id="rId7"/>
    <p:sldMasterId id="2147483712" r:id="rId8"/>
    <p:sldMasterId id="214748371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Lst>
  <p:sldSz cy="5143500" cx="9144000"/>
  <p:notesSz cx="6858000" cy="9144000"/>
  <p:embeddedFontLst>
    <p:embeddedFont>
      <p:font typeface="IBM Plex Sans"/>
      <p:regular r:id="rId39"/>
      <p:bold r:id="rId40"/>
      <p:italic r:id="rId41"/>
      <p:boldItalic r:id="rId42"/>
    </p:embeddedFont>
    <p:embeddedFont>
      <p:font typeface="Montserrat SemiBold"/>
      <p:regular r:id="rId43"/>
      <p:bold r:id="rId44"/>
      <p:italic r:id="rId45"/>
      <p:boldItalic r:id="rId46"/>
    </p:embeddedFont>
    <p:embeddedFont>
      <p:font typeface="Montserrat"/>
      <p:regular r:id="rId47"/>
      <p:bold r:id="rId48"/>
      <p:italic r:id="rId49"/>
      <p:boldItalic r:id="rId50"/>
    </p:embeddedFont>
    <p:embeddedFont>
      <p:font typeface="Poppins"/>
      <p:regular r:id="rId51"/>
      <p:bold r:id="rId52"/>
      <p:italic r:id="rId53"/>
      <p:boldItalic r:id="rId54"/>
    </p:embeddedFont>
    <p:embeddedFont>
      <p:font typeface="Lato"/>
      <p:regular r:id="rId55"/>
      <p:bold r:id="rId56"/>
      <p:italic r:id="rId57"/>
      <p:boldItalic r:id="rId58"/>
    </p:embeddedFont>
    <p:embeddedFont>
      <p:font typeface="Montserrat Medium"/>
      <p:regular r:id="rId59"/>
      <p:bold r:id="rId60"/>
      <p:italic r:id="rId61"/>
      <p:boldItalic r:id="rId62"/>
    </p:embeddedFont>
    <p:embeddedFont>
      <p:font typeface="Montserrat Light"/>
      <p:regular r:id="rId63"/>
      <p:bold r:id="rId64"/>
      <p:italic r:id="rId65"/>
      <p:boldItalic r:id="rId66"/>
    </p:embeddedFont>
    <p:embeddedFont>
      <p:font typeface="Montserrat ExtraLight"/>
      <p:regular r:id="rId67"/>
      <p:bold r:id="rId68"/>
      <p:italic r:id="rId69"/>
      <p:boldItalic r:id="rId70"/>
    </p:embeddedFont>
    <p:embeddedFont>
      <p:font typeface="Helvetica Neue"/>
      <p:regular r:id="rId71"/>
      <p:bold r:id="rId72"/>
      <p:italic r:id="rId73"/>
      <p:boldItalic r:id="rId74"/>
    </p:embeddedFont>
    <p:embeddedFont>
      <p:font typeface="Montserrat ExtraBold"/>
      <p:bold r:id="rId75"/>
      <p:boldItalic r:id="rId76"/>
    </p:embeddedFont>
    <p:embeddedFont>
      <p:font typeface="Helvetica Neue Light"/>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25">
          <p15:clr>
            <a:srgbClr val="A4A3A4"/>
          </p15:clr>
        </p15:guide>
        <p15:guide id="2" pos="2880">
          <p15:clr>
            <a:srgbClr val="A4A3A4"/>
          </p15:clr>
        </p15:guide>
        <p15:guide id="3" orient="horz" pos="17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6F6BB9D-C25B-4C5B-958F-64AEF50444CB}">
  <a:tblStyle styleId="{C6F6BB9D-C25B-4C5B-958F-64AEF50444C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325" orient="horz"/>
        <p:guide pos="2880"/>
        <p:guide pos="172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BMPlexSans-bold.fntdata"/><Relationship Id="rId42" Type="http://schemas.openxmlformats.org/officeDocument/2006/relationships/font" Target="fonts/IBMPlexSans-boldItalic.fntdata"/><Relationship Id="rId41" Type="http://schemas.openxmlformats.org/officeDocument/2006/relationships/font" Target="fonts/IBMPlexSans-italic.fntdata"/><Relationship Id="rId44" Type="http://schemas.openxmlformats.org/officeDocument/2006/relationships/font" Target="fonts/MontserratSemiBold-bold.fntdata"/><Relationship Id="rId43" Type="http://schemas.openxmlformats.org/officeDocument/2006/relationships/font" Target="fonts/MontserratSemiBold-regular.fntdata"/><Relationship Id="rId46" Type="http://schemas.openxmlformats.org/officeDocument/2006/relationships/font" Target="fonts/MontserratSemiBold-boldItalic.fntdata"/><Relationship Id="rId45" Type="http://schemas.openxmlformats.org/officeDocument/2006/relationships/font" Target="fonts/MontserratSemiBold-italic.fntdata"/><Relationship Id="rId80" Type="http://schemas.openxmlformats.org/officeDocument/2006/relationships/font" Target="fonts/HelveticaNeueLight-bold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HelveticaNeue-italic.fntdata"/><Relationship Id="rId72" Type="http://schemas.openxmlformats.org/officeDocument/2006/relationships/font" Target="fonts/HelveticaNeue-bold.fntdata"/><Relationship Id="rId31" Type="http://schemas.openxmlformats.org/officeDocument/2006/relationships/slide" Target="slides/slide21.xml"/><Relationship Id="rId75" Type="http://schemas.openxmlformats.org/officeDocument/2006/relationships/font" Target="fonts/MontserratExtraBold-bold.fntdata"/><Relationship Id="rId30" Type="http://schemas.openxmlformats.org/officeDocument/2006/relationships/slide" Target="slides/slide20.xml"/><Relationship Id="rId74" Type="http://schemas.openxmlformats.org/officeDocument/2006/relationships/font" Target="fonts/HelveticaNeue-boldItalic.fntdata"/><Relationship Id="rId33" Type="http://schemas.openxmlformats.org/officeDocument/2006/relationships/slide" Target="slides/slide23.xml"/><Relationship Id="rId77" Type="http://schemas.openxmlformats.org/officeDocument/2006/relationships/font" Target="fonts/HelveticaNeueLight-regular.fntdata"/><Relationship Id="rId32" Type="http://schemas.openxmlformats.org/officeDocument/2006/relationships/slide" Target="slides/slide22.xml"/><Relationship Id="rId76" Type="http://schemas.openxmlformats.org/officeDocument/2006/relationships/font" Target="fonts/MontserratExtraBold-boldItalic.fntdata"/><Relationship Id="rId35" Type="http://schemas.openxmlformats.org/officeDocument/2006/relationships/slide" Target="slides/slide25.xml"/><Relationship Id="rId79" Type="http://schemas.openxmlformats.org/officeDocument/2006/relationships/font" Target="fonts/HelveticaNeueLight-italic.fntdata"/><Relationship Id="rId34" Type="http://schemas.openxmlformats.org/officeDocument/2006/relationships/slide" Target="slides/slide24.xml"/><Relationship Id="rId78" Type="http://schemas.openxmlformats.org/officeDocument/2006/relationships/font" Target="fonts/HelveticaNeueLight-bold.fntdata"/><Relationship Id="rId71" Type="http://schemas.openxmlformats.org/officeDocument/2006/relationships/font" Target="fonts/HelveticaNeue-regular.fntdata"/><Relationship Id="rId70" Type="http://schemas.openxmlformats.org/officeDocument/2006/relationships/font" Target="fonts/MontserratExtraLight-boldItalic.fntdata"/><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font" Target="fonts/IBMPlexSans-regular.fntdata"/><Relationship Id="rId38" Type="http://schemas.openxmlformats.org/officeDocument/2006/relationships/slide" Target="slides/slide28.xml"/><Relationship Id="rId62" Type="http://schemas.openxmlformats.org/officeDocument/2006/relationships/font" Target="fonts/MontserratMedium-boldItalic.fntdata"/><Relationship Id="rId61" Type="http://schemas.openxmlformats.org/officeDocument/2006/relationships/font" Target="fonts/MontserratMedium-italic.fntdata"/><Relationship Id="rId20" Type="http://schemas.openxmlformats.org/officeDocument/2006/relationships/slide" Target="slides/slide10.xml"/><Relationship Id="rId64" Type="http://schemas.openxmlformats.org/officeDocument/2006/relationships/font" Target="fonts/MontserratLight-bold.fntdata"/><Relationship Id="rId63" Type="http://schemas.openxmlformats.org/officeDocument/2006/relationships/font" Target="fonts/MontserratLight-regular.fntdata"/><Relationship Id="rId22" Type="http://schemas.openxmlformats.org/officeDocument/2006/relationships/slide" Target="slides/slide12.xml"/><Relationship Id="rId66" Type="http://schemas.openxmlformats.org/officeDocument/2006/relationships/font" Target="fonts/MontserratLight-boldItalic.fntdata"/><Relationship Id="rId21" Type="http://schemas.openxmlformats.org/officeDocument/2006/relationships/slide" Target="slides/slide11.xml"/><Relationship Id="rId65" Type="http://schemas.openxmlformats.org/officeDocument/2006/relationships/font" Target="fonts/MontserratLight-italic.fntdata"/><Relationship Id="rId24" Type="http://schemas.openxmlformats.org/officeDocument/2006/relationships/slide" Target="slides/slide14.xml"/><Relationship Id="rId68" Type="http://schemas.openxmlformats.org/officeDocument/2006/relationships/font" Target="fonts/MontserratExtraLight-bold.fntdata"/><Relationship Id="rId23" Type="http://schemas.openxmlformats.org/officeDocument/2006/relationships/slide" Target="slides/slide13.xml"/><Relationship Id="rId67" Type="http://schemas.openxmlformats.org/officeDocument/2006/relationships/font" Target="fonts/MontserratExtraLight-regular.fntdata"/><Relationship Id="rId60" Type="http://schemas.openxmlformats.org/officeDocument/2006/relationships/font" Target="fonts/MontserratMedium-bold.fntdata"/><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font" Target="fonts/MontserratExtraLight-italic.fntdata"/><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Poppins-regular.fntdata"/><Relationship Id="rId50" Type="http://schemas.openxmlformats.org/officeDocument/2006/relationships/font" Target="fonts/Montserrat-boldItalic.fntdata"/><Relationship Id="rId53" Type="http://schemas.openxmlformats.org/officeDocument/2006/relationships/font" Target="fonts/Poppins-italic.fntdata"/><Relationship Id="rId52" Type="http://schemas.openxmlformats.org/officeDocument/2006/relationships/font" Target="fonts/Poppins-bold.fntdata"/><Relationship Id="rId11" Type="http://schemas.openxmlformats.org/officeDocument/2006/relationships/slide" Target="slides/slide1.xml"/><Relationship Id="rId55" Type="http://schemas.openxmlformats.org/officeDocument/2006/relationships/font" Target="fonts/Lato-regular.fntdata"/><Relationship Id="rId10" Type="http://schemas.openxmlformats.org/officeDocument/2006/relationships/notesMaster" Target="notesMasters/notesMaster1.xml"/><Relationship Id="rId54" Type="http://schemas.openxmlformats.org/officeDocument/2006/relationships/font" Target="fonts/Poppins-boldItalic.fntdata"/><Relationship Id="rId13" Type="http://schemas.openxmlformats.org/officeDocument/2006/relationships/slide" Target="slides/slide3.xml"/><Relationship Id="rId57" Type="http://schemas.openxmlformats.org/officeDocument/2006/relationships/font" Target="fonts/Lato-italic.fntdata"/><Relationship Id="rId12" Type="http://schemas.openxmlformats.org/officeDocument/2006/relationships/slide" Target="slides/slide2.xml"/><Relationship Id="rId56" Type="http://schemas.openxmlformats.org/officeDocument/2006/relationships/font" Target="fonts/Lato-bold.fntdata"/><Relationship Id="rId15" Type="http://schemas.openxmlformats.org/officeDocument/2006/relationships/slide" Target="slides/slide5.xml"/><Relationship Id="rId59" Type="http://schemas.openxmlformats.org/officeDocument/2006/relationships/font" Target="fonts/MontserratMedium-regular.fntdata"/><Relationship Id="rId14" Type="http://schemas.openxmlformats.org/officeDocument/2006/relationships/slide" Target="slides/slide4.xml"/><Relationship Id="rId58" Type="http://schemas.openxmlformats.org/officeDocument/2006/relationships/font" Target="fonts/Lato-bold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58550096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58550096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g57982b50f0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57982b50f0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57982b50f0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57982b50f0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57982b50f0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57982b50f0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g57982b50f0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57982b50f0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g57982b50f0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57982b50f0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57982b50f0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57982b50f0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g3e0225e97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e0225e97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g57982b50f0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57982b50f0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57982b50f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57982b50f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525065048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25065048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3e0225e97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e0225e97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3e0225e97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3e0225e97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57982b50f0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57982b50f0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57982b50f0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57982b50f0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525065048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525065048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g525065048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525065048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g3e0225e97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3e0225e97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Delete ‘BiTA’ in line 1 of first ‘bullet point.’ Instead, place ‘(BiTA)’ after ‘Alliance’ and before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Change ‘on-going’ to ‘ongoing’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g57982b50f0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57982b50f0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g525065048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525065048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0246d603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0246d60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0c406791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0c406791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e0225e97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e0225e97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7982b50f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g57982b50f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360"/>
              </a:spcBef>
              <a:spcAft>
                <a:spcPts val="0"/>
              </a:spcAft>
              <a:buClr>
                <a:srgbClr val="000000"/>
              </a:buClr>
              <a:buSzPts val="1100"/>
              <a:buFont typeface="Arial"/>
              <a:buChar char="•"/>
            </a:pPr>
            <a:r>
              <a:rPr b="1" lang="en"/>
              <a:t>Interestingly, Transportation industry has the highest number of res</a:t>
            </a:r>
            <a:r>
              <a:rPr b="1" i="0" lang="en" sz="1200" u="none" cap="none" strike="noStrike">
                <a:solidFill>
                  <a:srgbClr val="FF0000"/>
                </a:solidFill>
                <a:latin typeface="Calibri"/>
                <a:ea typeface="Calibri"/>
                <a:cs typeface="Calibri"/>
                <a:sym typeface="Calibri"/>
              </a:rPr>
              <a:t>pondents who expect to have a production network in 3 years (77%).</a:t>
            </a:r>
            <a:endParaRPr/>
          </a:p>
          <a:p>
            <a:pPr indent="-171450" lvl="0" marL="171450" marR="0" rtl="0" algn="l">
              <a:lnSpc>
                <a:spcPct val="100000"/>
              </a:lnSpc>
              <a:spcBef>
                <a:spcPts val="360"/>
              </a:spcBef>
              <a:spcAft>
                <a:spcPts val="0"/>
              </a:spcAft>
              <a:buClr>
                <a:srgbClr val="FF0000"/>
              </a:buClr>
              <a:buSzPts val="1200"/>
              <a:buFont typeface="Arial"/>
              <a:buChar char="•"/>
            </a:pPr>
            <a:r>
              <a:rPr b="1" i="0" lang="en" sz="1200" u="none" cap="none" strike="noStrike">
                <a:solidFill>
                  <a:srgbClr val="FF0000"/>
                </a:solidFill>
                <a:latin typeface="Calibri"/>
                <a:ea typeface="Calibri"/>
                <a:cs typeface="Calibri"/>
                <a:sym typeface="Calibri"/>
              </a:rPr>
              <a:t>Consistent with Gartner findings too</a:t>
            </a:r>
            <a:endParaRPr/>
          </a:p>
          <a:p>
            <a:pPr indent="-171450" lvl="0" marL="171450" marR="0" rtl="0" algn="l">
              <a:lnSpc>
                <a:spcPct val="100000"/>
              </a:lnSpc>
              <a:spcBef>
                <a:spcPts val="360"/>
              </a:spcBef>
              <a:spcAft>
                <a:spcPts val="0"/>
              </a:spcAft>
              <a:buClr>
                <a:srgbClr val="FF0000"/>
              </a:buClr>
              <a:buSzPts val="1200"/>
              <a:buFont typeface="Arial"/>
              <a:buChar char="•"/>
            </a:pPr>
            <a:r>
              <a:rPr b="1" i="0" lang="en" sz="1200" u="none" cap="none" strike="noStrike">
                <a:solidFill>
                  <a:srgbClr val="FF0000"/>
                </a:solidFill>
                <a:latin typeface="Calibri"/>
                <a:ea typeface="Calibri"/>
                <a:cs typeface="Calibri"/>
                <a:sym typeface="Calibri"/>
              </a:rPr>
              <a:t>BiTA started out as trucking, but now wider ecosystem with 1000 members =&gt; blockchain solves a social problem for the ecosystem, more than just a technical problem </a:t>
            </a:r>
            <a:endParaRPr/>
          </a:p>
          <a:p>
            <a:pPr indent="-171450" lvl="0" marL="171450" marR="0" rtl="0" algn="l">
              <a:lnSpc>
                <a:spcPct val="100000"/>
              </a:lnSpc>
              <a:spcBef>
                <a:spcPts val="330"/>
              </a:spcBef>
              <a:spcAft>
                <a:spcPts val="0"/>
              </a:spcAft>
              <a:buClr>
                <a:srgbClr val="000000"/>
              </a:buClr>
              <a:buSzPts val="1100"/>
              <a:buFont typeface="Arial"/>
              <a:buChar char="•"/>
            </a:pPr>
            <a:r>
              <a:rPr b="1" lang="en"/>
              <a:t>Blockchain is still very early for this industry, and the curve on the right could be overly ambitious - Most important thing for this industry is how to get the players into a design thinking workshop and get them to understand the tech, its potential, and possible use cases - this way the players own the solution and to make it live</a:t>
            </a:r>
            <a:endParaRPr/>
          </a:p>
          <a:p>
            <a:pPr indent="0" lvl="0" marL="0" marR="0" rtl="0" algn="l">
              <a:lnSpc>
                <a:spcPct val="100000"/>
              </a:lnSpc>
              <a:spcBef>
                <a:spcPts val="330"/>
              </a:spcBef>
              <a:spcAft>
                <a:spcPts val="0"/>
              </a:spcAft>
              <a:buClr>
                <a:srgbClr val="000000"/>
              </a:buClr>
              <a:buSzPts val="1100"/>
              <a:buFont typeface="Arial"/>
              <a:buNone/>
            </a:pPr>
            <a:r>
              <a:t/>
            </a:r>
            <a:endParaRPr b="0"/>
          </a:p>
          <a:p>
            <a:pPr indent="0" lvl="0" marL="0" marR="0" rtl="0" algn="l">
              <a:lnSpc>
                <a:spcPct val="100000"/>
              </a:lnSpc>
              <a:spcBef>
                <a:spcPts val="330"/>
              </a:spcBef>
              <a:spcAft>
                <a:spcPts val="0"/>
              </a:spcAft>
              <a:buClr>
                <a:srgbClr val="000000"/>
              </a:buClr>
              <a:buSzPts val="1100"/>
              <a:buFont typeface="Arial"/>
              <a:buNone/>
            </a:pPr>
            <a:r>
              <a:rPr b="0" lang="en"/>
              <a:t>Fast Forward EIU Survey Q21: Time period your org. likely to implement a commercial blockchain solution at scale  </a:t>
            </a:r>
            <a:endParaRPr/>
          </a:p>
          <a:p>
            <a:pPr indent="-228600" lvl="0" marL="457200" rtl="0" algn="l">
              <a:lnSpc>
                <a:spcPct val="100000"/>
              </a:lnSpc>
              <a:spcBef>
                <a:spcPts val="0"/>
              </a:spcBef>
              <a:spcAft>
                <a:spcPts val="0"/>
              </a:spcAft>
              <a:buSzPts val="1100"/>
              <a:buNone/>
            </a:pPr>
            <a:r>
              <a:t/>
            </a:r>
            <a:endParaRPr b="1"/>
          </a:p>
        </p:txBody>
      </p:sp>
      <p:sp>
        <p:nvSpPr>
          <p:cNvPr id="295" name="Google Shape;295;g57982b50f0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IBM Plex Sans"/>
                <a:ea typeface="IBM Plex Sans"/>
                <a:cs typeface="IBM Plex Sans"/>
                <a:sym typeface="IBM Plex Sans"/>
              </a:rPr>
              <a:t>‹#›</a:t>
            </a:fld>
            <a:endParaRPr b="0" i="0" sz="1200" u="none" cap="none" strike="noStrike">
              <a:solidFill>
                <a:srgbClr val="000000"/>
              </a:solidFill>
              <a:latin typeface="IBM Plex Sans"/>
              <a:ea typeface="IBM Plex Sans"/>
              <a:cs typeface="IBM Plex Sans"/>
              <a:sym typeface="IBM Plex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7982b50f0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g57982b50f0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b="1" lang="en" sz="1200">
                <a:solidFill>
                  <a:srgbClr val="7F7F7F"/>
                </a:solidFill>
                <a:latin typeface="IBM Plex Sans"/>
                <a:ea typeface="IBM Plex Sans"/>
                <a:cs typeface="IBM Plex Sans"/>
                <a:sym typeface="IBM Plex Sans"/>
              </a:rPr>
              <a:t>For instance, basic processes like shipment status and tracking and payment processing need to be improved and transformed before more ecosystem wide areas like chain of custody verification can be disrupted.</a:t>
            </a:r>
            <a:endParaRPr b="1"/>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Fast Forward EIU Survey Q27: Plan to invest in Blockchain initiative in</a:t>
            </a:r>
            <a:endParaRPr/>
          </a:p>
        </p:txBody>
      </p:sp>
      <p:sp>
        <p:nvSpPr>
          <p:cNvPr id="339" name="Google Shape;339;g57982b50f0_0_9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57982b50f0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4" name="Google Shape;374;g57982b50f0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330"/>
              </a:spcBef>
              <a:spcAft>
                <a:spcPts val="0"/>
              </a:spcAft>
              <a:buClr>
                <a:srgbClr val="000000"/>
              </a:buClr>
              <a:buSzPts val="1100"/>
              <a:buFont typeface="Arial"/>
              <a:buChar char="•"/>
            </a:pPr>
            <a:r>
              <a:rPr b="1" i="0" lang="en" u="none" strike="noStrike">
                <a:latin typeface="Arial"/>
                <a:ea typeface="Arial"/>
                <a:cs typeface="Arial"/>
                <a:sym typeface="Arial"/>
              </a:rPr>
              <a:t>For an old school industry like Transportation, some of the improvements themselves can be actually transformational - the First Movers see the disruptive potential for blockchain, are investing and working on projects in this area (E.g. shipment status/ tracking today is done on the phone and the 50% not seeing disruptive potential are ok with it)</a:t>
            </a:r>
            <a:endParaRPr/>
          </a:p>
          <a:p>
            <a:pPr indent="0" lvl="0" marL="0" marR="0" rtl="0" algn="l">
              <a:lnSpc>
                <a:spcPct val="100000"/>
              </a:lnSpc>
              <a:spcBef>
                <a:spcPts val="330"/>
              </a:spcBef>
              <a:spcAft>
                <a:spcPts val="0"/>
              </a:spcAft>
              <a:buClr>
                <a:srgbClr val="000000"/>
              </a:buClr>
              <a:buSzPts val="1100"/>
              <a:buFont typeface="Arial"/>
              <a:buNone/>
            </a:pPr>
            <a:r>
              <a:t/>
            </a:r>
            <a:endParaRPr b="0" i="0" u="none" strike="noStrike">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rPr b="0" i="0" lang="en" u="none" strike="noStrike">
                <a:latin typeface="Arial"/>
                <a:ea typeface="Arial"/>
                <a:cs typeface="Arial"/>
                <a:sym typeface="Arial"/>
              </a:rPr>
              <a:t>Fast Forward EIU Survey Q26t: Extent blockchain will disrupt business area</a:t>
            </a:r>
            <a:r>
              <a:rPr b="0" i="0" lang="en">
                <a:latin typeface="Arial"/>
                <a:ea typeface="Arial"/>
                <a:cs typeface="Arial"/>
                <a:sym typeface="Arial"/>
              </a:rPr>
              <a:t>​</a:t>
            </a:r>
            <a:endParaRPr/>
          </a:p>
          <a:p>
            <a:pPr indent="-228600" lvl="0" marL="457200" rtl="0" algn="l">
              <a:lnSpc>
                <a:spcPct val="100000"/>
              </a:lnSpc>
              <a:spcBef>
                <a:spcPts val="0"/>
              </a:spcBef>
              <a:spcAft>
                <a:spcPts val="0"/>
              </a:spcAft>
              <a:buSzPts val="1100"/>
              <a:buNone/>
            </a:pPr>
            <a:r>
              <a:t/>
            </a:r>
            <a:endParaRPr b="0" i="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 sz="1200"/>
              <a:t>Shipment status/ tracking – Global E2Esupply chain events (e.g., container stuffed, ETA at terminal, shipment cleared)</a:t>
            </a:r>
            <a:endParaRPr/>
          </a:p>
          <a:p>
            <a:pPr indent="-298450" lvl="0" marL="457200" rtl="0" algn="l">
              <a:lnSpc>
                <a:spcPct val="100000"/>
              </a:lnSpc>
              <a:spcBef>
                <a:spcPts val="0"/>
              </a:spcBef>
              <a:spcAft>
                <a:spcPts val="0"/>
              </a:spcAft>
              <a:buSzPts val="1100"/>
              <a:buChar char="●"/>
            </a:pPr>
            <a:r>
              <a:rPr lang="en" sz="1200"/>
              <a:t>Payment processing – Recording shipment deliveries, invoices, and payments </a:t>
            </a:r>
            <a:endParaRPr/>
          </a:p>
          <a:p>
            <a:pPr indent="-298450" lvl="0" marL="457200" rtl="0" algn="l">
              <a:lnSpc>
                <a:spcPct val="100000"/>
              </a:lnSpc>
              <a:spcBef>
                <a:spcPts val="0"/>
              </a:spcBef>
              <a:spcAft>
                <a:spcPts val="0"/>
              </a:spcAft>
              <a:buSzPts val="1100"/>
              <a:buChar char="●"/>
            </a:pPr>
            <a:r>
              <a:rPr lang="en" sz="1200"/>
              <a:t>Shipment security management – Securing shipments in transit (en route (sea or land), with customs, in ports and terminals etc.)</a:t>
            </a:r>
            <a:endParaRPr/>
          </a:p>
          <a:p>
            <a:pPr indent="-298450" lvl="0" marL="457200" rtl="0" algn="l">
              <a:lnSpc>
                <a:spcPct val="100000"/>
              </a:lnSpc>
              <a:spcBef>
                <a:spcPts val="0"/>
              </a:spcBef>
              <a:spcAft>
                <a:spcPts val="0"/>
              </a:spcAft>
              <a:buSzPts val="1100"/>
              <a:buChar char="●"/>
            </a:pPr>
            <a:r>
              <a:rPr lang="en" sz="1200"/>
              <a:t>Customs/ border management – Clearing shipments across international borders (verifying shipping documents; processing duties etc.)</a:t>
            </a:r>
            <a:endParaRPr/>
          </a:p>
          <a:p>
            <a:pPr indent="-298450" lvl="0" marL="457200" rtl="0" algn="l">
              <a:lnSpc>
                <a:spcPct val="100000"/>
              </a:lnSpc>
              <a:spcBef>
                <a:spcPts val="0"/>
              </a:spcBef>
              <a:spcAft>
                <a:spcPts val="0"/>
              </a:spcAft>
              <a:buSzPts val="1100"/>
              <a:buChar char="●"/>
            </a:pPr>
            <a:r>
              <a:rPr lang="en" sz="1200"/>
              <a:t>Empty container management – Delivery to stuffing sites, re-positioning, temporary storage, tracking, and return of empties</a:t>
            </a:r>
            <a:endParaRPr/>
          </a:p>
          <a:p>
            <a:pPr indent="-298450" lvl="0" marL="457200" rtl="0" algn="l">
              <a:lnSpc>
                <a:spcPct val="100000"/>
              </a:lnSpc>
              <a:spcBef>
                <a:spcPts val="0"/>
              </a:spcBef>
              <a:spcAft>
                <a:spcPts val="0"/>
              </a:spcAft>
              <a:buSzPts val="1100"/>
              <a:buChar char="●"/>
            </a:pPr>
            <a:r>
              <a:rPr lang="en" sz="1200"/>
              <a:t>Partner data sharing – Sharing data on shipment volumes, status etc., across entire ecosystem (container shipping companies, rail and road freight providers, port operators, terminals, government authorities, and customers</a:t>
            </a:r>
            <a:endParaRPr/>
          </a:p>
          <a:p>
            <a:pPr indent="-298450" lvl="0" marL="457200" rtl="0" algn="l">
              <a:lnSpc>
                <a:spcPct val="100000"/>
              </a:lnSpc>
              <a:spcBef>
                <a:spcPts val="0"/>
              </a:spcBef>
              <a:spcAft>
                <a:spcPts val="0"/>
              </a:spcAft>
              <a:buSzPts val="1100"/>
              <a:buChar char="●"/>
            </a:pPr>
            <a:r>
              <a:rPr lang="en" sz="1200"/>
              <a:t>Chain of custody verification – Tracking and verifying possession and ownership of goods throughout the entire transportation system</a:t>
            </a:r>
            <a:endParaRPr b="0" i="0" sz="1200">
              <a:solidFill>
                <a:schemeClr val="dk1"/>
              </a:solidFill>
              <a:latin typeface="Arial"/>
              <a:ea typeface="Arial"/>
              <a:cs typeface="Arial"/>
              <a:sym typeface="Arial"/>
            </a:endParaRPr>
          </a:p>
        </p:txBody>
      </p:sp>
      <p:sp>
        <p:nvSpPr>
          <p:cNvPr id="375" name="Google Shape;375;g57982b50f0_0_13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525065048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25065048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311700" y="1697063"/>
            <a:ext cx="8520600" cy="1005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800"/>
              <a:buNone/>
              <a:defRPr sz="4800">
                <a:solidFill>
                  <a:srgbClr val="FFFFF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5" name="Google Shape;55;p14"/>
          <p:cNvSpPr txBox="1"/>
          <p:nvPr>
            <p:ph idx="1" type="subTitle"/>
          </p:nvPr>
        </p:nvSpPr>
        <p:spPr>
          <a:xfrm>
            <a:off x="311700" y="2725263"/>
            <a:ext cx="8520600" cy="366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56" name="Google Shape;56;p14"/>
          <p:cNvPicPr preferRelativeResize="0"/>
          <p:nvPr/>
        </p:nvPicPr>
        <p:blipFill rotWithShape="1">
          <a:blip r:embed="rId3">
            <a:alphaModFix/>
          </a:blip>
          <a:srcRect b="0" l="0" r="0" t="0"/>
          <a:stretch/>
        </p:blipFill>
        <p:spPr>
          <a:xfrm>
            <a:off x="6972425" y="4466302"/>
            <a:ext cx="1955173" cy="4271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3C78D8"/>
              </a:buClr>
              <a:buSzPts val="2800"/>
              <a:buFont typeface="Montserrat"/>
              <a:buNone/>
              <a:defRPr b="1">
                <a:solidFill>
                  <a:srgbClr val="3C78D8"/>
                </a:solidFill>
                <a:latin typeface="Montserrat"/>
                <a:ea typeface="Montserrat"/>
                <a:cs typeface="Montserrat"/>
                <a:sym typeface="Montserrat"/>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9" name="Google Shape;5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indent="-317500" lvl="1" marL="914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7500" lvl="2" marL="13716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indent="-317500" lvl="3" marL="18288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lt1"/>
        </a:solidFill>
      </p:bgPr>
    </p:bg>
    <p:spTree>
      <p:nvGrpSpPr>
        <p:cNvPr id="60" name="Shape 60"/>
        <p:cNvGrpSpPr/>
        <p:nvPr/>
      </p:nvGrpSpPr>
      <p:grpSpPr>
        <a:xfrm>
          <a:off x="0" y="0"/>
          <a:ext cx="0" cy="0"/>
          <a:chOff x="0" y="0"/>
          <a:chExt cx="0" cy="0"/>
        </a:xfrm>
      </p:grpSpPr>
      <p:sp>
        <p:nvSpPr>
          <p:cNvPr id="61" name="Google Shape;61;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lt1"/>
        </a:solidFill>
      </p:bgPr>
    </p:bg>
    <p:spTree>
      <p:nvGrpSpPr>
        <p:cNvPr id="62" name="Shape 62"/>
        <p:cNvGrpSpPr/>
        <p:nvPr/>
      </p:nvGrpSpPr>
      <p:grpSpPr>
        <a:xfrm>
          <a:off x="0" y="0"/>
          <a:ext cx="0" cy="0"/>
          <a:chOff x="0" y="0"/>
          <a:chExt cx="0" cy="0"/>
        </a:xfrm>
      </p:grpSpPr>
      <p:sp>
        <p:nvSpPr>
          <p:cNvPr id="63" name="Google Shape;63;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4" name="Google Shape;64;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5" name="Google Shape;65;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lt1"/>
        </a:solidFill>
      </p:bgPr>
    </p:bg>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lt1"/>
        </a:solidFill>
      </p:bgPr>
    </p:bg>
    <p:spTree>
      <p:nvGrpSpPr>
        <p:cNvPr id="68" name="Shape 68"/>
        <p:cNvGrpSpPr/>
        <p:nvPr/>
      </p:nvGrpSpPr>
      <p:grpSpPr>
        <a:xfrm>
          <a:off x="0" y="0"/>
          <a:ext cx="0" cy="0"/>
          <a:chOff x="0" y="0"/>
          <a:chExt cx="0" cy="0"/>
        </a:xfrm>
      </p:grpSpPr>
      <p:sp>
        <p:nvSpPr>
          <p:cNvPr id="69" name="Google Shape;69;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0" name="Google Shape;70;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1"/>
        </a:solidFill>
      </p:bgPr>
    </p:bg>
    <p:spTree>
      <p:nvGrpSpPr>
        <p:cNvPr id="71" name="Shape 71"/>
        <p:cNvGrpSpPr/>
        <p:nvPr/>
      </p:nvGrpSpPr>
      <p:grpSpPr>
        <a:xfrm>
          <a:off x="0" y="0"/>
          <a:ext cx="0" cy="0"/>
          <a:chOff x="0" y="0"/>
          <a:chExt cx="0" cy="0"/>
        </a:xfrm>
      </p:grpSpPr>
      <p:sp>
        <p:nvSpPr>
          <p:cNvPr id="72" name="Google Shape;72;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lt1"/>
        </a:solidFill>
      </p:bgPr>
    </p:bg>
    <p:spTree>
      <p:nvGrpSpPr>
        <p:cNvPr id="73" name="Shape 73"/>
        <p:cNvGrpSpPr/>
        <p:nvPr/>
      </p:nvGrpSpPr>
      <p:grpSpPr>
        <a:xfrm>
          <a:off x="0" y="0"/>
          <a:ext cx="0" cy="0"/>
          <a:chOff x="0" y="0"/>
          <a:chExt cx="0" cy="0"/>
        </a:xfrm>
      </p:grpSpPr>
      <p:sp>
        <p:nvSpPr>
          <p:cNvPr id="74" name="Google Shape;74;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6" name="Google Shape;76;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7" name="Google Shape;77;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lt1"/>
        </a:solidFill>
      </p:bgPr>
    </p:bg>
    <p:spTree>
      <p:nvGrpSpPr>
        <p:cNvPr id="78" name="Shape 78"/>
        <p:cNvGrpSpPr/>
        <p:nvPr/>
      </p:nvGrpSpPr>
      <p:grpSpPr>
        <a:xfrm>
          <a:off x="0" y="0"/>
          <a:ext cx="0" cy="0"/>
          <a:chOff x="0" y="0"/>
          <a:chExt cx="0" cy="0"/>
        </a:xfrm>
      </p:grpSpPr>
      <p:sp>
        <p:nvSpPr>
          <p:cNvPr id="79" name="Google Shape;79;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lt1"/>
        </a:solidFill>
      </p:bgPr>
    </p:bg>
    <p:spTree>
      <p:nvGrpSpPr>
        <p:cNvPr id="80" name="Shape 80"/>
        <p:cNvGrpSpPr/>
        <p:nvPr/>
      </p:nvGrpSpPr>
      <p:grpSpPr>
        <a:xfrm>
          <a:off x="0" y="0"/>
          <a:ext cx="0" cy="0"/>
          <a:chOff x="0" y="0"/>
          <a:chExt cx="0" cy="0"/>
        </a:xfrm>
      </p:grpSpPr>
      <p:sp>
        <p:nvSpPr>
          <p:cNvPr id="81" name="Google Shape;81;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82" name="Google Shape;82;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83" name="Shape 8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26"/>
          <p:cNvSpPr txBox="1"/>
          <p:nvPr>
            <p:ph type="ctrTitle"/>
          </p:nvPr>
        </p:nvSpPr>
        <p:spPr>
          <a:xfrm>
            <a:off x="311700" y="1697063"/>
            <a:ext cx="8520600" cy="1005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800"/>
              <a:buNone/>
              <a:defRPr sz="4800">
                <a:solidFill>
                  <a:srgbClr val="FFFFF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9" name="Google Shape;89;p26"/>
          <p:cNvSpPr txBox="1"/>
          <p:nvPr>
            <p:ph idx="1" type="subTitle"/>
          </p:nvPr>
        </p:nvSpPr>
        <p:spPr>
          <a:xfrm>
            <a:off x="311700" y="2725263"/>
            <a:ext cx="8520600" cy="366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90" name="Google Shape;90;p26"/>
          <p:cNvPicPr preferRelativeResize="0"/>
          <p:nvPr/>
        </p:nvPicPr>
        <p:blipFill rotWithShape="1">
          <a:blip r:embed="rId3">
            <a:alphaModFix/>
          </a:blip>
          <a:srcRect b="0" l="0" r="0" t="0"/>
          <a:stretch/>
        </p:blipFill>
        <p:spPr>
          <a:xfrm>
            <a:off x="6972425" y="4466302"/>
            <a:ext cx="1955173" cy="4271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3" name="Google Shape;93;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8" name="Google Shape;98;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99" name="Google Shape;99;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04" name="Google Shape;104;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10" name="Google Shape;110;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 name="Google Shape;111;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16" name="Google Shape;11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117" name="Shape 11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38"/>
          <p:cNvSpPr txBox="1"/>
          <p:nvPr>
            <p:ph type="ctrTitle"/>
          </p:nvPr>
        </p:nvSpPr>
        <p:spPr>
          <a:xfrm>
            <a:off x="311700" y="1697063"/>
            <a:ext cx="8520600" cy="1005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800"/>
              <a:buNone/>
              <a:defRPr sz="4800">
                <a:solidFill>
                  <a:srgbClr val="FFFFF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23" name="Google Shape;123;p38"/>
          <p:cNvSpPr txBox="1"/>
          <p:nvPr>
            <p:ph idx="1" type="subTitle"/>
          </p:nvPr>
        </p:nvSpPr>
        <p:spPr>
          <a:xfrm>
            <a:off x="311700" y="2725263"/>
            <a:ext cx="8520600" cy="366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4" name="Google Shape;124;p38"/>
          <p:cNvPicPr preferRelativeResize="0"/>
          <p:nvPr/>
        </p:nvPicPr>
        <p:blipFill rotWithShape="1">
          <a:blip r:embed="rId3">
            <a:alphaModFix/>
          </a:blip>
          <a:srcRect b="0" l="0" r="0" t="0"/>
          <a:stretch/>
        </p:blipFill>
        <p:spPr>
          <a:xfrm>
            <a:off x="6972425" y="4466302"/>
            <a:ext cx="1955173" cy="4271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lain">
  <p:cSld name="Title Plain">
    <p:spTree>
      <p:nvGrpSpPr>
        <p:cNvPr id="127" name="Shape 127"/>
        <p:cNvGrpSpPr/>
        <p:nvPr/>
      </p:nvGrpSpPr>
      <p:grpSpPr>
        <a:xfrm>
          <a:off x="0" y="0"/>
          <a:ext cx="0" cy="0"/>
          <a:chOff x="0" y="0"/>
          <a:chExt cx="0" cy="0"/>
        </a:xfrm>
      </p:grpSpPr>
      <p:sp>
        <p:nvSpPr>
          <p:cNvPr id="128" name="Google Shape;128;p40"/>
          <p:cNvSpPr txBox="1"/>
          <p:nvPr>
            <p:ph type="title"/>
          </p:nvPr>
        </p:nvSpPr>
        <p:spPr>
          <a:xfrm>
            <a:off x="247650" y="0"/>
            <a:ext cx="8639100" cy="860700"/>
          </a:xfrm>
          <a:prstGeom prst="rect">
            <a:avLst/>
          </a:prstGeom>
          <a:noFill/>
          <a:ln>
            <a:noFill/>
          </a:ln>
        </p:spPr>
        <p:txBody>
          <a:bodyPr anchorCtr="0" anchor="b" bIns="0" lIns="91425" spcFirstLastPara="1" rIns="91425" wrap="square" tIns="91425">
            <a:noAutofit/>
          </a:bodyPr>
          <a:lstStyle>
            <a:lvl1pPr lvl="0" rtl="0" algn="l">
              <a:lnSpc>
                <a:spcPct val="100000"/>
              </a:lnSpc>
              <a:spcBef>
                <a:spcPts val="0"/>
              </a:spcBef>
              <a:spcAft>
                <a:spcPts val="0"/>
              </a:spcAft>
              <a:buSzPts val="2800"/>
              <a:buNone/>
              <a:defRPr sz="405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40"/>
          <p:cNvSpPr txBox="1"/>
          <p:nvPr>
            <p:ph idx="1" type="body"/>
          </p:nvPr>
        </p:nvSpPr>
        <p:spPr>
          <a:xfrm>
            <a:off x="247650" y="860823"/>
            <a:ext cx="8639100" cy="625200"/>
          </a:xfrm>
          <a:prstGeom prst="rect">
            <a:avLst/>
          </a:prstGeom>
          <a:noFill/>
          <a:ln>
            <a:noFill/>
          </a:ln>
        </p:spPr>
        <p:txBody>
          <a:bodyPr anchorCtr="0" anchor="t" bIns="91425" lIns="91425" spcFirstLastPara="1" rIns="91425" wrap="square" tIns="0">
            <a:noAutofit/>
          </a:bodyPr>
          <a:lstStyle>
            <a:lvl1pPr indent="-342900" lvl="0" marL="457200" rtl="0" algn="l">
              <a:lnSpc>
                <a:spcPct val="115000"/>
              </a:lnSpc>
              <a:spcBef>
                <a:spcPts val="0"/>
              </a:spcBef>
              <a:spcAft>
                <a:spcPts val="0"/>
              </a:spcAft>
              <a:buSzPts val="1800"/>
              <a:buChar char="●"/>
              <a:defRPr sz="3300">
                <a:solidFill>
                  <a:schemeClr val="dk2"/>
                </a:solidFill>
                <a:latin typeface="Arial"/>
                <a:ea typeface="Arial"/>
                <a:cs typeface="Arial"/>
                <a:sym typeface="Arial"/>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0" name="Google Shape;130;p40"/>
          <p:cNvSpPr txBox="1"/>
          <p:nvPr/>
        </p:nvSpPr>
        <p:spPr>
          <a:xfrm>
            <a:off x="247650" y="4862512"/>
            <a:ext cx="2800200" cy="273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0" i="0" lang="en" sz="825" u="none" cap="none" strike="noStrike">
                <a:solidFill>
                  <a:schemeClr val="accent2"/>
                </a:solidFill>
                <a:latin typeface="Arial"/>
                <a:ea typeface="Arial"/>
                <a:cs typeface="Arial"/>
                <a:sym typeface="Arial"/>
              </a:rPr>
              <a:t>© 2018 Blockchain Research Institute</a:t>
            </a:r>
            <a:endParaRPr b="0" i="0" sz="825" u="none" cap="none" strike="noStrike">
              <a:solidFill>
                <a:schemeClr val="accent2"/>
              </a:solidFill>
              <a:latin typeface="Arial"/>
              <a:ea typeface="Arial"/>
              <a:cs typeface="Arial"/>
              <a:sym typeface="Arial"/>
            </a:endParaRPr>
          </a:p>
        </p:txBody>
      </p:sp>
      <p:sp>
        <p:nvSpPr>
          <p:cNvPr id="131" name="Google Shape;131;p40"/>
          <p:cNvSpPr txBox="1"/>
          <p:nvPr/>
        </p:nvSpPr>
        <p:spPr>
          <a:xfrm>
            <a:off x="3133725" y="4862512"/>
            <a:ext cx="2876700" cy="2739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825" u="none" cap="none" strike="noStrike">
                <a:solidFill>
                  <a:schemeClr val="accent2"/>
                </a:solidFill>
                <a:latin typeface="Arial"/>
                <a:ea typeface="Arial"/>
                <a:cs typeface="Arial"/>
                <a:sym typeface="Arial"/>
              </a:rPr>
              <a:t>Slide </a:t>
            </a:r>
            <a:fld id="{00000000-1234-1234-1234-123412341234}" type="slidenum">
              <a:rPr b="0" i="0" lang="en" sz="825" u="none" cap="none" strike="noStrike">
                <a:solidFill>
                  <a:schemeClr val="accent2"/>
                </a:solidFill>
                <a:latin typeface="Arial"/>
                <a:ea typeface="Arial"/>
                <a:cs typeface="Arial"/>
                <a:sym typeface="Arial"/>
              </a:rPr>
              <a:t>‹#›</a:t>
            </a:fld>
            <a:endParaRPr b="0" i="0" sz="825"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2" name="Shape 132"/>
        <p:cNvGrpSpPr/>
        <p:nvPr/>
      </p:nvGrpSpPr>
      <p:grpSpPr>
        <a:xfrm>
          <a:off x="0" y="0"/>
          <a:ext cx="0" cy="0"/>
          <a:chOff x="0" y="0"/>
          <a:chExt cx="0" cy="0"/>
        </a:xfrm>
      </p:grpSpPr>
      <p:sp>
        <p:nvSpPr>
          <p:cNvPr id="133" name="Google Shape;133;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4" name="Google Shape;134;p41"/>
          <p:cNvSpPr txBox="1"/>
          <p:nvPr>
            <p:ph idx="1" type="body"/>
          </p:nvPr>
        </p:nvSpPr>
        <p:spPr>
          <a:xfrm rot="5400000">
            <a:off x="2863800" y="-1399625"/>
            <a:ext cx="3416400" cy="85206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5" name="Google Shape;135;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6" name="Google Shape;136;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7" name="Google Shape;137;p4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8" name="Shape 138"/>
        <p:cNvGrpSpPr/>
        <p:nvPr/>
      </p:nvGrpSpPr>
      <p:grpSpPr>
        <a:xfrm>
          <a:off x="0" y="0"/>
          <a:ext cx="0" cy="0"/>
          <a:chOff x="0" y="0"/>
          <a:chExt cx="0" cy="0"/>
        </a:xfrm>
      </p:grpSpPr>
      <p:sp>
        <p:nvSpPr>
          <p:cNvPr id="139" name="Google Shape;139;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0" name="Google Shape;140;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41" name="Google Shape;141;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2" name="Google Shape;142;p4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3" name="Google Shape;143;p4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8" name="Google Shape;148;p4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49" name="Google Shape;149;p4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blipFill>
          <a:blip r:embed="rId2">
            <a:alphaModFix/>
          </a:blip>
          <a:stretch>
            <a:fillRect/>
          </a:stretch>
        </a:blipFill>
      </p:bgPr>
    </p:bg>
    <p:spTree>
      <p:nvGrpSpPr>
        <p:cNvPr id="150" name="Shape 150"/>
        <p:cNvGrpSpPr/>
        <p:nvPr/>
      </p:nvGrpSpPr>
      <p:grpSpPr>
        <a:xfrm>
          <a:off x="0" y="0"/>
          <a:ext cx="0" cy="0"/>
          <a:chOff x="0" y="0"/>
          <a:chExt cx="0" cy="0"/>
        </a:xfrm>
      </p:grpSpPr>
      <p:sp>
        <p:nvSpPr>
          <p:cNvPr id="151" name="Google Shape;151;p4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52" name="Google Shape;152;p4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153" name="Shape 153"/>
        <p:cNvGrpSpPr/>
        <p:nvPr/>
      </p:nvGrpSpPr>
      <p:grpSpPr>
        <a:xfrm>
          <a:off x="0" y="0"/>
          <a:ext cx="0" cy="0"/>
          <a:chOff x="0" y="0"/>
          <a:chExt cx="0" cy="0"/>
        </a:xfrm>
      </p:grpSpPr>
      <p:sp>
        <p:nvSpPr>
          <p:cNvPr id="154" name="Google Shape;154;p4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4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58" name="Google Shape;158;p4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9" name="Google Shape;159;p4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4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4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64" name="Google Shape;164;p4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165" name="Shape 165"/>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66" name="Shape 166"/>
        <p:cNvGrpSpPr/>
        <p:nvPr/>
      </p:nvGrpSpPr>
      <p:grpSpPr>
        <a:xfrm>
          <a:off x="0" y="0"/>
          <a:ext cx="0" cy="0"/>
          <a:chOff x="0" y="0"/>
          <a:chExt cx="0" cy="0"/>
        </a:xfrm>
      </p:grpSpPr>
      <p:sp>
        <p:nvSpPr>
          <p:cNvPr id="167" name="Google Shape;167;p51"/>
          <p:cNvSpPr/>
          <p:nvPr/>
        </p:nvSpPr>
        <p:spPr>
          <a:xfrm rot="10800000">
            <a:off x="0" y="5130443"/>
            <a:ext cx="9144000" cy="87600"/>
          </a:xfrm>
          <a:prstGeom prst="rect">
            <a:avLst/>
          </a:prstGeom>
          <a:gradFill>
            <a:gsLst>
              <a:gs pos="0">
                <a:srgbClr val="002470"/>
              </a:gs>
              <a:gs pos="20000">
                <a:srgbClr val="002470"/>
              </a:gs>
              <a:gs pos="100000">
                <a:srgbClr val="1794C7"/>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68" name="Google Shape;168;p51"/>
          <p:cNvSpPr/>
          <p:nvPr/>
        </p:nvSpPr>
        <p:spPr>
          <a:xfrm rot="10800000">
            <a:off x="0" y="0"/>
            <a:ext cx="9144000" cy="1028700"/>
          </a:xfrm>
          <a:prstGeom prst="rect">
            <a:avLst/>
          </a:prstGeom>
          <a:gradFill>
            <a:gsLst>
              <a:gs pos="0">
                <a:srgbClr val="002060"/>
              </a:gs>
              <a:gs pos="20000">
                <a:srgbClr val="002060"/>
              </a:gs>
              <a:gs pos="100000">
                <a:srgbClr val="1794C7"/>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69" name="Google Shape;169;p51"/>
          <p:cNvSpPr txBox="1"/>
          <p:nvPr>
            <p:ph idx="1" type="body"/>
          </p:nvPr>
        </p:nvSpPr>
        <p:spPr>
          <a:xfrm>
            <a:off x="685800" y="1755648"/>
            <a:ext cx="7772400" cy="26895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b="0" i="0" sz="1200">
                <a:solidFill>
                  <a:srgbClr val="7F7F7F"/>
                </a:solidFill>
                <a:latin typeface="Helvetica Neue"/>
                <a:ea typeface="Helvetica Neue"/>
                <a:cs typeface="Helvetica Neue"/>
                <a:sym typeface="Helvetica Neue"/>
              </a:defRPr>
            </a:lvl1pPr>
            <a:lvl2pPr indent="-317500" lvl="1" marL="914400" rtl="0" algn="l">
              <a:lnSpc>
                <a:spcPct val="115000"/>
              </a:lnSpc>
              <a:spcBef>
                <a:spcPts val="1600"/>
              </a:spcBef>
              <a:spcAft>
                <a:spcPts val="0"/>
              </a:spcAft>
              <a:buSzPts val="1400"/>
              <a:buChar char="○"/>
              <a:defRPr b="0" i="0" sz="1050">
                <a:solidFill>
                  <a:srgbClr val="7F7F7F"/>
                </a:solidFill>
                <a:latin typeface="Helvetica Neue"/>
                <a:ea typeface="Helvetica Neue"/>
                <a:cs typeface="Helvetica Neue"/>
                <a:sym typeface="Helvetica Neue"/>
              </a:defRPr>
            </a:lvl2pPr>
            <a:lvl3pPr indent="-317500" lvl="2" marL="1371600" rtl="0" algn="l">
              <a:lnSpc>
                <a:spcPct val="115000"/>
              </a:lnSpc>
              <a:spcBef>
                <a:spcPts val="1600"/>
              </a:spcBef>
              <a:spcAft>
                <a:spcPts val="0"/>
              </a:spcAft>
              <a:buSzPts val="1400"/>
              <a:buChar char="■"/>
              <a:defRPr b="0" i="0" sz="1050">
                <a:solidFill>
                  <a:srgbClr val="7F7F7F"/>
                </a:solidFill>
                <a:latin typeface="Helvetica Neue"/>
                <a:ea typeface="Helvetica Neue"/>
                <a:cs typeface="Helvetica Neue"/>
                <a:sym typeface="Helvetica Neue"/>
              </a:defRPr>
            </a:lvl3pPr>
            <a:lvl4pPr indent="-317500" lvl="3" marL="1828800" rtl="0" algn="l">
              <a:lnSpc>
                <a:spcPct val="115000"/>
              </a:lnSpc>
              <a:spcBef>
                <a:spcPts val="1600"/>
              </a:spcBef>
              <a:spcAft>
                <a:spcPts val="0"/>
              </a:spcAft>
              <a:buSzPts val="1400"/>
              <a:buChar char="●"/>
              <a:defRPr b="0" i="0" sz="1050">
                <a:solidFill>
                  <a:srgbClr val="7F7F7F"/>
                </a:solidFill>
                <a:latin typeface="Helvetica Neue"/>
                <a:ea typeface="Helvetica Neue"/>
                <a:cs typeface="Helvetica Neue"/>
                <a:sym typeface="Helvetica Neue"/>
              </a:defRPr>
            </a:lvl4pPr>
            <a:lvl5pPr indent="-317500" lvl="4" marL="2286000" rtl="0" algn="l">
              <a:lnSpc>
                <a:spcPct val="115000"/>
              </a:lnSpc>
              <a:spcBef>
                <a:spcPts val="1600"/>
              </a:spcBef>
              <a:spcAft>
                <a:spcPts val="0"/>
              </a:spcAft>
              <a:buSzPts val="1400"/>
              <a:buChar char="○"/>
              <a:defRPr b="0" i="0" sz="1050">
                <a:solidFill>
                  <a:srgbClr val="7F7F7F"/>
                </a:solidFill>
                <a:latin typeface="Helvetica Neue"/>
                <a:ea typeface="Helvetica Neue"/>
                <a:cs typeface="Helvetica Neue"/>
                <a:sym typeface="Helvetica Neue"/>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70" name="Google Shape;170;p51"/>
          <p:cNvSpPr txBox="1"/>
          <p:nvPr>
            <p:ph idx="2" type="body"/>
          </p:nvPr>
        </p:nvSpPr>
        <p:spPr>
          <a:xfrm>
            <a:off x="685800" y="1240836"/>
            <a:ext cx="7772400" cy="304800"/>
          </a:xfrm>
          <a:prstGeom prst="rect">
            <a:avLst/>
          </a:prstGeom>
          <a:noFill/>
          <a:ln>
            <a:noFill/>
          </a:ln>
        </p:spPr>
        <p:txBody>
          <a:bodyPr anchorCtr="0" anchor="t" bIns="91425" lIns="91425" spcFirstLastPara="1" rIns="91425" wrap="square" tIns="91425">
            <a:noAutofit/>
          </a:bodyPr>
          <a:lstStyle>
            <a:lvl1pPr indent="-228600" lvl="0" marL="457200" rtl="0" algn="l">
              <a:lnSpc>
                <a:spcPct val="86000"/>
              </a:lnSpc>
              <a:spcBef>
                <a:spcPts val="0"/>
              </a:spcBef>
              <a:spcAft>
                <a:spcPts val="0"/>
              </a:spcAft>
              <a:buSzPts val="1800"/>
              <a:buNone/>
              <a:defRPr b="0" i="0" sz="1500">
                <a:solidFill>
                  <a:srgbClr val="1794C7"/>
                </a:solidFill>
                <a:latin typeface="Helvetica Neue"/>
                <a:ea typeface="Helvetica Neue"/>
                <a:cs typeface="Helvetica Neue"/>
                <a:sym typeface="Helvetica Neue"/>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71" name="Google Shape;171;p51"/>
          <p:cNvSpPr txBox="1"/>
          <p:nvPr>
            <p:ph type="title"/>
          </p:nvPr>
        </p:nvSpPr>
        <p:spPr>
          <a:xfrm>
            <a:off x="685800" y="60472"/>
            <a:ext cx="7886700" cy="99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b="0" i="0" sz="2700">
                <a:solidFill>
                  <a:schemeClr val="lt1"/>
                </a:solidFill>
                <a:latin typeface="Helvetica Neue Light"/>
                <a:ea typeface="Helvetica Neue Light"/>
                <a:cs typeface="Helvetica Neue Light"/>
                <a:sym typeface="Helvetica Neue Light"/>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172" name="Google Shape;172;p51"/>
          <p:cNvPicPr preferRelativeResize="0"/>
          <p:nvPr/>
        </p:nvPicPr>
        <p:blipFill rotWithShape="1">
          <a:blip r:embed="rId2">
            <a:alphaModFix/>
          </a:blip>
          <a:srcRect b="0" l="0" r="0" t="0"/>
          <a:stretch/>
        </p:blipFill>
        <p:spPr>
          <a:xfrm>
            <a:off x="685800" y="4500245"/>
            <a:ext cx="658367" cy="33845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adient Logo Slide for Charts_Title Right">
  <p:cSld name="Gradient Logo Slide for Charts_Title Right">
    <p:bg>
      <p:bgPr>
        <a:gradFill>
          <a:gsLst>
            <a:gs pos="0">
              <a:srgbClr val="1794C7"/>
            </a:gs>
            <a:gs pos="100000">
              <a:schemeClr val="dk2"/>
            </a:gs>
          </a:gsLst>
          <a:lin ang="10800025" scaled="0"/>
        </a:gradFill>
      </p:bgPr>
    </p:bg>
    <p:spTree>
      <p:nvGrpSpPr>
        <p:cNvPr id="173" name="Shape 173"/>
        <p:cNvGrpSpPr/>
        <p:nvPr/>
      </p:nvGrpSpPr>
      <p:grpSpPr>
        <a:xfrm>
          <a:off x="0" y="0"/>
          <a:ext cx="0" cy="0"/>
          <a:chOff x="0" y="0"/>
          <a:chExt cx="0" cy="0"/>
        </a:xfrm>
      </p:grpSpPr>
      <p:sp>
        <p:nvSpPr>
          <p:cNvPr id="174" name="Google Shape;174;p52"/>
          <p:cNvSpPr/>
          <p:nvPr/>
        </p:nvSpPr>
        <p:spPr>
          <a:xfrm rot="10800000">
            <a:off x="0" y="222438"/>
            <a:ext cx="9144000" cy="494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75" name="Google Shape;175;p52"/>
          <p:cNvSpPr txBox="1"/>
          <p:nvPr>
            <p:ph type="ctrTitle"/>
          </p:nvPr>
        </p:nvSpPr>
        <p:spPr>
          <a:xfrm>
            <a:off x="6761988" y="367033"/>
            <a:ext cx="2211600" cy="476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b="0" i="0" sz="1800">
                <a:solidFill>
                  <a:schemeClr val="lt2"/>
                </a:solidFill>
                <a:latin typeface="Helvetica Neue Light"/>
                <a:ea typeface="Helvetica Neue Light"/>
                <a:cs typeface="Helvetica Neue Light"/>
                <a:sym typeface="Helvetica Neue Light"/>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176" name="Google Shape;176;p52"/>
          <p:cNvPicPr preferRelativeResize="0"/>
          <p:nvPr/>
        </p:nvPicPr>
        <p:blipFill rotWithShape="1">
          <a:blip r:embed="rId2">
            <a:alphaModFix/>
          </a:blip>
          <a:srcRect b="0" l="0" r="0" t="0"/>
          <a:stretch/>
        </p:blipFill>
        <p:spPr>
          <a:xfrm>
            <a:off x="685800" y="4500245"/>
            <a:ext cx="658367" cy="33845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1" name="Shape 181"/>
        <p:cNvGrpSpPr/>
        <p:nvPr/>
      </p:nvGrpSpPr>
      <p:grpSpPr>
        <a:xfrm>
          <a:off x="0" y="0"/>
          <a:ext cx="0" cy="0"/>
          <a:chOff x="0" y="0"/>
          <a:chExt cx="0" cy="0"/>
        </a:xfrm>
      </p:grpSpPr>
      <p:sp>
        <p:nvSpPr>
          <p:cNvPr id="182" name="Google Shape;182;p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3" name="Google Shape;183;p5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4" name="Google Shape;184;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5" name="Shape 185"/>
        <p:cNvGrpSpPr/>
        <p:nvPr/>
      </p:nvGrpSpPr>
      <p:grpSpPr>
        <a:xfrm>
          <a:off x="0" y="0"/>
          <a:ext cx="0" cy="0"/>
          <a:chOff x="0" y="0"/>
          <a:chExt cx="0" cy="0"/>
        </a:xfrm>
      </p:grpSpPr>
      <p:sp>
        <p:nvSpPr>
          <p:cNvPr id="186" name="Google Shape;186;p5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7" name="Google Shape;187;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8" name="Shape 188"/>
        <p:cNvGrpSpPr/>
        <p:nvPr/>
      </p:nvGrpSpPr>
      <p:grpSpPr>
        <a:xfrm>
          <a:off x="0" y="0"/>
          <a:ext cx="0" cy="0"/>
          <a:chOff x="0" y="0"/>
          <a:chExt cx="0" cy="0"/>
        </a:xfrm>
      </p:grpSpPr>
      <p:sp>
        <p:nvSpPr>
          <p:cNvPr id="189" name="Google Shape;189;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475B6"/>
              </a:buClr>
              <a:buSzPts val="2800"/>
              <a:buNone/>
              <a:defRPr>
                <a:solidFill>
                  <a:srgbClr val="3475B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0" name="Google Shape;190;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1" name="Google Shape;191;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2" name="Shape 192"/>
        <p:cNvGrpSpPr/>
        <p:nvPr/>
      </p:nvGrpSpPr>
      <p:grpSpPr>
        <a:xfrm>
          <a:off x="0" y="0"/>
          <a:ext cx="0" cy="0"/>
          <a:chOff x="0" y="0"/>
          <a:chExt cx="0" cy="0"/>
        </a:xfrm>
      </p:grpSpPr>
      <p:sp>
        <p:nvSpPr>
          <p:cNvPr id="193" name="Google Shape;193;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5" name="Google Shape;195;p5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6" name="Google Shape;196;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7" name="Shape 197"/>
        <p:cNvGrpSpPr/>
        <p:nvPr/>
      </p:nvGrpSpPr>
      <p:grpSpPr>
        <a:xfrm>
          <a:off x="0" y="0"/>
          <a:ext cx="0" cy="0"/>
          <a:chOff x="0" y="0"/>
          <a:chExt cx="0" cy="0"/>
        </a:xfrm>
      </p:grpSpPr>
      <p:sp>
        <p:nvSpPr>
          <p:cNvPr id="198" name="Google Shape;198;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00" name="Shape 200"/>
        <p:cNvGrpSpPr/>
        <p:nvPr/>
      </p:nvGrpSpPr>
      <p:grpSpPr>
        <a:xfrm>
          <a:off x="0" y="0"/>
          <a:ext cx="0" cy="0"/>
          <a:chOff x="0" y="0"/>
          <a:chExt cx="0" cy="0"/>
        </a:xfrm>
      </p:grpSpPr>
      <p:sp>
        <p:nvSpPr>
          <p:cNvPr id="201" name="Google Shape;201;p5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2" name="Google Shape;202;p5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3" name="Google Shape;203;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04" name="Shape 204"/>
        <p:cNvGrpSpPr/>
        <p:nvPr/>
      </p:nvGrpSpPr>
      <p:grpSpPr>
        <a:xfrm>
          <a:off x="0" y="0"/>
          <a:ext cx="0" cy="0"/>
          <a:chOff x="0" y="0"/>
          <a:chExt cx="0" cy="0"/>
        </a:xfrm>
      </p:grpSpPr>
      <p:sp>
        <p:nvSpPr>
          <p:cNvPr id="205" name="Google Shape;205;p6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6" name="Google Shape;206;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07" name="Shape 207"/>
        <p:cNvGrpSpPr/>
        <p:nvPr/>
      </p:nvGrpSpPr>
      <p:grpSpPr>
        <a:xfrm>
          <a:off x="0" y="0"/>
          <a:ext cx="0" cy="0"/>
          <a:chOff x="0" y="0"/>
          <a:chExt cx="0" cy="0"/>
        </a:xfrm>
      </p:grpSpPr>
      <p:sp>
        <p:nvSpPr>
          <p:cNvPr id="208" name="Google Shape;208;p6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0" name="Google Shape;210;p6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1" name="Google Shape;211;p6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2" name="Google Shape;212;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13" name="Shape 213"/>
        <p:cNvGrpSpPr/>
        <p:nvPr/>
      </p:nvGrpSpPr>
      <p:grpSpPr>
        <a:xfrm>
          <a:off x="0" y="0"/>
          <a:ext cx="0" cy="0"/>
          <a:chOff x="0" y="0"/>
          <a:chExt cx="0" cy="0"/>
        </a:xfrm>
      </p:grpSpPr>
      <p:sp>
        <p:nvSpPr>
          <p:cNvPr id="214" name="Google Shape;214;p6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15" name="Google Shape;215;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16" name="Shape 216"/>
        <p:cNvGrpSpPr/>
        <p:nvPr/>
      </p:nvGrpSpPr>
      <p:grpSpPr>
        <a:xfrm>
          <a:off x="0" y="0"/>
          <a:ext cx="0" cy="0"/>
          <a:chOff x="0" y="0"/>
          <a:chExt cx="0" cy="0"/>
        </a:xfrm>
      </p:grpSpPr>
      <p:sp>
        <p:nvSpPr>
          <p:cNvPr id="217" name="Google Shape;217;p6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8" name="Google Shape;218;p6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19" name="Google Shape;219;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0" name="Shape 220"/>
        <p:cNvGrpSpPr/>
        <p:nvPr/>
      </p:nvGrpSpPr>
      <p:grpSpPr>
        <a:xfrm>
          <a:off x="0" y="0"/>
          <a:ext cx="0" cy="0"/>
          <a:chOff x="0" y="0"/>
          <a:chExt cx="0" cy="0"/>
        </a:xfrm>
      </p:grpSpPr>
      <p:sp>
        <p:nvSpPr>
          <p:cNvPr id="221" name="Google Shape;221;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1">
  <p:cSld name="Default 1">
    <p:spTree>
      <p:nvGrpSpPr>
        <p:cNvPr id="222" name="Shape 222"/>
        <p:cNvGrpSpPr/>
        <p:nvPr/>
      </p:nvGrpSpPr>
      <p:grpSpPr>
        <a:xfrm>
          <a:off x="0" y="0"/>
          <a:ext cx="0" cy="0"/>
          <a:chOff x="0" y="0"/>
          <a:chExt cx="0" cy="0"/>
        </a:xfrm>
      </p:grpSpPr>
      <p:sp>
        <p:nvSpPr>
          <p:cNvPr id="223" name="Google Shape;223;p65"/>
          <p:cNvSpPr txBox="1"/>
          <p:nvPr>
            <p:ph idx="1" type="body"/>
          </p:nvPr>
        </p:nvSpPr>
        <p:spPr>
          <a:xfrm>
            <a:off x="311700" y="873700"/>
            <a:ext cx="8520600" cy="3563700"/>
          </a:xfrm>
          <a:prstGeom prst="rect">
            <a:avLst/>
          </a:prstGeom>
          <a:noFill/>
          <a:ln>
            <a:noFill/>
          </a:ln>
        </p:spPr>
        <p:txBody>
          <a:bodyPr anchorCtr="0" anchor="ctr" bIns="91425" lIns="91425" spcFirstLastPara="1" rIns="91425" wrap="square" tIns="91425">
            <a:noAutofit/>
          </a:bodyPr>
          <a:lstStyle>
            <a:lvl1pPr indent="-381000" lvl="0" marL="457200" rtl="0" algn="l">
              <a:lnSpc>
                <a:spcPct val="115000"/>
              </a:lnSpc>
              <a:spcBef>
                <a:spcPts val="0"/>
              </a:spcBef>
              <a:spcAft>
                <a:spcPts val="0"/>
              </a:spcAft>
              <a:buSzPts val="2400"/>
              <a:buFont typeface="Poppins"/>
              <a:buChar char="●"/>
              <a:defRPr sz="2400">
                <a:latin typeface="Poppins"/>
                <a:ea typeface="Poppins"/>
                <a:cs typeface="Poppins"/>
                <a:sym typeface="Poppins"/>
              </a:defRPr>
            </a:lvl1pPr>
            <a:lvl2pPr indent="-381000" lvl="1" marL="914400" rtl="0" algn="l">
              <a:lnSpc>
                <a:spcPct val="115000"/>
              </a:lnSpc>
              <a:spcBef>
                <a:spcPts val="0"/>
              </a:spcBef>
              <a:spcAft>
                <a:spcPts val="0"/>
              </a:spcAft>
              <a:buSzPts val="2400"/>
              <a:buFont typeface="Poppins"/>
              <a:buChar char="○"/>
              <a:defRPr sz="2400">
                <a:latin typeface="Poppins"/>
                <a:ea typeface="Poppins"/>
                <a:cs typeface="Poppins"/>
                <a:sym typeface="Poppins"/>
              </a:defRPr>
            </a:lvl2pPr>
            <a:lvl3pPr indent="-381000" lvl="2" marL="1371600" rtl="0" algn="l">
              <a:lnSpc>
                <a:spcPct val="115000"/>
              </a:lnSpc>
              <a:spcBef>
                <a:spcPts val="0"/>
              </a:spcBef>
              <a:spcAft>
                <a:spcPts val="0"/>
              </a:spcAft>
              <a:buSzPts val="2400"/>
              <a:buFont typeface="Poppins"/>
              <a:buChar char="■"/>
              <a:defRPr sz="2400">
                <a:latin typeface="Poppins"/>
                <a:ea typeface="Poppins"/>
                <a:cs typeface="Poppins"/>
                <a:sym typeface="Poppins"/>
              </a:defRPr>
            </a:lvl3pPr>
            <a:lvl4pPr indent="-381000" lvl="3" marL="1828800" rtl="0" algn="l">
              <a:lnSpc>
                <a:spcPct val="115000"/>
              </a:lnSpc>
              <a:spcBef>
                <a:spcPts val="0"/>
              </a:spcBef>
              <a:spcAft>
                <a:spcPts val="0"/>
              </a:spcAft>
              <a:buSzPts val="2400"/>
              <a:buFont typeface="Poppins"/>
              <a:buChar char="●"/>
              <a:defRPr sz="2400">
                <a:latin typeface="Poppins"/>
                <a:ea typeface="Poppins"/>
                <a:cs typeface="Poppins"/>
                <a:sym typeface="Poppins"/>
              </a:defRPr>
            </a:lvl4pPr>
            <a:lvl5pPr indent="-381000" lvl="4" marL="2286000" rtl="0" algn="l">
              <a:lnSpc>
                <a:spcPct val="115000"/>
              </a:lnSpc>
              <a:spcBef>
                <a:spcPts val="0"/>
              </a:spcBef>
              <a:spcAft>
                <a:spcPts val="0"/>
              </a:spcAft>
              <a:buSzPts val="2400"/>
              <a:buFont typeface="Poppins"/>
              <a:buChar char="○"/>
              <a:defRPr sz="2400">
                <a:latin typeface="Poppins"/>
                <a:ea typeface="Poppins"/>
                <a:cs typeface="Poppins"/>
                <a:sym typeface="Poppins"/>
              </a:defRPr>
            </a:lvl5pPr>
            <a:lvl6pPr indent="-381000" lvl="5" marL="2743200" rtl="0" algn="l">
              <a:lnSpc>
                <a:spcPct val="115000"/>
              </a:lnSpc>
              <a:spcBef>
                <a:spcPts val="0"/>
              </a:spcBef>
              <a:spcAft>
                <a:spcPts val="0"/>
              </a:spcAft>
              <a:buSzPts val="2400"/>
              <a:buFont typeface="Poppins"/>
              <a:buChar char="■"/>
              <a:defRPr sz="2400">
                <a:latin typeface="Poppins"/>
                <a:ea typeface="Poppins"/>
                <a:cs typeface="Poppins"/>
                <a:sym typeface="Poppins"/>
              </a:defRPr>
            </a:lvl6pPr>
            <a:lvl7pPr indent="-381000" lvl="6" marL="3200400" rtl="0" algn="l">
              <a:lnSpc>
                <a:spcPct val="115000"/>
              </a:lnSpc>
              <a:spcBef>
                <a:spcPts val="0"/>
              </a:spcBef>
              <a:spcAft>
                <a:spcPts val="0"/>
              </a:spcAft>
              <a:buSzPts val="2400"/>
              <a:buFont typeface="Poppins"/>
              <a:buChar char="●"/>
              <a:defRPr sz="2400">
                <a:latin typeface="Poppins"/>
                <a:ea typeface="Poppins"/>
                <a:cs typeface="Poppins"/>
                <a:sym typeface="Poppins"/>
              </a:defRPr>
            </a:lvl7pPr>
            <a:lvl8pPr indent="-381000" lvl="7" marL="3657600" rtl="0" algn="l">
              <a:lnSpc>
                <a:spcPct val="115000"/>
              </a:lnSpc>
              <a:spcBef>
                <a:spcPts val="0"/>
              </a:spcBef>
              <a:spcAft>
                <a:spcPts val="0"/>
              </a:spcAft>
              <a:buSzPts val="2400"/>
              <a:buFont typeface="Poppins"/>
              <a:buChar char="○"/>
              <a:defRPr sz="2400">
                <a:latin typeface="Poppins"/>
                <a:ea typeface="Poppins"/>
                <a:cs typeface="Poppins"/>
                <a:sym typeface="Poppins"/>
              </a:defRPr>
            </a:lvl8pPr>
            <a:lvl9pPr indent="-381000" lvl="8" marL="4114800" rtl="0" algn="l">
              <a:lnSpc>
                <a:spcPct val="115000"/>
              </a:lnSpc>
              <a:spcBef>
                <a:spcPts val="0"/>
              </a:spcBef>
              <a:spcAft>
                <a:spcPts val="0"/>
              </a:spcAft>
              <a:buSzPts val="2400"/>
              <a:buFont typeface="Poppins"/>
              <a:buChar char="■"/>
              <a:defRPr sz="2400">
                <a:latin typeface="Poppins"/>
                <a:ea typeface="Poppins"/>
                <a:cs typeface="Poppins"/>
                <a:sym typeface="Poppins"/>
              </a:defRPr>
            </a:lvl9pPr>
          </a:lstStyle>
          <a:p/>
        </p:txBody>
      </p:sp>
      <p:sp>
        <p:nvSpPr>
          <p:cNvPr id="224" name="Google Shape;224;p65"/>
          <p:cNvSpPr txBox="1"/>
          <p:nvPr>
            <p:ph type="title"/>
          </p:nvPr>
        </p:nvSpPr>
        <p:spPr>
          <a:xfrm>
            <a:off x="206450" y="142225"/>
            <a:ext cx="8222400" cy="493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b="1" sz="30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1 2">
  <p:cSld name="Default 1 2">
    <p:spTree>
      <p:nvGrpSpPr>
        <p:cNvPr id="225" name="Shape 225"/>
        <p:cNvGrpSpPr/>
        <p:nvPr/>
      </p:nvGrpSpPr>
      <p:grpSpPr>
        <a:xfrm>
          <a:off x="0" y="0"/>
          <a:ext cx="0" cy="0"/>
          <a:chOff x="0" y="0"/>
          <a:chExt cx="0" cy="0"/>
        </a:xfrm>
      </p:grpSpPr>
      <p:pic>
        <p:nvPicPr>
          <p:cNvPr id="226" name="Google Shape;226;p66"/>
          <p:cNvPicPr preferRelativeResize="0"/>
          <p:nvPr/>
        </p:nvPicPr>
        <p:blipFill rotWithShape="1">
          <a:blip r:embed="rId2">
            <a:alphaModFix/>
          </a:blip>
          <a:srcRect b="0" l="0" r="0" t="0"/>
          <a:stretch/>
        </p:blipFill>
        <p:spPr>
          <a:xfrm>
            <a:off x="57850" y="4657925"/>
            <a:ext cx="1903400" cy="407350"/>
          </a:xfrm>
          <a:prstGeom prst="rect">
            <a:avLst/>
          </a:prstGeom>
          <a:noFill/>
          <a:ln>
            <a:noFill/>
          </a:ln>
        </p:spPr>
      </p:pic>
      <p:sp>
        <p:nvSpPr>
          <p:cNvPr id="227" name="Google Shape;227;p66"/>
          <p:cNvSpPr txBox="1"/>
          <p:nvPr>
            <p:ph type="title"/>
          </p:nvPr>
        </p:nvSpPr>
        <p:spPr>
          <a:xfrm>
            <a:off x="206450" y="142225"/>
            <a:ext cx="8222400" cy="493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b="1" sz="30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8" name="Google Shape;228;p66"/>
          <p:cNvSpPr/>
          <p:nvPr/>
        </p:nvSpPr>
        <p:spPr>
          <a:xfrm>
            <a:off x="318100" y="701575"/>
            <a:ext cx="692400" cy="35700"/>
          </a:xfrm>
          <a:prstGeom prst="rect">
            <a:avLst/>
          </a:prstGeom>
          <a:solidFill>
            <a:srgbClr val="59AEEC"/>
          </a:solidFill>
          <a:ln>
            <a:noFill/>
          </a:ln>
        </p:spPr>
        <p:txBody>
          <a:bodyPr anchorCtr="0" anchor="ctr" bIns="45650" lIns="91325" spcFirstLastPara="1" rIns="91325" wrap="square" tIns="4565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highlight>
                <a:srgbClr val="FFFFFF"/>
              </a:highlight>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6.xml"/><Relationship Id="rId12" Type="http://schemas.openxmlformats.org/officeDocument/2006/relationships/slideLayout" Target="../slideLayouts/slideLayout11.xml"/><Relationship Id="rId1" Type="http://schemas.openxmlformats.org/officeDocument/2006/relationships/image" Target="../media/image4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6" Type="http://schemas.openxmlformats.org/officeDocument/2006/relationships/theme" Target="../theme/theme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1.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3C78D8"/>
              </a:buClr>
              <a:buSzPts val="2800"/>
              <a:buFont typeface="Montserrat ExtraBold"/>
              <a:buNone/>
              <a:defRPr i="0" sz="2800" u="none" cap="none" strike="noStrike">
                <a:solidFill>
                  <a:srgbClr val="3C78D8"/>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Montserrat"/>
              <a:buChar char="●"/>
              <a:defRPr i="0" sz="1800" u="none" cap="none" strike="noStrike">
                <a:solidFill>
                  <a:srgbClr val="00000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0000"/>
              </a:buClr>
              <a:buSzPts val="1400"/>
              <a:buFont typeface="Montserrat"/>
              <a:buChar char="○"/>
              <a:defRPr i="0" sz="1400" u="none" cap="none" strike="noStrike">
                <a:solidFill>
                  <a:srgbClr val="000000"/>
                </a:solidFill>
                <a:latin typeface="Montserrat"/>
                <a:ea typeface="Montserrat"/>
                <a:cs typeface="Montserrat"/>
                <a:sym typeface="Montserrat"/>
              </a:defRPr>
            </a:lvl2pPr>
            <a:lvl3pPr indent="-317500" lvl="2" marL="1371600" marR="0" rtl="0" algn="l">
              <a:lnSpc>
                <a:spcPct val="115000"/>
              </a:lnSpc>
              <a:spcBef>
                <a:spcPts val="1600"/>
              </a:spcBef>
              <a:spcAft>
                <a:spcPts val="0"/>
              </a:spcAft>
              <a:buClr>
                <a:srgbClr val="000000"/>
              </a:buClr>
              <a:buSzPts val="1400"/>
              <a:buFont typeface="Montserrat"/>
              <a:buChar char="■"/>
              <a:defRPr i="0" sz="1400" u="none" cap="none" strike="noStrike">
                <a:solidFill>
                  <a:srgbClr val="00000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0000"/>
              </a:buClr>
              <a:buSzPts val="1400"/>
              <a:buFont typeface="Montserrat"/>
              <a:buChar char="●"/>
              <a:defRPr i="0" sz="1400" u="none" cap="none" strike="noStrike">
                <a:solidFill>
                  <a:srgbClr val="00000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0000"/>
              </a:buClr>
              <a:buSzPts val="1400"/>
              <a:buFont typeface="Montserrat"/>
              <a:buChar char="○"/>
              <a:defRPr i="0" sz="1400" u="none" cap="none" strike="noStrike">
                <a:solidFill>
                  <a:srgbClr val="00000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15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6" name="Google Shape;86;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1pPr>
            <a:lvl2pPr indent="-317500" lvl="1" marL="914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15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18" name="Shape 118"/>
        <p:cNvGrpSpPr/>
        <p:nvPr/>
      </p:nvGrpSpPr>
      <p:grpSpPr>
        <a:xfrm>
          <a:off x="0" y="0"/>
          <a:ext cx="0" cy="0"/>
          <a:chOff x="0" y="0"/>
          <a:chExt cx="0" cy="0"/>
        </a:xfrm>
      </p:grpSpPr>
      <p:sp>
        <p:nvSpPr>
          <p:cNvPr id="119" name="Google Shape;119;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0" name="Google Shape;120;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1pPr>
            <a:lvl2pPr indent="-317500" lvl="1" marL="914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15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77" name="Shape 177"/>
        <p:cNvGrpSpPr/>
        <p:nvPr/>
      </p:nvGrpSpPr>
      <p:grpSpPr>
        <a:xfrm>
          <a:off x="0" y="0"/>
          <a:ext cx="0" cy="0"/>
          <a:chOff x="0" y="0"/>
          <a:chExt cx="0" cy="0"/>
        </a:xfrm>
      </p:grpSpPr>
      <p:sp>
        <p:nvSpPr>
          <p:cNvPr id="178" name="Google Shape;178;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800"/>
              <a:buFont typeface="Montserrat ExtraBold"/>
              <a:buNone/>
              <a:defRPr sz="28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79" name="Google Shape;179;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Montserrat"/>
              <a:buChar char="●"/>
              <a:defRPr b="1" sz="1800">
                <a:solidFill>
                  <a:schemeClr val="dk2"/>
                </a:solidFill>
                <a:latin typeface="Montserrat"/>
                <a:ea typeface="Montserrat"/>
                <a:cs typeface="Montserrat"/>
                <a:sym typeface="Montserrat"/>
              </a:defRPr>
            </a:lvl1pPr>
            <a:lvl2pPr indent="-317500" lvl="1" marL="914400" rtl="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indent="-317500" lvl="2" marL="1371600" rtl="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80" name="Google Shape;180;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5.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2.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7.png"/><Relationship Id="rId4" Type="http://schemas.openxmlformats.org/officeDocument/2006/relationships/image" Target="../media/image51.png"/><Relationship Id="rId5"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8.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59.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20" Type="http://schemas.openxmlformats.org/officeDocument/2006/relationships/image" Target="../media/image21.jpg"/><Relationship Id="rId22" Type="http://schemas.openxmlformats.org/officeDocument/2006/relationships/image" Target="../media/image24.png"/><Relationship Id="rId21" Type="http://schemas.openxmlformats.org/officeDocument/2006/relationships/image" Target="../media/image60.png"/><Relationship Id="rId24" Type="http://schemas.openxmlformats.org/officeDocument/2006/relationships/image" Target="../media/image25.png"/><Relationship Id="rId23" Type="http://schemas.openxmlformats.org/officeDocument/2006/relationships/image" Target="../media/image63.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57.png"/><Relationship Id="rId9" Type="http://schemas.openxmlformats.org/officeDocument/2006/relationships/image" Target="../media/image61.png"/><Relationship Id="rId26" Type="http://schemas.openxmlformats.org/officeDocument/2006/relationships/image" Target="../media/image30.png"/><Relationship Id="rId25" Type="http://schemas.openxmlformats.org/officeDocument/2006/relationships/image" Target="../media/image66.png"/><Relationship Id="rId28" Type="http://schemas.openxmlformats.org/officeDocument/2006/relationships/image" Target="../media/image26.png"/><Relationship Id="rId27" Type="http://schemas.openxmlformats.org/officeDocument/2006/relationships/image" Target="../media/image40.png"/><Relationship Id="rId5" Type="http://schemas.openxmlformats.org/officeDocument/2006/relationships/image" Target="../media/image18.jpg"/><Relationship Id="rId6" Type="http://schemas.openxmlformats.org/officeDocument/2006/relationships/image" Target="../media/image54.jpg"/><Relationship Id="rId29" Type="http://schemas.openxmlformats.org/officeDocument/2006/relationships/image" Target="../media/image27.png"/><Relationship Id="rId7" Type="http://schemas.openxmlformats.org/officeDocument/2006/relationships/image" Target="../media/image19.png"/><Relationship Id="rId8" Type="http://schemas.openxmlformats.org/officeDocument/2006/relationships/image" Target="../media/image58.png"/><Relationship Id="rId31" Type="http://schemas.openxmlformats.org/officeDocument/2006/relationships/image" Target="../media/image28.png"/><Relationship Id="rId30" Type="http://schemas.openxmlformats.org/officeDocument/2006/relationships/image" Target="../media/image29.png"/><Relationship Id="rId11" Type="http://schemas.openxmlformats.org/officeDocument/2006/relationships/image" Target="../media/image20.jpg"/><Relationship Id="rId10" Type="http://schemas.openxmlformats.org/officeDocument/2006/relationships/image" Target="../media/image39.png"/><Relationship Id="rId32" Type="http://schemas.openxmlformats.org/officeDocument/2006/relationships/image" Target="../media/image32.png"/><Relationship Id="rId13" Type="http://schemas.openxmlformats.org/officeDocument/2006/relationships/image" Target="../media/image13.png"/><Relationship Id="rId12" Type="http://schemas.openxmlformats.org/officeDocument/2006/relationships/image" Target="../media/image38.png"/><Relationship Id="rId15" Type="http://schemas.openxmlformats.org/officeDocument/2006/relationships/image" Target="../media/image31.png"/><Relationship Id="rId14" Type="http://schemas.openxmlformats.org/officeDocument/2006/relationships/image" Target="../media/image16.jpg"/><Relationship Id="rId17" Type="http://schemas.openxmlformats.org/officeDocument/2006/relationships/image" Target="../media/image44.png"/><Relationship Id="rId16" Type="http://schemas.openxmlformats.org/officeDocument/2006/relationships/image" Target="../media/image69.png"/><Relationship Id="rId19" Type="http://schemas.openxmlformats.org/officeDocument/2006/relationships/image" Target="../media/image23.png"/><Relationship Id="rId1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6.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67"/>
          <p:cNvSpPr txBox="1"/>
          <p:nvPr>
            <p:ph idx="4294967295" type="title"/>
          </p:nvPr>
        </p:nvSpPr>
        <p:spPr>
          <a:xfrm>
            <a:off x="311700" y="1834413"/>
            <a:ext cx="8520600" cy="125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Medium"/>
                <a:ea typeface="Montserrat Medium"/>
                <a:cs typeface="Montserrat Medium"/>
                <a:sym typeface="Montserrat Medium"/>
              </a:rPr>
              <a:t>Digitization of</a:t>
            </a:r>
            <a:endParaRPr sz="3600">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rPr lang="en" sz="3600">
                <a:solidFill>
                  <a:srgbClr val="FFFFFF"/>
                </a:solidFill>
                <a:latin typeface="Montserrat Medium"/>
                <a:ea typeface="Montserrat Medium"/>
                <a:cs typeface="Montserrat Medium"/>
                <a:sym typeface="Montserrat Medium"/>
              </a:rPr>
              <a:t>Freight and Transport</a:t>
            </a:r>
            <a:endParaRPr sz="3600">
              <a:solidFill>
                <a:srgbClr val="FFFFFF"/>
              </a:solidFill>
              <a:latin typeface="Montserrat Medium"/>
              <a:ea typeface="Montserrat Medium"/>
              <a:cs typeface="Montserrat Medium"/>
              <a:sym typeface="Montserrat Medium"/>
            </a:endParaRPr>
          </a:p>
        </p:txBody>
      </p:sp>
      <p:sp>
        <p:nvSpPr>
          <p:cNvPr id="234" name="Google Shape;234;p67"/>
          <p:cNvSpPr txBox="1"/>
          <p:nvPr>
            <p:ph idx="4294967295" type="title"/>
          </p:nvPr>
        </p:nvSpPr>
        <p:spPr>
          <a:xfrm>
            <a:off x="311700" y="3144988"/>
            <a:ext cx="8520600" cy="1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ontserrat SemiBold"/>
                <a:ea typeface="Montserrat SemiBold"/>
                <a:cs typeface="Montserrat SemiBold"/>
                <a:sym typeface="Montserrat SemiBold"/>
              </a:rPr>
              <a:t>B I T A . S T U D I O</a:t>
            </a:r>
            <a:endParaRPr sz="1000">
              <a:solidFill>
                <a:srgbClr val="FFFFFF"/>
              </a:solidFill>
              <a:latin typeface="Montserrat SemiBold"/>
              <a:ea typeface="Montserrat SemiBold"/>
              <a:cs typeface="Montserrat SemiBold"/>
              <a:sym typeface="Montserrat SemiBold"/>
            </a:endParaRPr>
          </a:p>
        </p:txBody>
      </p:sp>
      <p:pic>
        <p:nvPicPr>
          <p:cNvPr id="235" name="Google Shape;235;p67"/>
          <p:cNvPicPr preferRelativeResize="0"/>
          <p:nvPr/>
        </p:nvPicPr>
        <p:blipFill rotWithShape="1">
          <a:blip r:embed="rId4">
            <a:alphaModFix/>
          </a:blip>
          <a:srcRect b="35749" l="0" r="0" t="0"/>
          <a:stretch/>
        </p:blipFill>
        <p:spPr>
          <a:xfrm>
            <a:off x="8167625" y="4642625"/>
            <a:ext cx="824500" cy="368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Google Shape;554;p76"/>
          <p:cNvSpPr txBox="1"/>
          <p:nvPr>
            <p:ph type="title"/>
          </p:nvPr>
        </p:nvSpPr>
        <p:spPr>
          <a:xfrm>
            <a:off x="311700" y="312275"/>
            <a:ext cx="8520600" cy="38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BiTA Timeline</a:t>
            </a:r>
            <a:endParaRPr>
              <a:latin typeface="Montserrat"/>
              <a:ea typeface="Montserrat"/>
              <a:cs typeface="Montserrat"/>
              <a:sym typeface="Montserrat"/>
            </a:endParaRPr>
          </a:p>
        </p:txBody>
      </p:sp>
      <p:pic>
        <p:nvPicPr>
          <p:cNvPr id="555" name="Google Shape;555;p76"/>
          <p:cNvPicPr preferRelativeResize="0"/>
          <p:nvPr/>
        </p:nvPicPr>
        <p:blipFill rotWithShape="1">
          <a:blip r:embed="rId3">
            <a:alphaModFix/>
          </a:blip>
          <a:srcRect b="4295" l="7806" r="7798" t="4304"/>
          <a:stretch/>
        </p:blipFill>
        <p:spPr>
          <a:xfrm>
            <a:off x="4220755" y="1303198"/>
            <a:ext cx="702474" cy="760759"/>
          </a:xfrm>
          <a:prstGeom prst="rect">
            <a:avLst/>
          </a:prstGeom>
          <a:noFill/>
          <a:ln>
            <a:noFill/>
          </a:ln>
        </p:spPr>
      </p:pic>
      <p:sp>
        <p:nvSpPr>
          <p:cNvPr id="556" name="Google Shape;556;p76"/>
          <p:cNvSpPr txBox="1"/>
          <p:nvPr>
            <p:ph type="title"/>
          </p:nvPr>
        </p:nvSpPr>
        <p:spPr>
          <a:xfrm>
            <a:off x="4079392" y="2028675"/>
            <a:ext cx="9852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1800">
                <a:solidFill>
                  <a:srgbClr val="1C75BC"/>
                </a:solidFill>
                <a:latin typeface="Montserrat"/>
                <a:ea typeface="Montserrat"/>
                <a:cs typeface="Montserrat"/>
                <a:sym typeface="Montserrat"/>
              </a:rPr>
              <a:t>MAY</a:t>
            </a:r>
            <a:endParaRPr b="1" sz="1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1800">
                <a:solidFill>
                  <a:srgbClr val="1C75BC"/>
                </a:solidFill>
                <a:latin typeface="Montserrat"/>
                <a:ea typeface="Montserrat"/>
                <a:cs typeface="Montserrat"/>
                <a:sym typeface="Montserrat"/>
              </a:rPr>
              <a:t>2019</a:t>
            </a:r>
            <a:endParaRPr b="1" sz="1800">
              <a:solidFill>
                <a:srgbClr val="1C75BC"/>
              </a:solidFill>
              <a:latin typeface="Montserrat"/>
              <a:ea typeface="Montserrat"/>
              <a:cs typeface="Montserrat"/>
              <a:sym typeface="Montserrat"/>
            </a:endParaRPr>
          </a:p>
        </p:txBody>
      </p:sp>
      <p:sp>
        <p:nvSpPr>
          <p:cNvPr id="557" name="Google Shape;557;p76"/>
          <p:cNvSpPr txBox="1"/>
          <p:nvPr/>
        </p:nvSpPr>
        <p:spPr>
          <a:xfrm>
            <a:off x="800431" y="2063950"/>
            <a:ext cx="1320600" cy="12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Medium"/>
                <a:ea typeface="Montserrat Medium"/>
                <a:cs typeface="Montserrat Medium"/>
                <a:sym typeface="Montserrat Medium"/>
              </a:rPr>
              <a:t>BiTA </a:t>
            </a:r>
            <a:endParaRPr>
              <a:latin typeface="Montserrat Medium"/>
              <a:ea typeface="Montserrat Medium"/>
              <a:cs typeface="Montserrat Medium"/>
              <a:sym typeface="Montserrat Medium"/>
            </a:endParaRPr>
          </a:p>
          <a:p>
            <a:pPr indent="0" lvl="0" marL="0" rtl="0" algn="ctr">
              <a:spcBef>
                <a:spcPts val="0"/>
              </a:spcBef>
              <a:spcAft>
                <a:spcPts val="0"/>
              </a:spcAft>
              <a:buNone/>
            </a:pPr>
            <a:r>
              <a:rPr lang="en">
                <a:latin typeface="Montserrat Medium"/>
                <a:ea typeface="Montserrat Medium"/>
                <a:cs typeface="Montserrat Medium"/>
                <a:sym typeface="Montserrat Medium"/>
              </a:rPr>
              <a:t>Spring </a:t>
            </a:r>
            <a:endParaRPr>
              <a:latin typeface="Montserrat Medium"/>
              <a:ea typeface="Montserrat Medium"/>
              <a:cs typeface="Montserrat Medium"/>
              <a:sym typeface="Montserrat Medium"/>
            </a:endParaRPr>
          </a:p>
          <a:p>
            <a:pPr indent="0" lvl="0" marL="0" rtl="0" algn="ctr">
              <a:spcBef>
                <a:spcPts val="0"/>
              </a:spcBef>
              <a:spcAft>
                <a:spcPts val="0"/>
              </a:spcAft>
              <a:buNone/>
            </a:pPr>
            <a:r>
              <a:rPr lang="en">
                <a:latin typeface="Montserrat Medium"/>
                <a:ea typeface="Montserrat Medium"/>
                <a:cs typeface="Montserrat Medium"/>
                <a:sym typeface="Montserrat Medium"/>
              </a:rPr>
              <a:t>Symposium</a:t>
            </a:r>
            <a:endParaRPr>
              <a:latin typeface="Montserrat Medium"/>
              <a:ea typeface="Montserrat Medium"/>
              <a:cs typeface="Montserrat Medium"/>
              <a:sym typeface="Montserrat Medium"/>
            </a:endParaRPr>
          </a:p>
        </p:txBody>
      </p:sp>
      <p:sp>
        <p:nvSpPr>
          <p:cNvPr id="558" name="Google Shape;558;p76"/>
          <p:cNvSpPr txBox="1"/>
          <p:nvPr/>
        </p:nvSpPr>
        <p:spPr>
          <a:xfrm>
            <a:off x="5383472" y="2063950"/>
            <a:ext cx="1320600" cy="12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highlight>
                  <a:srgbClr val="FFFFFF"/>
                </a:highlight>
                <a:latin typeface="Montserrat Medium"/>
                <a:ea typeface="Montserrat Medium"/>
                <a:cs typeface="Montserrat Medium"/>
                <a:sym typeface="Montserrat Medium"/>
              </a:rPr>
              <a:t>First use of Location Standard in real world product</a:t>
            </a:r>
            <a:endParaRPr>
              <a:solidFill>
                <a:schemeClr val="dk1"/>
              </a:solidFill>
              <a:latin typeface="Montserrat Medium"/>
              <a:ea typeface="Montserrat Medium"/>
              <a:cs typeface="Montserrat Medium"/>
              <a:sym typeface="Montserrat Medium"/>
            </a:endParaRPr>
          </a:p>
        </p:txBody>
      </p:sp>
      <p:sp>
        <p:nvSpPr>
          <p:cNvPr id="559" name="Google Shape;559;p76"/>
          <p:cNvSpPr txBox="1"/>
          <p:nvPr/>
        </p:nvSpPr>
        <p:spPr>
          <a:xfrm>
            <a:off x="2439911" y="2063950"/>
            <a:ext cx="1320600" cy="12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Medium"/>
                <a:ea typeface="Montserrat Medium"/>
                <a:cs typeface="Montserrat Medium"/>
                <a:sym typeface="Montserrat Medium"/>
              </a:rPr>
              <a:t>Patrick Duffy announced President of BiTA</a:t>
            </a:r>
            <a:endParaRPr>
              <a:latin typeface="Montserrat Medium"/>
              <a:ea typeface="Montserrat Medium"/>
              <a:cs typeface="Montserrat Medium"/>
              <a:sym typeface="Montserrat Medium"/>
            </a:endParaRPr>
          </a:p>
        </p:txBody>
      </p:sp>
      <p:sp>
        <p:nvSpPr>
          <p:cNvPr id="560" name="Google Shape;560;p76"/>
          <p:cNvSpPr txBox="1"/>
          <p:nvPr/>
        </p:nvSpPr>
        <p:spPr>
          <a:xfrm>
            <a:off x="7022950" y="2063950"/>
            <a:ext cx="1427400" cy="12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highlight>
                  <a:srgbClr val="FFFFFF"/>
                </a:highlight>
                <a:latin typeface="Montserrat Medium"/>
                <a:ea typeface="Montserrat Medium"/>
                <a:cs typeface="Montserrat Medium"/>
                <a:sym typeface="Montserrat Medium"/>
              </a:rPr>
              <a:t>Party component specification sent to TC for review.</a:t>
            </a:r>
            <a:endParaRPr>
              <a:latin typeface="Montserrat Medium"/>
              <a:ea typeface="Montserrat Medium"/>
              <a:cs typeface="Montserrat Medium"/>
              <a:sym typeface="Montserrat Medium"/>
            </a:endParaRPr>
          </a:p>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cxnSp>
        <p:nvCxnSpPr>
          <p:cNvPr id="561" name="Google Shape;561;p76"/>
          <p:cNvCxnSpPr/>
          <p:nvPr/>
        </p:nvCxnSpPr>
        <p:spPr>
          <a:xfrm>
            <a:off x="1001650" y="1842100"/>
            <a:ext cx="2962800" cy="0"/>
          </a:xfrm>
          <a:prstGeom prst="straightConnector1">
            <a:avLst/>
          </a:prstGeom>
          <a:noFill/>
          <a:ln cap="flat" cmpd="sng" w="19050">
            <a:solidFill>
              <a:srgbClr val="3475B6"/>
            </a:solidFill>
            <a:prstDash val="solid"/>
            <a:round/>
            <a:headEnd len="med" w="med" type="none"/>
            <a:tailEnd len="med" w="med" type="none"/>
          </a:ln>
        </p:spPr>
      </p:cxnSp>
      <p:cxnSp>
        <p:nvCxnSpPr>
          <p:cNvPr id="562" name="Google Shape;562;p76"/>
          <p:cNvCxnSpPr/>
          <p:nvPr/>
        </p:nvCxnSpPr>
        <p:spPr>
          <a:xfrm>
            <a:off x="5104625" y="1853200"/>
            <a:ext cx="2962800" cy="0"/>
          </a:xfrm>
          <a:prstGeom prst="straightConnector1">
            <a:avLst/>
          </a:prstGeom>
          <a:noFill/>
          <a:ln cap="flat" cmpd="sng" w="19050">
            <a:solidFill>
              <a:srgbClr val="3475B6"/>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pic>
        <p:nvPicPr>
          <p:cNvPr descr="A screenshot of a cell phone&#10;&#10;Description automatically generated" id="567" name="Google Shape;567;p77"/>
          <p:cNvPicPr preferRelativeResize="0"/>
          <p:nvPr/>
        </p:nvPicPr>
        <p:blipFill rotWithShape="1">
          <a:blip r:embed="rId3">
            <a:alphaModFix/>
          </a:blip>
          <a:srcRect b="0" l="0" r="0" t="0"/>
          <a:stretch/>
        </p:blipFill>
        <p:spPr>
          <a:xfrm>
            <a:off x="4359600" y="1196916"/>
            <a:ext cx="4466235" cy="3201383"/>
          </a:xfrm>
          <a:prstGeom prst="rect">
            <a:avLst/>
          </a:prstGeom>
          <a:noFill/>
          <a:ln>
            <a:noFill/>
          </a:ln>
        </p:spPr>
      </p:pic>
      <p:graphicFrame>
        <p:nvGraphicFramePr>
          <p:cNvPr id="568" name="Google Shape;568;p77"/>
          <p:cNvGraphicFramePr/>
          <p:nvPr/>
        </p:nvGraphicFramePr>
        <p:xfrm>
          <a:off x="70095" y="822443"/>
          <a:ext cx="3000000" cy="3000000"/>
        </p:xfrm>
        <a:graphic>
          <a:graphicData uri="http://schemas.openxmlformats.org/drawingml/2006/table">
            <a:tbl>
              <a:tblPr bandRow="1" firstCol="1" firstRow="1">
                <a:noFill/>
                <a:tableStyleId>{C6F6BB9D-C25B-4C5B-958F-64AEF50444CB}</a:tableStyleId>
              </a:tblPr>
              <a:tblGrid>
                <a:gridCol w="1163125"/>
                <a:gridCol w="2910550"/>
              </a:tblGrid>
              <a:tr h="564000">
                <a:tc>
                  <a:txBody>
                    <a:bodyPr/>
                    <a:lstStyle/>
                    <a:p>
                      <a:pPr indent="0" lvl="0" marL="0" marR="0" rtl="0" algn="l">
                        <a:lnSpc>
                          <a:spcPct val="100000"/>
                        </a:lnSpc>
                        <a:spcBef>
                          <a:spcPts val="0"/>
                        </a:spcBef>
                        <a:spcAft>
                          <a:spcPts val="0"/>
                        </a:spcAft>
                        <a:buNone/>
                      </a:pPr>
                      <a:r>
                        <a:rPr lang="en" sz="1100" u="none" cap="none" strike="noStrike"/>
                        <a:t>Physical</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lang="en" sz="1100" u="none" cap="none" strike="noStrike">
                          <a:solidFill>
                            <a:schemeClr val="dk1"/>
                          </a:solidFill>
                        </a:rPr>
                        <a:t>ShipUnit, HandlingUnit, </a:t>
                      </a:r>
                      <a:r>
                        <a:rPr b="0" lang="en" sz="1100" u="none" cap="none" strike="noStrike">
                          <a:solidFill>
                            <a:schemeClr val="dk1"/>
                          </a:solidFill>
                        </a:rPr>
                        <a:t>Conveyor</a:t>
                      </a:r>
                      <a:endParaRPr b="0" sz="1100" u="none" cap="none" strike="noStrike">
                        <a:solidFill>
                          <a:schemeClr val="dk1"/>
                        </a:solidFill>
                        <a:latin typeface="Calibri"/>
                        <a:ea typeface="Calibri"/>
                        <a:cs typeface="Calibri"/>
                        <a:sym typeface="Calibri"/>
                      </a:endParaRPr>
                    </a:p>
                  </a:txBody>
                  <a:tcPr marT="0" marB="0" marR="68575" marL="68575" anchor="b">
                    <a:solidFill>
                      <a:srgbClr val="FFF1E8"/>
                    </a:solidFill>
                  </a:tcPr>
                </a:tc>
              </a:tr>
              <a:tr h="564000">
                <a:tc>
                  <a:txBody>
                    <a:bodyPr/>
                    <a:lstStyle/>
                    <a:p>
                      <a:pPr indent="0" lvl="0" marL="0" marR="0" rtl="0" algn="l">
                        <a:lnSpc>
                          <a:spcPct val="100000"/>
                        </a:lnSpc>
                        <a:spcBef>
                          <a:spcPts val="0"/>
                        </a:spcBef>
                        <a:spcAft>
                          <a:spcPts val="0"/>
                        </a:spcAft>
                        <a:buNone/>
                      </a:pPr>
                      <a:r>
                        <a:rPr lang="en" sz="1100" u="none" cap="none" strike="noStrike"/>
                        <a:t>Data link</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b="1" lang="en" sz="1100" u="none" cap="none" strike="noStrike"/>
                        <a:t>TrackableEntity</a:t>
                      </a:r>
                      <a:r>
                        <a:rPr lang="en" sz="1100" u="none" cap="none" strike="noStrike"/>
                        <a:t>, </a:t>
                      </a:r>
                      <a:r>
                        <a:rPr b="1" lang="en" sz="1100" u="none" cap="none" strike="noStrike"/>
                        <a:t>TrackableEvent</a:t>
                      </a:r>
                      <a:r>
                        <a:rPr lang="en" sz="1100" u="none" cap="none" strike="noStrike"/>
                        <a:t>, Link</a:t>
                      </a:r>
                      <a:endParaRPr sz="1100" u="none" cap="none" strike="noStrike">
                        <a:latin typeface="Calibri"/>
                        <a:ea typeface="Calibri"/>
                        <a:cs typeface="Calibri"/>
                        <a:sym typeface="Calibri"/>
                      </a:endParaRPr>
                    </a:p>
                  </a:txBody>
                  <a:tcPr marT="0" marB="0" marR="68575" marL="68575" anchor="b">
                    <a:solidFill>
                      <a:srgbClr val="FFE2CE"/>
                    </a:solidFill>
                  </a:tcPr>
                </a:tc>
              </a:tr>
              <a:tr h="564000">
                <a:tc>
                  <a:txBody>
                    <a:bodyPr/>
                    <a:lstStyle/>
                    <a:p>
                      <a:pPr indent="0" lvl="0" marL="0" marR="0" rtl="0" algn="l">
                        <a:lnSpc>
                          <a:spcPct val="100000"/>
                        </a:lnSpc>
                        <a:spcBef>
                          <a:spcPts val="0"/>
                        </a:spcBef>
                        <a:spcAft>
                          <a:spcPts val="0"/>
                        </a:spcAft>
                        <a:buNone/>
                      </a:pPr>
                      <a:r>
                        <a:rPr lang="en" sz="1100" u="none" cap="none" strike="noStrike"/>
                        <a:t>Network</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b="1" lang="en" sz="1100" u="none" cap="none" strike="noStrike"/>
                        <a:t>Location, Position, Address, </a:t>
                      </a:r>
                      <a:r>
                        <a:rPr b="0" lang="en" sz="1100" u="none" cap="none" strike="noStrike"/>
                        <a:t>Lane, Route</a:t>
                      </a:r>
                      <a:endParaRPr b="0" sz="1100" u="none" cap="none" strike="noStrike">
                        <a:latin typeface="Calibri"/>
                        <a:ea typeface="Calibri"/>
                        <a:cs typeface="Calibri"/>
                        <a:sym typeface="Calibri"/>
                      </a:endParaRPr>
                    </a:p>
                  </a:txBody>
                  <a:tcPr marT="0" marB="0" marR="68575" marL="68575" anchor="b">
                    <a:solidFill>
                      <a:srgbClr val="FFF1E8"/>
                    </a:solidFill>
                  </a:tcPr>
                </a:tc>
              </a:tr>
              <a:tr h="564000">
                <a:tc>
                  <a:txBody>
                    <a:bodyPr/>
                    <a:lstStyle/>
                    <a:p>
                      <a:pPr indent="0" lvl="0" marL="0" marR="0" rtl="0" algn="l">
                        <a:lnSpc>
                          <a:spcPct val="100000"/>
                        </a:lnSpc>
                        <a:spcBef>
                          <a:spcPts val="0"/>
                        </a:spcBef>
                        <a:spcAft>
                          <a:spcPts val="0"/>
                        </a:spcAft>
                        <a:buNone/>
                      </a:pPr>
                      <a:r>
                        <a:rPr lang="en" sz="1100" u="none" cap="none" strike="noStrike"/>
                        <a:t>Transport</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lang="en" sz="1100" u="none" cap="none" strike="noStrike"/>
                        <a:t>Trip, Service Offers</a:t>
                      </a:r>
                      <a:endParaRPr sz="1100" u="none" cap="none" strike="noStrike">
                        <a:latin typeface="Calibri"/>
                        <a:ea typeface="Calibri"/>
                        <a:cs typeface="Calibri"/>
                        <a:sym typeface="Calibri"/>
                      </a:endParaRPr>
                    </a:p>
                  </a:txBody>
                  <a:tcPr marT="0" marB="0" marR="68575" marL="68575" anchor="b"/>
                </a:tc>
              </a:tr>
              <a:tr h="568775">
                <a:tc>
                  <a:txBody>
                    <a:bodyPr/>
                    <a:lstStyle/>
                    <a:p>
                      <a:pPr indent="0" lvl="0" marL="0" marR="0" rtl="0" algn="l">
                        <a:lnSpc>
                          <a:spcPct val="100000"/>
                        </a:lnSpc>
                        <a:spcBef>
                          <a:spcPts val="0"/>
                        </a:spcBef>
                        <a:spcAft>
                          <a:spcPts val="0"/>
                        </a:spcAft>
                        <a:buNone/>
                      </a:pPr>
                      <a:r>
                        <a:rPr lang="en" sz="1100" u="none" cap="none" strike="noStrike"/>
                        <a:t>Session</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b="1" lang="en" sz="1100" u="none" cap="none" strike="noStrike"/>
                        <a:t>Party</a:t>
                      </a:r>
                      <a:r>
                        <a:rPr lang="en" sz="1100" u="none" cap="none" strike="noStrike"/>
                        <a:t>, ShipOrder, ScheduledOrder, Rates</a:t>
                      </a:r>
                      <a:endParaRPr sz="1100" u="none" cap="none" strike="noStrike">
                        <a:latin typeface="Calibri"/>
                        <a:ea typeface="Calibri"/>
                        <a:cs typeface="Calibri"/>
                        <a:sym typeface="Calibri"/>
                      </a:endParaRPr>
                    </a:p>
                  </a:txBody>
                  <a:tcPr marT="0" marB="0" marR="68575" marL="68575" anchor="b"/>
                </a:tc>
              </a:tr>
              <a:tr h="564000">
                <a:tc>
                  <a:txBody>
                    <a:bodyPr/>
                    <a:lstStyle/>
                    <a:p>
                      <a:pPr indent="0" lvl="0" marL="0" marR="0" rtl="0" algn="l">
                        <a:lnSpc>
                          <a:spcPct val="100000"/>
                        </a:lnSpc>
                        <a:spcBef>
                          <a:spcPts val="0"/>
                        </a:spcBef>
                        <a:spcAft>
                          <a:spcPts val="0"/>
                        </a:spcAft>
                        <a:buNone/>
                      </a:pPr>
                      <a:r>
                        <a:rPr lang="en" sz="1100" u="none" cap="none" strike="noStrike"/>
                        <a:t>Presentation</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b="1" lang="en" sz="1100" u="none" cap="none" strike="noStrike"/>
                        <a:t>BOL</a:t>
                      </a:r>
                      <a:r>
                        <a:rPr lang="en" sz="1100" u="none" cap="none" strike="noStrike"/>
                        <a:t>, BUBBA/EMIT</a:t>
                      </a:r>
                      <a:endParaRPr sz="1100" u="none" cap="none" strike="noStrike">
                        <a:latin typeface="Calibri"/>
                        <a:ea typeface="Calibri"/>
                        <a:cs typeface="Calibri"/>
                        <a:sym typeface="Calibri"/>
                      </a:endParaRPr>
                    </a:p>
                  </a:txBody>
                  <a:tcPr marT="0" marB="0" marR="68575" marL="68575" anchor="b"/>
                </a:tc>
              </a:tr>
              <a:tr h="564000">
                <a:tc>
                  <a:txBody>
                    <a:bodyPr/>
                    <a:lstStyle/>
                    <a:p>
                      <a:pPr indent="0" lvl="0" marL="0" marR="0" rtl="0" algn="l">
                        <a:lnSpc>
                          <a:spcPct val="100000"/>
                        </a:lnSpc>
                        <a:spcBef>
                          <a:spcPts val="0"/>
                        </a:spcBef>
                        <a:spcAft>
                          <a:spcPts val="0"/>
                        </a:spcAft>
                        <a:buNone/>
                      </a:pPr>
                      <a:r>
                        <a:rPr lang="en" sz="1100" u="none" cap="none" strike="noStrike"/>
                        <a:t>Application</a:t>
                      </a:r>
                      <a:endParaRPr sz="1100" u="none" cap="none" strike="noStrike">
                        <a:latin typeface="Calibri"/>
                        <a:ea typeface="Calibri"/>
                        <a:cs typeface="Calibri"/>
                        <a:sym typeface="Calibri"/>
                      </a:endParaRPr>
                    </a:p>
                  </a:txBody>
                  <a:tcPr marT="0" marB="0" marR="68575" marL="68575" anchor="b"/>
                </a:tc>
                <a:tc>
                  <a:txBody>
                    <a:bodyPr/>
                    <a:lstStyle/>
                    <a:p>
                      <a:pPr indent="0" lvl="0" marL="0" marR="0" rtl="0" algn="l">
                        <a:lnSpc>
                          <a:spcPct val="100000"/>
                        </a:lnSpc>
                        <a:spcBef>
                          <a:spcPts val="0"/>
                        </a:spcBef>
                        <a:spcAft>
                          <a:spcPts val="0"/>
                        </a:spcAft>
                        <a:buNone/>
                      </a:pPr>
                      <a:r>
                        <a:rPr lang="en" sz="1100" u="none" cap="none" strike="noStrike"/>
                        <a:t>Traceability, Chain of Custody</a:t>
                      </a:r>
                      <a:endParaRPr sz="1100" u="none" cap="none" strike="noStrike">
                        <a:latin typeface="Calibri"/>
                        <a:ea typeface="Calibri"/>
                        <a:cs typeface="Calibri"/>
                        <a:sym typeface="Calibri"/>
                      </a:endParaRPr>
                    </a:p>
                  </a:txBody>
                  <a:tcPr marT="0" marB="0" marR="68575" marL="68575" anchor="b"/>
                </a:tc>
              </a:tr>
            </a:tbl>
          </a:graphicData>
        </a:graphic>
      </p:graphicFrame>
      <p:sp>
        <p:nvSpPr>
          <p:cNvPr id="569" name="Google Shape;569;p77"/>
          <p:cNvSpPr txBox="1"/>
          <p:nvPr/>
        </p:nvSpPr>
        <p:spPr>
          <a:xfrm>
            <a:off x="210100" y="14505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i="0" lang="en" sz="2800" u="none" cap="none" strike="noStrike">
                <a:solidFill>
                  <a:srgbClr val="3C78D8"/>
                </a:solidFill>
                <a:latin typeface="Montserrat ExtraBold"/>
                <a:ea typeface="Montserrat ExtraBold"/>
                <a:cs typeface="Montserrat ExtraBold"/>
                <a:sym typeface="Montserrat ExtraBold"/>
              </a:rPr>
              <a:t>Foundation Profile – Layered Model</a:t>
            </a:r>
            <a:endParaRPr>
              <a:solidFill>
                <a:srgbClr val="3C78D8"/>
              </a:solidFill>
              <a:latin typeface="Montserrat ExtraBold"/>
              <a:ea typeface="Montserrat ExtraBold"/>
              <a:cs typeface="Montserrat ExtraBold"/>
              <a:sym typeface="Montserrat ExtraBold"/>
            </a:endParaRPr>
          </a:p>
        </p:txBody>
      </p:sp>
      <p:sp>
        <p:nvSpPr>
          <p:cNvPr id="570" name="Google Shape;570;p77"/>
          <p:cNvSpPr txBox="1"/>
          <p:nvPr/>
        </p:nvSpPr>
        <p:spPr>
          <a:xfrm>
            <a:off x="0" y="4775225"/>
            <a:ext cx="85206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Source: Ben Kothari, Ampliflex</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4" name="Shape 574"/>
        <p:cNvGrpSpPr/>
        <p:nvPr/>
      </p:nvGrpSpPr>
      <p:grpSpPr>
        <a:xfrm>
          <a:off x="0" y="0"/>
          <a:ext cx="0" cy="0"/>
          <a:chOff x="0" y="0"/>
          <a:chExt cx="0" cy="0"/>
        </a:xfrm>
      </p:grpSpPr>
      <p:pic>
        <p:nvPicPr>
          <p:cNvPr id="575" name="Google Shape;575;p78"/>
          <p:cNvPicPr preferRelativeResize="0"/>
          <p:nvPr/>
        </p:nvPicPr>
        <p:blipFill rotWithShape="1">
          <a:blip r:embed="rId3">
            <a:alphaModFix/>
          </a:blip>
          <a:srcRect b="0" l="0" r="0" t="0"/>
          <a:stretch/>
        </p:blipFill>
        <p:spPr>
          <a:xfrm>
            <a:off x="0" y="755025"/>
            <a:ext cx="9144000" cy="4024314"/>
          </a:xfrm>
          <a:prstGeom prst="rect">
            <a:avLst/>
          </a:prstGeom>
          <a:noFill/>
          <a:ln>
            <a:noFill/>
          </a:ln>
        </p:spPr>
      </p:pic>
      <p:sp>
        <p:nvSpPr>
          <p:cNvPr id="576" name="Google Shape;576;p78"/>
          <p:cNvSpPr txBox="1"/>
          <p:nvPr/>
        </p:nvSpPr>
        <p:spPr>
          <a:xfrm>
            <a:off x="210100" y="14505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 sz="2800" u="none" cap="none" strike="noStrike">
                <a:solidFill>
                  <a:srgbClr val="3C78D8"/>
                </a:solidFill>
                <a:latin typeface="Montserrat"/>
                <a:ea typeface="Montserrat"/>
                <a:cs typeface="Montserrat"/>
                <a:sym typeface="Montserrat"/>
              </a:rPr>
              <a:t>Tracking Foundation Profile</a:t>
            </a:r>
            <a:endParaRPr b="1">
              <a:solidFill>
                <a:srgbClr val="3C78D8"/>
              </a:solidFill>
              <a:latin typeface="Montserrat"/>
              <a:ea typeface="Montserrat"/>
              <a:cs typeface="Montserrat"/>
              <a:sym typeface="Montserrat"/>
            </a:endParaRPr>
          </a:p>
        </p:txBody>
      </p:sp>
      <p:sp>
        <p:nvSpPr>
          <p:cNvPr id="577" name="Google Shape;577;p78"/>
          <p:cNvSpPr txBox="1"/>
          <p:nvPr/>
        </p:nvSpPr>
        <p:spPr>
          <a:xfrm>
            <a:off x="0" y="4779350"/>
            <a:ext cx="8678400" cy="2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Source: Ben Kothari, Ampliflex</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1" name="Shape 581"/>
        <p:cNvGrpSpPr/>
        <p:nvPr/>
      </p:nvGrpSpPr>
      <p:grpSpPr>
        <a:xfrm>
          <a:off x="0" y="0"/>
          <a:ext cx="0" cy="0"/>
          <a:chOff x="0" y="0"/>
          <a:chExt cx="0" cy="0"/>
        </a:xfrm>
      </p:grpSpPr>
      <p:sp>
        <p:nvSpPr>
          <p:cNvPr id="582" name="Google Shape;582;p79"/>
          <p:cNvSpPr txBox="1"/>
          <p:nvPr/>
        </p:nvSpPr>
        <p:spPr>
          <a:xfrm>
            <a:off x="290286" y="188686"/>
            <a:ext cx="8541900" cy="59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i="0" lang="en" sz="2800" u="none" cap="none" strike="noStrike">
                <a:solidFill>
                  <a:srgbClr val="3C78D8"/>
                </a:solidFill>
                <a:latin typeface="Montserrat ExtraBold"/>
                <a:ea typeface="Montserrat ExtraBold"/>
                <a:cs typeface="Montserrat ExtraBold"/>
                <a:sym typeface="Montserrat ExtraBold"/>
              </a:rPr>
              <a:t>Location</a:t>
            </a:r>
            <a:endParaRPr>
              <a:solidFill>
                <a:srgbClr val="3C78D8"/>
              </a:solidFill>
              <a:latin typeface="Montserrat ExtraBold"/>
              <a:ea typeface="Montserrat ExtraBold"/>
              <a:cs typeface="Montserrat ExtraBold"/>
              <a:sym typeface="Montserrat ExtraBold"/>
            </a:endParaRPr>
          </a:p>
        </p:txBody>
      </p:sp>
      <p:pic>
        <p:nvPicPr>
          <p:cNvPr id="583" name="Google Shape;583;p79"/>
          <p:cNvPicPr preferRelativeResize="0"/>
          <p:nvPr/>
        </p:nvPicPr>
        <p:blipFill rotWithShape="1">
          <a:blip r:embed="rId3">
            <a:alphaModFix/>
          </a:blip>
          <a:srcRect b="0" l="0" r="0" t="0"/>
          <a:stretch/>
        </p:blipFill>
        <p:spPr>
          <a:xfrm>
            <a:off x="217718" y="816894"/>
            <a:ext cx="5082363" cy="3909743"/>
          </a:xfrm>
          <a:prstGeom prst="rect">
            <a:avLst/>
          </a:prstGeom>
          <a:noFill/>
          <a:ln>
            <a:noFill/>
          </a:ln>
        </p:spPr>
      </p:pic>
      <p:pic>
        <p:nvPicPr>
          <p:cNvPr id="584" name="Google Shape;584;p79"/>
          <p:cNvPicPr preferRelativeResize="0"/>
          <p:nvPr/>
        </p:nvPicPr>
        <p:blipFill rotWithShape="1">
          <a:blip r:embed="rId4">
            <a:alphaModFix/>
          </a:blip>
          <a:srcRect b="0" l="0" r="0" t="0"/>
          <a:stretch/>
        </p:blipFill>
        <p:spPr>
          <a:xfrm>
            <a:off x="5678414" y="579506"/>
            <a:ext cx="3109070" cy="4045250"/>
          </a:xfrm>
          <a:prstGeom prst="rect">
            <a:avLst/>
          </a:prstGeom>
          <a:noFill/>
          <a:ln>
            <a:noFill/>
          </a:ln>
        </p:spPr>
      </p:pic>
      <p:sp>
        <p:nvSpPr>
          <p:cNvPr id="585" name="Google Shape;585;p79"/>
          <p:cNvSpPr txBox="1"/>
          <p:nvPr/>
        </p:nvSpPr>
        <p:spPr>
          <a:xfrm>
            <a:off x="0" y="4760575"/>
            <a:ext cx="8080200" cy="1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Source: Ben Kothari, Ampliflex</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9" name="Shape 589"/>
        <p:cNvGrpSpPr/>
        <p:nvPr/>
      </p:nvGrpSpPr>
      <p:grpSpPr>
        <a:xfrm>
          <a:off x="0" y="0"/>
          <a:ext cx="0" cy="0"/>
          <a:chOff x="0" y="0"/>
          <a:chExt cx="0" cy="0"/>
        </a:xfrm>
      </p:grpSpPr>
      <p:sp>
        <p:nvSpPr>
          <p:cNvPr id="590" name="Google Shape;590;p80"/>
          <p:cNvSpPr txBox="1"/>
          <p:nvPr>
            <p:ph type="title"/>
          </p:nvPr>
        </p:nvSpPr>
        <p:spPr>
          <a:xfrm>
            <a:off x="311700" y="21036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Calibri"/>
                <a:ea typeface="Calibri"/>
                <a:cs typeface="Calibri"/>
                <a:sym typeface="Calibri"/>
              </a:rPr>
              <a:t>Shipment Example</a:t>
            </a:r>
            <a:endParaRPr>
              <a:latin typeface="Calibri"/>
              <a:ea typeface="Calibri"/>
              <a:cs typeface="Calibri"/>
              <a:sym typeface="Calibri"/>
            </a:endParaRPr>
          </a:p>
        </p:txBody>
      </p:sp>
      <p:pic>
        <p:nvPicPr>
          <p:cNvPr id="591" name="Google Shape;591;p80"/>
          <p:cNvPicPr preferRelativeResize="0"/>
          <p:nvPr/>
        </p:nvPicPr>
        <p:blipFill rotWithShape="1">
          <a:blip r:embed="rId3">
            <a:alphaModFix/>
          </a:blip>
          <a:srcRect b="0" l="0" r="0" t="0"/>
          <a:stretch/>
        </p:blipFill>
        <p:spPr>
          <a:xfrm>
            <a:off x="3789111" y="540193"/>
            <a:ext cx="5345588" cy="4201394"/>
          </a:xfrm>
          <a:prstGeom prst="rect">
            <a:avLst/>
          </a:prstGeom>
          <a:noFill/>
          <a:ln>
            <a:noFill/>
          </a:ln>
        </p:spPr>
      </p:pic>
      <p:sp>
        <p:nvSpPr>
          <p:cNvPr id="592" name="Google Shape;592;p80"/>
          <p:cNvSpPr/>
          <p:nvPr/>
        </p:nvSpPr>
        <p:spPr>
          <a:xfrm>
            <a:off x="72490" y="2370788"/>
            <a:ext cx="3716700" cy="2164200"/>
          </a:xfrm>
          <a:prstGeom prst="rect">
            <a:avLst/>
          </a:prstGeom>
          <a:solidFill>
            <a:srgbClr val="CDFAFF"/>
          </a:solidFill>
          <a:ln cap="rnd" cmpd="sng" w="9525">
            <a:solidFill>
              <a:srgbClr val="FFFAF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A Shipment is Goods or Products that may be transported under the terms of an Agreement (TBD) authorized by two or more Parties.  As a grouping of Ship Units, the shipment is moved at the same time and transported by means of a transportation service offered by the Carrier or any Transportation Service Provider (Party) and requested by the Shipper (Party) who is at one Origin (Location) to one Recipient (Party) who is at one Destination (Location), and with respect to the total number of Ship Units and their respective piece counts, total weight, total cube, pallet counts etc.  A shipment is also uniquely identified from among a set of Shipments at any given time, but tracking occurs at the individual Ship Unit level.</a:t>
            </a:r>
            <a:endParaRPr/>
          </a:p>
        </p:txBody>
      </p:sp>
      <p:sp>
        <p:nvSpPr>
          <p:cNvPr id="593" name="Google Shape;593;p80"/>
          <p:cNvSpPr/>
          <p:nvPr/>
        </p:nvSpPr>
        <p:spPr>
          <a:xfrm>
            <a:off x="72490" y="986400"/>
            <a:ext cx="3716700" cy="1010100"/>
          </a:xfrm>
          <a:prstGeom prst="rect">
            <a:avLst/>
          </a:prstGeom>
          <a:solidFill>
            <a:srgbClr val="D5FBFF"/>
          </a:solidFill>
          <a:ln cap="rnd" cmpd="sng" w="9525">
            <a:solidFill>
              <a:srgbClr val="FFFAF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Passive vehicle resources which are responsible for bearing or storing the load of ShipUnits are collectively referred to as HandlingUnit (HU). HandlingUnit is a recursive/hierarchical representation; Each HU may be tracked separately, or an HU group may contain multiple HUs which may be tracked together as a single entity.</a:t>
            </a:r>
            <a:endParaRPr/>
          </a:p>
        </p:txBody>
      </p:sp>
      <p:sp>
        <p:nvSpPr>
          <p:cNvPr id="594" name="Google Shape;594;p80"/>
          <p:cNvSpPr txBox="1"/>
          <p:nvPr/>
        </p:nvSpPr>
        <p:spPr>
          <a:xfrm>
            <a:off x="0" y="4741575"/>
            <a:ext cx="8810400" cy="2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Source: Ben Kothari, Ampliflex</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8" name="Shape 598"/>
        <p:cNvGrpSpPr/>
        <p:nvPr/>
      </p:nvGrpSpPr>
      <p:grpSpPr>
        <a:xfrm>
          <a:off x="0" y="0"/>
          <a:ext cx="0" cy="0"/>
          <a:chOff x="0" y="0"/>
          <a:chExt cx="0" cy="0"/>
        </a:xfrm>
      </p:grpSpPr>
      <p:pic>
        <p:nvPicPr>
          <p:cNvPr id="599" name="Google Shape;599;p81"/>
          <p:cNvPicPr preferRelativeResize="0"/>
          <p:nvPr/>
        </p:nvPicPr>
        <p:blipFill rotWithShape="1">
          <a:blip r:embed="rId3">
            <a:alphaModFix/>
          </a:blip>
          <a:srcRect b="0" l="0" r="0" t="0"/>
          <a:stretch/>
        </p:blipFill>
        <p:spPr>
          <a:xfrm>
            <a:off x="0" y="863227"/>
            <a:ext cx="9144000" cy="4555343"/>
          </a:xfrm>
          <a:prstGeom prst="rect">
            <a:avLst/>
          </a:prstGeom>
          <a:noFill/>
          <a:ln>
            <a:noFill/>
          </a:ln>
        </p:spPr>
      </p:pic>
      <p:sp>
        <p:nvSpPr>
          <p:cNvPr id="600" name="Google Shape;600;p81"/>
          <p:cNvSpPr txBox="1"/>
          <p:nvPr>
            <p:ph type="title"/>
          </p:nvPr>
        </p:nvSpPr>
        <p:spPr>
          <a:xfrm>
            <a:off x="311700" y="21036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Calibri"/>
                <a:ea typeface="Calibri"/>
                <a:cs typeface="Calibri"/>
                <a:sym typeface="Calibri"/>
              </a:rPr>
              <a:t>Shipment Model</a:t>
            </a:r>
            <a:endParaRPr>
              <a:latin typeface="Calibri"/>
              <a:ea typeface="Calibri"/>
              <a:cs typeface="Calibri"/>
              <a:sym typeface="Calibri"/>
            </a:endParaRPr>
          </a:p>
        </p:txBody>
      </p:sp>
      <p:sp>
        <p:nvSpPr>
          <p:cNvPr id="601" name="Google Shape;601;p81"/>
          <p:cNvSpPr txBox="1"/>
          <p:nvPr/>
        </p:nvSpPr>
        <p:spPr>
          <a:xfrm>
            <a:off x="0" y="4722000"/>
            <a:ext cx="8680500" cy="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Source: Ben Kothari, Ampliflex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5" name="Shape 605"/>
        <p:cNvGrpSpPr/>
        <p:nvPr/>
      </p:nvGrpSpPr>
      <p:grpSpPr>
        <a:xfrm>
          <a:off x="0" y="0"/>
          <a:ext cx="0" cy="0"/>
          <a:chOff x="0" y="0"/>
          <a:chExt cx="0" cy="0"/>
        </a:xfrm>
      </p:grpSpPr>
      <p:sp>
        <p:nvSpPr>
          <p:cNvPr id="606" name="Google Shape;606;p82"/>
          <p:cNvSpPr txBox="1"/>
          <p:nvPr/>
        </p:nvSpPr>
        <p:spPr>
          <a:xfrm>
            <a:off x="290286" y="188686"/>
            <a:ext cx="8541900" cy="59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Montserrat"/>
              <a:buNone/>
            </a:pPr>
            <a:r>
              <a:rPr b="0" i="0" lang="en" sz="2800" u="none" cap="none" strike="noStrike">
                <a:solidFill>
                  <a:schemeClr val="dk1"/>
                </a:solidFill>
                <a:latin typeface="Calibri"/>
                <a:ea typeface="Calibri"/>
                <a:cs typeface="Calibri"/>
                <a:sym typeface="Calibri"/>
              </a:rPr>
              <a:t>Party Model</a:t>
            </a:r>
            <a:endParaRPr/>
          </a:p>
        </p:txBody>
      </p:sp>
      <p:pic>
        <p:nvPicPr>
          <p:cNvPr id="607" name="Google Shape;607;p82"/>
          <p:cNvPicPr preferRelativeResize="0"/>
          <p:nvPr/>
        </p:nvPicPr>
        <p:blipFill rotWithShape="1">
          <a:blip r:embed="rId3">
            <a:alphaModFix/>
          </a:blip>
          <a:srcRect b="0" l="0" r="0" t="0"/>
          <a:stretch/>
        </p:blipFill>
        <p:spPr>
          <a:xfrm>
            <a:off x="3165630" y="1170819"/>
            <a:ext cx="5944400" cy="3859535"/>
          </a:xfrm>
          <a:prstGeom prst="rect">
            <a:avLst/>
          </a:prstGeom>
          <a:noFill/>
          <a:ln>
            <a:noFill/>
          </a:ln>
        </p:spPr>
      </p:pic>
      <p:sp>
        <p:nvSpPr>
          <p:cNvPr id="608" name="Google Shape;608;p82"/>
          <p:cNvSpPr/>
          <p:nvPr/>
        </p:nvSpPr>
        <p:spPr>
          <a:xfrm>
            <a:off x="72490" y="1465943"/>
            <a:ext cx="2965800" cy="3083400"/>
          </a:xfrm>
          <a:prstGeom prst="rect">
            <a:avLst/>
          </a:prstGeom>
          <a:solidFill>
            <a:srgbClr val="CDFAFF"/>
          </a:solidFill>
          <a:ln cap="rnd" cmpd="sng" w="9525">
            <a:solidFill>
              <a:srgbClr val="FFFAF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Party</a:t>
            </a:r>
            <a:r>
              <a:rPr b="0" i="0" lang="en" sz="1400" u="none" cap="none" strike="noStrike">
                <a:solidFill>
                  <a:schemeClr val="dk1"/>
                </a:solidFill>
                <a:latin typeface="Arial"/>
                <a:ea typeface="Arial"/>
                <a:cs typeface="Arial"/>
                <a:sym typeface="Arial"/>
              </a:rPr>
              <a:t> can be any Enterprise (Company, Corp, LLC, etc.) that participates in or provides products and/or services within the transportation network.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Party</a:t>
            </a:r>
            <a:r>
              <a:rPr b="0" i="0" lang="en" sz="1400" u="none" cap="none" strike="noStrike">
                <a:solidFill>
                  <a:schemeClr val="dk1"/>
                </a:solidFill>
                <a:latin typeface="Arial"/>
                <a:ea typeface="Arial"/>
                <a:cs typeface="Arial"/>
                <a:sym typeface="Arial"/>
              </a:rPr>
              <a:t> may also represent any individual person or organization who participates within the network or fulfils a general role related to the products and/or services offered. </a:t>
            </a:r>
            <a:endParaRPr b="0" i="0" sz="1000" u="none" cap="none" strike="noStrike">
              <a:solidFill>
                <a:schemeClr val="dk1"/>
              </a:solidFill>
              <a:latin typeface="Arial"/>
              <a:ea typeface="Arial"/>
              <a:cs typeface="Arial"/>
              <a:sym typeface="Arial"/>
            </a:endParaRPr>
          </a:p>
        </p:txBody>
      </p:sp>
      <p:sp>
        <p:nvSpPr>
          <p:cNvPr id="609" name="Google Shape;609;p82"/>
          <p:cNvSpPr txBox="1"/>
          <p:nvPr/>
        </p:nvSpPr>
        <p:spPr>
          <a:xfrm>
            <a:off x="0" y="4655650"/>
            <a:ext cx="4911300" cy="3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Source: Ben Kothari, Ampliflex</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8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Benefits to Enterprise</a:t>
            </a:r>
            <a:endParaRPr>
              <a:latin typeface="Montserrat"/>
              <a:ea typeface="Montserrat"/>
              <a:cs typeface="Montserrat"/>
              <a:sym typeface="Montserrat"/>
            </a:endParaRPr>
          </a:p>
        </p:txBody>
      </p:sp>
      <p:sp>
        <p:nvSpPr>
          <p:cNvPr id="615" name="Google Shape;615;p83"/>
          <p:cNvSpPr txBox="1"/>
          <p:nvPr>
            <p:ph idx="1" type="body"/>
          </p:nvPr>
        </p:nvSpPr>
        <p:spPr>
          <a:xfrm>
            <a:off x="690538" y="1286588"/>
            <a:ext cx="3190500" cy="30729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Frees up capital</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Lowers transaction costs</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Speeds up processes</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Provides security and trust</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Market transparency</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Operational efficiency</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Carbon friendly</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Risk management</a:t>
            </a:r>
            <a:endParaRPr sz="1400">
              <a:solidFill>
                <a:srgbClr val="000000"/>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Promotes interoperability</a:t>
            </a:r>
            <a:endParaRPr sz="1400">
              <a:solidFill>
                <a:srgbClr val="000000"/>
              </a:solidFill>
              <a:latin typeface="Montserrat"/>
              <a:ea typeface="Montserrat"/>
              <a:cs typeface="Montserrat"/>
              <a:sym typeface="Montserrat"/>
            </a:endParaRPr>
          </a:p>
        </p:txBody>
      </p:sp>
      <p:pic>
        <p:nvPicPr>
          <p:cNvPr id="616" name="Google Shape;616;p83"/>
          <p:cNvPicPr preferRelativeResize="0"/>
          <p:nvPr/>
        </p:nvPicPr>
        <p:blipFill rotWithShape="1">
          <a:blip r:embed="rId3">
            <a:alphaModFix/>
          </a:blip>
          <a:srcRect b="0" l="4346" r="4337" t="0"/>
          <a:stretch/>
        </p:blipFill>
        <p:spPr>
          <a:xfrm>
            <a:off x="4224150" y="1498750"/>
            <a:ext cx="4229299" cy="2648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0" name="Shape 620"/>
        <p:cNvGrpSpPr/>
        <p:nvPr/>
      </p:nvGrpSpPr>
      <p:grpSpPr>
        <a:xfrm>
          <a:off x="0" y="0"/>
          <a:ext cx="0" cy="0"/>
          <a:chOff x="0" y="0"/>
          <a:chExt cx="0" cy="0"/>
        </a:xfrm>
      </p:grpSpPr>
      <p:sp>
        <p:nvSpPr>
          <p:cNvPr id="621" name="Google Shape;621;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Cost of Trust</a:t>
            </a:r>
            <a:endParaRPr/>
          </a:p>
        </p:txBody>
      </p:sp>
      <p:sp>
        <p:nvSpPr>
          <p:cNvPr id="622" name="Google Shape;622;p8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lang="en"/>
              <a:t>Processes and procedures for integrity</a:t>
            </a:r>
            <a:endParaRPr/>
          </a:p>
          <a:p>
            <a:pPr indent="-317500" lvl="1" marL="914400" rtl="0" algn="l">
              <a:lnSpc>
                <a:spcPct val="115000"/>
              </a:lnSpc>
              <a:spcBef>
                <a:spcPts val="600"/>
              </a:spcBef>
              <a:spcAft>
                <a:spcPts val="0"/>
              </a:spcAft>
              <a:buSzPts val="1400"/>
              <a:buChar char="○"/>
            </a:pPr>
            <a:r>
              <a:rPr lang="en"/>
              <a:t>Duplicate records, audit, investigation, antifraud, penalty structures, etc.</a:t>
            </a:r>
            <a:endParaRPr/>
          </a:p>
          <a:p>
            <a:pPr indent="-228600" lvl="0" marL="457200" rtl="0" algn="l">
              <a:lnSpc>
                <a:spcPct val="115000"/>
              </a:lnSpc>
              <a:spcBef>
                <a:spcPts val="600"/>
              </a:spcBef>
              <a:spcAft>
                <a:spcPts val="0"/>
              </a:spcAft>
              <a:buSzPts val="1800"/>
              <a:buNone/>
            </a:pPr>
            <a:r>
              <a:t/>
            </a:r>
            <a:endParaRPr/>
          </a:p>
          <a:p>
            <a:pPr indent="-342900" lvl="0" marL="457200" rtl="0" algn="l">
              <a:lnSpc>
                <a:spcPct val="115000"/>
              </a:lnSpc>
              <a:spcBef>
                <a:spcPts val="600"/>
              </a:spcBef>
              <a:spcAft>
                <a:spcPts val="0"/>
              </a:spcAft>
              <a:buSzPts val="1800"/>
              <a:buChar char="●"/>
            </a:pPr>
            <a:r>
              <a:rPr lang="en"/>
              <a:t>RMIT University Blockchain Innovation Hub</a:t>
            </a:r>
            <a:endParaRPr/>
          </a:p>
          <a:p>
            <a:pPr indent="-317500" lvl="1" marL="914400" rtl="0" algn="l">
              <a:lnSpc>
                <a:spcPct val="115000"/>
              </a:lnSpc>
              <a:spcBef>
                <a:spcPts val="600"/>
              </a:spcBef>
              <a:spcAft>
                <a:spcPts val="0"/>
              </a:spcAft>
              <a:buSzPts val="1400"/>
              <a:buChar char="○"/>
            </a:pPr>
            <a:r>
              <a:rPr lang="en"/>
              <a:t>Preliminary study on cost of trust</a:t>
            </a:r>
            <a:endParaRPr/>
          </a:p>
          <a:p>
            <a:pPr indent="-317500" lvl="1" marL="914400" rtl="0" algn="l">
              <a:lnSpc>
                <a:spcPct val="115000"/>
              </a:lnSpc>
              <a:spcBef>
                <a:spcPts val="600"/>
              </a:spcBef>
              <a:spcAft>
                <a:spcPts val="0"/>
              </a:spcAft>
              <a:buSzPts val="1400"/>
              <a:buChar char="○"/>
            </a:pPr>
            <a:r>
              <a:rPr lang="en"/>
              <a:t>As high as 35% ($30T)</a:t>
            </a:r>
            <a:endParaRPr/>
          </a:p>
          <a:p>
            <a:pPr indent="-342900" lvl="0" marL="457200" rtl="0" algn="l">
              <a:lnSpc>
                <a:spcPct val="115000"/>
              </a:lnSpc>
              <a:spcBef>
                <a:spcPts val="600"/>
              </a:spcBef>
              <a:spcAft>
                <a:spcPts val="0"/>
              </a:spcAft>
              <a:buSzPts val="1800"/>
              <a:buChar char="●"/>
            </a:pPr>
            <a:r>
              <a:rPr lang="en"/>
              <a:t>WTO analysis that smart contracts on blockchain can </a:t>
            </a:r>
            <a:endParaRPr/>
          </a:p>
          <a:p>
            <a:pPr indent="-317500" lvl="1" marL="914400" rtl="0" algn="l">
              <a:lnSpc>
                <a:spcPct val="115000"/>
              </a:lnSpc>
              <a:spcBef>
                <a:spcPts val="600"/>
              </a:spcBef>
              <a:spcAft>
                <a:spcPts val="0"/>
              </a:spcAft>
              <a:buSzPts val="1400"/>
              <a:buChar char="○"/>
            </a:pPr>
            <a:r>
              <a:rPr lang="en"/>
              <a:t>Increase world GDP by 5% </a:t>
            </a:r>
            <a:endParaRPr/>
          </a:p>
          <a:p>
            <a:pPr indent="-317500" lvl="1" marL="914400" rtl="0" algn="l">
              <a:lnSpc>
                <a:spcPct val="115000"/>
              </a:lnSpc>
              <a:spcBef>
                <a:spcPts val="600"/>
              </a:spcBef>
              <a:spcAft>
                <a:spcPts val="0"/>
              </a:spcAft>
              <a:buSzPts val="1400"/>
              <a:buChar char="○"/>
            </a:pPr>
            <a:r>
              <a:rPr lang="en"/>
              <a:t>Increase world trade volume by 15%</a:t>
            </a:r>
            <a:endParaRPr/>
          </a:p>
        </p:txBody>
      </p:sp>
      <p:sp>
        <p:nvSpPr>
          <p:cNvPr id="623" name="Google Shape;623;p84"/>
          <p:cNvSpPr txBox="1"/>
          <p:nvPr/>
        </p:nvSpPr>
        <p:spPr>
          <a:xfrm>
            <a:off x="112675" y="4568875"/>
            <a:ext cx="78429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C4043"/>
                </a:solidFill>
                <a:highlight>
                  <a:srgbClr val="FFFFFF"/>
                </a:highlight>
                <a:latin typeface="Montserrat Medium"/>
                <a:ea typeface="Montserrat Medium"/>
                <a:cs typeface="Montserrat Medium"/>
                <a:sym typeface="Montserrat Medium"/>
              </a:rPr>
              <a:t>Source: Dean Tribble, Agoric</a:t>
            </a:r>
            <a:endParaRPr>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7" name="Shape 627"/>
        <p:cNvGrpSpPr/>
        <p:nvPr/>
      </p:nvGrpSpPr>
      <p:grpSpPr>
        <a:xfrm>
          <a:off x="0" y="0"/>
          <a:ext cx="0" cy="0"/>
          <a:chOff x="0" y="0"/>
          <a:chExt cx="0" cy="0"/>
        </a:xfrm>
      </p:grpSpPr>
      <p:sp>
        <p:nvSpPr>
          <p:cNvPr id="628" name="Google Shape;628;p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Use cases build on each other</a:t>
            </a:r>
            <a:endParaRPr/>
          </a:p>
        </p:txBody>
      </p:sp>
      <p:sp>
        <p:nvSpPr>
          <p:cNvPr id="629" name="Google Shape;629;p8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lang="en"/>
              <a:t>Driver credential verification (authentication)</a:t>
            </a:r>
            <a:endParaRPr/>
          </a:p>
          <a:p>
            <a:pPr indent="-342900" lvl="0" marL="457200" rtl="0" algn="l">
              <a:lnSpc>
                <a:spcPct val="115000"/>
              </a:lnSpc>
              <a:spcBef>
                <a:spcPts val="600"/>
              </a:spcBef>
              <a:spcAft>
                <a:spcPts val="0"/>
              </a:spcAft>
              <a:buSzPts val="1800"/>
              <a:buChar char="●"/>
            </a:pPr>
            <a:r>
              <a:rPr lang="en"/>
              <a:t>Chain of custody transitions (data)</a:t>
            </a:r>
            <a:endParaRPr/>
          </a:p>
          <a:p>
            <a:pPr indent="-342900" lvl="0" marL="457200" rtl="0" algn="l">
              <a:lnSpc>
                <a:spcPct val="115000"/>
              </a:lnSpc>
              <a:spcBef>
                <a:spcPts val="600"/>
              </a:spcBef>
              <a:spcAft>
                <a:spcPts val="0"/>
              </a:spcAft>
              <a:buSzPts val="1800"/>
              <a:buChar char="●"/>
            </a:pPr>
            <a:r>
              <a:rPr lang="en"/>
              <a:t>Payment in shipping transactions </a:t>
            </a:r>
            <a:endParaRPr/>
          </a:p>
          <a:p>
            <a:pPr indent="-317500" lvl="1" marL="914400" rtl="0" algn="l">
              <a:lnSpc>
                <a:spcPct val="115000"/>
              </a:lnSpc>
              <a:spcBef>
                <a:spcPts val="600"/>
              </a:spcBef>
              <a:spcAft>
                <a:spcPts val="0"/>
              </a:spcAft>
              <a:buSzPts val="1400"/>
              <a:buChar char="○"/>
            </a:pPr>
            <a:r>
              <a:rPr lang="en"/>
              <a:t>Currency conversion</a:t>
            </a:r>
            <a:endParaRPr/>
          </a:p>
          <a:p>
            <a:pPr indent="-317500" lvl="1" marL="914400" rtl="0" algn="l">
              <a:lnSpc>
                <a:spcPct val="115000"/>
              </a:lnSpc>
              <a:spcBef>
                <a:spcPts val="600"/>
              </a:spcBef>
              <a:spcAft>
                <a:spcPts val="0"/>
              </a:spcAft>
              <a:buSzPts val="1400"/>
              <a:buChar char="○"/>
            </a:pPr>
            <a:r>
              <a:rPr lang="en"/>
              <a:t>Automated (partial) payment release</a:t>
            </a:r>
            <a:endParaRPr/>
          </a:p>
          <a:p>
            <a:pPr indent="-317500" lvl="1" marL="914400" rtl="0" algn="l">
              <a:lnSpc>
                <a:spcPct val="115000"/>
              </a:lnSpc>
              <a:spcBef>
                <a:spcPts val="600"/>
              </a:spcBef>
              <a:spcAft>
                <a:spcPts val="0"/>
              </a:spcAft>
              <a:buSzPts val="1400"/>
              <a:buChar char="○"/>
            </a:pPr>
            <a:r>
              <a:rPr lang="en"/>
              <a:t>Automated A/R loans for completed delivery</a:t>
            </a:r>
            <a:endParaRPr/>
          </a:p>
          <a:p>
            <a:pPr indent="-342900" lvl="0" marL="457200" rtl="0" algn="l">
              <a:lnSpc>
                <a:spcPct val="115000"/>
              </a:lnSpc>
              <a:spcBef>
                <a:spcPts val="600"/>
              </a:spcBef>
              <a:spcAft>
                <a:spcPts val="0"/>
              </a:spcAft>
              <a:buSzPts val="1800"/>
              <a:buChar char="●"/>
            </a:pPr>
            <a:r>
              <a:rPr lang="en"/>
              <a:t>Links to associated financial transactions</a:t>
            </a:r>
            <a:endParaRPr/>
          </a:p>
        </p:txBody>
      </p:sp>
      <p:sp>
        <p:nvSpPr>
          <p:cNvPr id="630" name="Google Shape;630;p85"/>
          <p:cNvSpPr txBox="1"/>
          <p:nvPr/>
        </p:nvSpPr>
        <p:spPr>
          <a:xfrm>
            <a:off x="201575" y="4558225"/>
            <a:ext cx="87108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highlight>
                  <a:srgbClr val="FFFFFF"/>
                </a:highlight>
                <a:latin typeface="Montserrat Medium"/>
                <a:ea typeface="Montserrat Medium"/>
                <a:cs typeface="Montserrat Medium"/>
                <a:sym typeface="Montserrat Medium"/>
              </a:rPr>
              <a:t>Source: Dean Tribble, Agoric</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6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Dig</a:t>
            </a:r>
            <a:r>
              <a:rPr lang="en">
                <a:latin typeface="Montserrat"/>
                <a:ea typeface="Montserrat"/>
                <a:cs typeface="Montserrat"/>
                <a:sym typeface="Montserrat"/>
              </a:rPr>
              <a:t>i</a:t>
            </a:r>
            <a:r>
              <a:rPr lang="en">
                <a:latin typeface="Montserrat"/>
                <a:ea typeface="Montserrat"/>
                <a:cs typeface="Montserrat"/>
                <a:sym typeface="Montserrat"/>
              </a:rPr>
              <a:t>tization</a:t>
            </a:r>
            <a:endParaRPr>
              <a:latin typeface="Montserrat"/>
              <a:ea typeface="Montserrat"/>
              <a:cs typeface="Montserrat"/>
              <a:sym typeface="Montserrat"/>
            </a:endParaRPr>
          </a:p>
        </p:txBody>
      </p:sp>
      <p:pic>
        <p:nvPicPr>
          <p:cNvPr id="241" name="Google Shape;241;p68"/>
          <p:cNvPicPr preferRelativeResize="0"/>
          <p:nvPr/>
        </p:nvPicPr>
        <p:blipFill>
          <a:blip r:embed="rId3">
            <a:alphaModFix/>
          </a:blip>
          <a:stretch>
            <a:fillRect/>
          </a:stretch>
        </p:blipFill>
        <p:spPr>
          <a:xfrm>
            <a:off x="4789238" y="1106250"/>
            <a:ext cx="3678425" cy="3698300"/>
          </a:xfrm>
          <a:prstGeom prst="rect">
            <a:avLst/>
          </a:prstGeom>
          <a:noFill/>
          <a:ln>
            <a:noFill/>
          </a:ln>
        </p:spPr>
      </p:pic>
      <p:sp>
        <p:nvSpPr>
          <p:cNvPr id="242" name="Google Shape;242;p68"/>
          <p:cNvSpPr txBox="1"/>
          <p:nvPr>
            <p:ph idx="1" type="body"/>
          </p:nvPr>
        </p:nvSpPr>
        <p:spPr>
          <a:xfrm>
            <a:off x="663050" y="2237050"/>
            <a:ext cx="3733500" cy="1436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To drive the industry forward, </a:t>
            </a:r>
            <a:r>
              <a:rPr lang="en" sz="1600">
                <a:solidFill>
                  <a:schemeClr val="dk1"/>
                </a:solidFill>
                <a:latin typeface="Montserrat"/>
                <a:ea typeface="Montserrat"/>
                <a:cs typeface="Montserrat"/>
                <a:sym typeface="Montserrat"/>
              </a:rPr>
              <a:t>BiTA is committed to the digitization of analog and legacy data. Through the process of digitization, industry-wide benefits are created.</a:t>
            </a:r>
            <a:endParaRPr sz="1600">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8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Use Case 1</a:t>
            </a:r>
            <a:endParaRPr>
              <a:latin typeface="Montserrat"/>
              <a:ea typeface="Montserrat"/>
              <a:cs typeface="Montserrat"/>
              <a:sym typeface="Montserrat"/>
            </a:endParaRPr>
          </a:p>
        </p:txBody>
      </p:sp>
      <p:sp>
        <p:nvSpPr>
          <p:cNvPr id="636" name="Google Shape;636;p86"/>
          <p:cNvSpPr txBox="1"/>
          <p:nvPr>
            <p:ph idx="1" type="body"/>
          </p:nvPr>
        </p:nvSpPr>
        <p:spPr>
          <a:xfrm>
            <a:off x="415700" y="2865300"/>
            <a:ext cx="2416800" cy="491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600">
                <a:solidFill>
                  <a:srgbClr val="000000"/>
                </a:solidFill>
                <a:latin typeface="Montserrat"/>
                <a:ea typeface="Montserrat"/>
                <a:cs typeface="Montserrat"/>
                <a:sym typeface="Montserrat"/>
              </a:rPr>
              <a:t>EDI Communications</a:t>
            </a:r>
            <a:endParaRPr sz="1600">
              <a:solidFill>
                <a:srgbClr val="000000"/>
              </a:solidFill>
              <a:latin typeface="Montserrat"/>
              <a:ea typeface="Montserrat"/>
              <a:cs typeface="Montserrat"/>
              <a:sym typeface="Montserrat"/>
            </a:endParaRPr>
          </a:p>
        </p:txBody>
      </p:sp>
      <p:sp>
        <p:nvSpPr>
          <p:cNvPr id="637" name="Google Shape;637;p86"/>
          <p:cNvSpPr txBox="1"/>
          <p:nvPr/>
        </p:nvSpPr>
        <p:spPr>
          <a:xfrm>
            <a:off x="3403350" y="2811750"/>
            <a:ext cx="2337300" cy="19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Fuel Repayments and Repricing Without the Need for a Processor</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b="1" i="1" lang="en" sz="1300">
                <a:solidFill>
                  <a:schemeClr val="dk1"/>
                </a:solidFill>
                <a:latin typeface="Montserrat"/>
                <a:ea typeface="Montserrat"/>
                <a:cs typeface="Montserrat"/>
                <a:sym typeface="Montserrat"/>
              </a:rPr>
              <a:t>Immutable record of agreed financial transaction(s)</a:t>
            </a:r>
            <a:endParaRPr sz="1300">
              <a:latin typeface="Montserrat"/>
              <a:ea typeface="Montserrat"/>
              <a:cs typeface="Montserrat"/>
              <a:sym typeface="Montserrat"/>
            </a:endParaRPr>
          </a:p>
        </p:txBody>
      </p:sp>
      <p:sp>
        <p:nvSpPr>
          <p:cNvPr id="638" name="Google Shape;638;p86"/>
          <p:cNvSpPr txBox="1"/>
          <p:nvPr/>
        </p:nvSpPr>
        <p:spPr>
          <a:xfrm>
            <a:off x="6311500" y="2745750"/>
            <a:ext cx="2337300" cy="73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Payment and Settlement Solutions</a:t>
            </a:r>
            <a:endParaRPr sz="1600">
              <a:solidFill>
                <a:schemeClr val="dk1"/>
              </a:solidFill>
              <a:latin typeface="Montserrat"/>
              <a:ea typeface="Montserrat"/>
              <a:cs typeface="Montserrat"/>
              <a:sym typeface="Montserrat"/>
            </a:endParaRPr>
          </a:p>
        </p:txBody>
      </p:sp>
      <p:pic>
        <p:nvPicPr>
          <p:cNvPr id="639" name="Google Shape;639;p86"/>
          <p:cNvPicPr preferRelativeResize="0"/>
          <p:nvPr/>
        </p:nvPicPr>
        <p:blipFill>
          <a:blip r:embed="rId3">
            <a:alphaModFix/>
          </a:blip>
          <a:stretch>
            <a:fillRect/>
          </a:stretch>
        </p:blipFill>
        <p:spPr>
          <a:xfrm>
            <a:off x="829187" y="1346088"/>
            <a:ext cx="1589829" cy="1589814"/>
          </a:xfrm>
          <a:prstGeom prst="rect">
            <a:avLst/>
          </a:prstGeom>
          <a:noFill/>
          <a:ln>
            <a:noFill/>
          </a:ln>
        </p:spPr>
      </p:pic>
      <p:pic>
        <p:nvPicPr>
          <p:cNvPr id="640" name="Google Shape;640;p86"/>
          <p:cNvPicPr preferRelativeResize="0"/>
          <p:nvPr/>
        </p:nvPicPr>
        <p:blipFill>
          <a:blip r:embed="rId4">
            <a:alphaModFix/>
          </a:blip>
          <a:stretch>
            <a:fillRect/>
          </a:stretch>
        </p:blipFill>
        <p:spPr>
          <a:xfrm>
            <a:off x="6685235" y="1123275"/>
            <a:ext cx="1589829" cy="1589814"/>
          </a:xfrm>
          <a:prstGeom prst="rect">
            <a:avLst/>
          </a:prstGeom>
          <a:noFill/>
          <a:ln>
            <a:noFill/>
          </a:ln>
        </p:spPr>
      </p:pic>
      <p:pic>
        <p:nvPicPr>
          <p:cNvPr id="641" name="Google Shape;641;p86"/>
          <p:cNvPicPr preferRelativeResize="0"/>
          <p:nvPr/>
        </p:nvPicPr>
        <p:blipFill>
          <a:blip r:embed="rId5">
            <a:alphaModFix/>
          </a:blip>
          <a:stretch>
            <a:fillRect/>
          </a:stretch>
        </p:blipFill>
        <p:spPr>
          <a:xfrm>
            <a:off x="3808180" y="1223142"/>
            <a:ext cx="1522626" cy="15225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pic>
        <p:nvPicPr>
          <p:cNvPr id="646" name="Google Shape;646;p87"/>
          <p:cNvPicPr preferRelativeResize="0"/>
          <p:nvPr/>
        </p:nvPicPr>
        <p:blipFill>
          <a:blip r:embed="rId3">
            <a:alphaModFix/>
          </a:blip>
          <a:stretch>
            <a:fillRect/>
          </a:stretch>
        </p:blipFill>
        <p:spPr>
          <a:xfrm>
            <a:off x="428625" y="1267825"/>
            <a:ext cx="8286752" cy="1712500"/>
          </a:xfrm>
          <a:prstGeom prst="rect">
            <a:avLst/>
          </a:prstGeom>
          <a:noFill/>
          <a:ln>
            <a:noFill/>
          </a:ln>
        </p:spPr>
      </p:pic>
      <p:sp>
        <p:nvSpPr>
          <p:cNvPr id="647" name="Google Shape;647;p8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Use Case 2</a:t>
            </a:r>
            <a:endParaRPr>
              <a:latin typeface="Montserrat"/>
              <a:ea typeface="Montserrat"/>
              <a:cs typeface="Montserrat"/>
              <a:sym typeface="Montserrat"/>
            </a:endParaRPr>
          </a:p>
        </p:txBody>
      </p:sp>
      <p:sp>
        <p:nvSpPr>
          <p:cNvPr id="648" name="Google Shape;648;p87"/>
          <p:cNvSpPr txBox="1"/>
          <p:nvPr/>
        </p:nvSpPr>
        <p:spPr>
          <a:xfrm>
            <a:off x="3403350" y="2940750"/>
            <a:ext cx="2337300" cy="111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Verifiable provenance</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1"/>
                </a:solidFill>
                <a:latin typeface="Montserrat"/>
                <a:ea typeface="Montserrat"/>
                <a:cs typeface="Montserrat"/>
                <a:sym typeface="Montserrat"/>
              </a:rPr>
              <a:t>with long</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1"/>
                </a:solidFill>
                <a:latin typeface="Montserrat"/>
                <a:ea typeface="Montserrat"/>
                <a:cs typeface="Montserrat"/>
                <a:sym typeface="Montserrat"/>
              </a:rPr>
              <a:t>supply chains.</a:t>
            </a:r>
            <a:endParaRPr sz="1600">
              <a:solidFill>
                <a:schemeClr val="dk1"/>
              </a:solidFill>
              <a:latin typeface="Montserrat"/>
              <a:ea typeface="Montserrat"/>
              <a:cs typeface="Montserrat"/>
              <a:sym typeface="Montserrat"/>
            </a:endParaRPr>
          </a:p>
        </p:txBody>
      </p:sp>
      <p:sp>
        <p:nvSpPr>
          <p:cNvPr id="649" name="Google Shape;649;p87"/>
          <p:cNvSpPr txBox="1"/>
          <p:nvPr/>
        </p:nvSpPr>
        <p:spPr>
          <a:xfrm>
            <a:off x="361950" y="2940750"/>
            <a:ext cx="2337300" cy="16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Contracts executed and arbitrated using blockchain, lowering risks and costs for both carriers and shippers. </a:t>
            </a:r>
            <a:endParaRPr sz="1600">
              <a:solidFill>
                <a:schemeClr val="dk1"/>
              </a:solidFill>
              <a:latin typeface="Montserrat"/>
              <a:ea typeface="Montserrat"/>
              <a:cs typeface="Montserrat"/>
              <a:sym typeface="Montserrat"/>
            </a:endParaRPr>
          </a:p>
          <a:p>
            <a:pPr indent="0" lvl="0" marL="0" rtl="0" algn="ctr">
              <a:spcBef>
                <a:spcPts val="1600"/>
              </a:spcBef>
              <a:spcAft>
                <a:spcPts val="0"/>
              </a:spcAft>
              <a:buNone/>
            </a:pPr>
            <a:r>
              <a:t/>
            </a:r>
            <a:endParaRPr sz="1600">
              <a:solidFill>
                <a:schemeClr val="dk1"/>
              </a:solidFill>
              <a:latin typeface="Montserrat"/>
              <a:ea typeface="Montserrat"/>
              <a:cs typeface="Montserrat"/>
              <a:sym typeface="Montserrat"/>
            </a:endParaRPr>
          </a:p>
        </p:txBody>
      </p:sp>
      <p:sp>
        <p:nvSpPr>
          <p:cNvPr id="650" name="Google Shape;650;p87"/>
          <p:cNvSpPr txBox="1"/>
          <p:nvPr/>
        </p:nvSpPr>
        <p:spPr>
          <a:xfrm>
            <a:off x="6401250" y="2940750"/>
            <a:ext cx="2337300" cy="111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Recorded on blockchain, available to relevant</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1"/>
                </a:solidFill>
                <a:latin typeface="Montserrat"/>
                <a:ea typeface="Montserrat"/>
                <a:cs typeface="Montserrat"/>
                <a:sym typeface="Montserrat"/>
              </a:rPr>
              <a:t>parties.</a:t>
            </a:r>
            <a:endParaRPr sz="1600">
              <a:solidFill>
                <a:schemeClr val="dk1"/>
              </a:solidFill>
              <a:latin typeface="Montserrat"/>
              <a:ea typeface="Montserrat"/>
              <a:cs typeface="Montserrat"/>
              <a:sym typeface="Montserrat"/>
            </a:endParaRPr>
          </a:p>
        </p:txBody>
      </p:sp>
      <p:sp>
        <p:nvSpPr>
          <p:cNvPr id="651" name="Google Shape;651;p87"/>
          <p:cNvSpPr txBox="1"/>
          <p:nvPr/>
        </p:nvSpPr>
        <p:spPr>
          <a:xfrm>
            <a:off x="361950" y="1733550"/>
            <a:ext cx="2337300"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Self-Executing</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Smart Load</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Contracts</a:t>
            </a:r>
            <a:endParaRPr sz="13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1"/>
              </a:solidFill>
              <a:latin typeface="Montserrat"/>
              <a:ea typeface="Montserrat"/>
              <a:cs typeface="Montserrat"/>
              <a:sym typeface="Montserrat"/>
            </a:endParaRPr>
          </a:p>
        </p:txBody>
      </p:sp>
      <p:sp>
        <p:nvSpPr>
          <p:cNvPr id="652" name="Google Shape;652;p87"/>
          <p:cNvSpPr txBox="1"/>
          <p:nvPr/>
        </p:nvSpPr>
        <p:spPr>
          <a:xfrm>
            <a:off x="3664050" y="1814525"/>
            <a:ext cx="1815900"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Proof of Provenance</a:t>
            </a:r>
            <a:endParaRPr b="1" sz="1300">
              <a:solidFill>
                <a:schemeClr val="dk1"/>
              </a:solidFill>
              <a:latin typeface="Montserrat"/>
              <a:ea typeface="Montserrat"/>
              <a:cs typeface="Montserrat"/>
              <a:sym typeface="Montserrat"/>
            </a:endParaRPr>
          </a:p>
          <a:p>
            <a:pPr indent="0" lvl="0" marL="0" rtl="0" algn="ctr">
              <a:spcBef>
                <a:spcPts val="1600"/>
              </a:spcBef>
              <a:spcAft>
                <a:spcPts val="0"/>
              </a:spcAft>
              <a:buNone/>
            </a:pPr>
            <a:r>
              <a:t/>
            </a:r>
            <a:endParaRPr sz="1600">
              <a:solidFill>
                <a:schemeClr val="dk1"/>
              </a:solidFill>
              <a:latin typeface="Montserrat"/>
              <a:ea typeface="Montserrat"/>
              <a:cs typeface="Montserrat"/>
              <a:sym typeface="Montserrat"/>
            </a:endParaRPr>
          </a:p>
        </p:txBody>
      </p:sp>
      <p:sp>
        <p:nvSpPr>
          <p:cNvPr id="653" name="Google Shape;653;p87"/>
          <p:cNvSpPr txBox="1"/>
          <p:nvPr/>
        </p:nvSpPr>
        <p:spPr>
          <a:xfrm>
            <a:off x="6759450" y="1795450"/>
            <a:ext cx="1620900"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Proof of</a:t>
            </a:r>
            <a:r>
              <a:rPr b="1" lang="en" sz="1300">
                <a:solidFill>
                  <a:schemeClr val="dk1"/>
                </a:solidFill>
                <a:latin typeface="Montserrat"/>
                <a:ea typeface="Montserrat"/>
                <a:cs typeface="Montserrat"/>
                <a:sym typeface="Montserrat"/>
              </a:rPr>
              <a:t> Delivery</a:t>
            </a:r>
            <a:endParaRPr b="1" sz="1300">
              <a:solidFill>
                <a:schemeClr val="dk1"/>
              </a:solidFill>
              <a:latin typeface="Montserrat"/>
              <a:ea typeface="Montserrat"/>
              <a:cs typeface="Montserrat"/>
              <a:sym typeface="Montserrat"/>
            </a:endParaRPr>
          </a:p>
          <a:p>
            <a:pPr indent="0" lvl="0" marL="0" rtl="0" algn="ctr">
              <a:spcBef>
                <a:spcPts val="1600"/>
              </a:spcBef>
              <a:spcAft>
                <a:spcPts val="0"/>
              </a:spcAft>
              <a:buNone/>
            </a:pPr>
            <a:r>
              <a:t/>
            </a:r>
            <a:endParaRPr sz="1600">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7" name="Shape 657"/>
        <p:cNvGrpSpPr/>
        <p:nvPr/>
      </p:nvGrpSpPr>
      <p:grpSpPr>
        <a:xfrm>
          <a:off x="0" y="0"/>
          <a:ext cx="0" cy="0"/>
          <a:chOff x="0" y="0"/>
          <a:chExt cx="0" cy="0"/>
        </a:xfrm>
      </p:grpSpPr>
      <p:sp>
        <p:nvSpPr>
          <p:cNvPr id="658" name="Google Shape;658;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is a Smart Contract?</a:t>
            </a:r>
            <a:endParaRPr/>
          </a:p>
        </p:txBody>
      </p:sp>
      <p:sp>
        <p:nvSpPr>
          <p:cNvPr id="659" name="Google Shape;659;p8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600"/>
              </a:spcBef>
              <a:spcAft>
                <a:spcPts val="0"/>
              </a:spcAft>
              <a:buSzPts val="1800"/>
              <a:buNone/>
            </a:pPr>
            <a:r>
              <a:rPr lang="en" sz="2800"/>
              <a:t>A contract-like arrangement, expressed in code, where the behavior of the program enforces the terms of the contract</a:t>
            </a:r>
            <a:endParaRPr/>
          </a:p>
          <a:p>
            <a:pPr indent="0" lvl="0" marL="114300" rtl="0" algn="l">
              <a:lnSpc>
                <a:spcPct val="115000"/>
              </a:lnSpc>
              <a:spcBef>
                <a:spcPts val="600"/>
              </a:spcBef>
              <a:spcAft>
                <a:spcPts val="0"/>
              </a:spcAft>
              <a:buSzPts val="1800"/>
              <a:buNone/>
            </a:pPr>
            <a:r>
              <a:t/>
            </a:r>
            <a:endParaRPr sz="2800"/>
          </a:p>
        </p:txBody>
      </p:sp>
      <p:sp>
        <p:nvSpPr>
          <p:cNvPr id="660" name="Google Shape;660;p88"/>
          <p:cNvSpPr txBox="1"/>
          <p:nvPr/>
        </p:nvSpPr>
        <p:spPr>
          <a:xfrm>
            <a:off x="0" y="4568875"/>
            <a:ext cx="8627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highlight>
                  <a:srgbClr val="FFFFFF"/>
                </a:highlight>
                <a:latin typeface="Montserrat Medium"/>
                <a:ea typeface="Montserrat Medium"/>
                <a:cs typeface="Montserrat Medium"/>
                <a:sym typeface="Montserrat Medium"/>
              </a:rPr>
              <a:t>Source: Dean Tribble, Agoric</a:t>
            </a:r>
            <a:endParaRPr>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4" name="Shape 664"/>
        <p:cNvGrpSpPr/>
        <p:nvPr/>
      </p:nvGrpSpPr>
      <p:grpSpPr>
        <a:xfrm>
          <a:off x="0" y="0"/>
          <a:ext cx="0" cy="0"/>
          <a:chOff x="0" y="0"/>
          <a:chExt cx="0" cy="0"/>
        </a:xfrm>
      </p:grpSpPr>
      <p:sp>
        <p:nvSpPr>
          <p:cNvPr id="665" name="Google Shape;665;p8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It’s not all or nothing</a:t>
            </a:r>
            <a:endParaRPr/>
          </a:p>
        </p:txBody>
      </p:sp>
      <p:sp>
        <p:nvSpPr>
          <p:cNvPr id="666" name="Google Shape;666;p8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600"/>
              </a:spcBef>
              <a:spcAft>
                <a:spcPts val="0"/>
              </a:spcAft>
              <a:buSzPts val="1800"/>
              <a:buNone/>
            </a:pPr>
            <a:r>
              <a:rPr lang="en" sz="2000"/>
              <a:t>Hybrid smart contracts</a:t>
            </a:r>
            <a:endParaRPr/>
          </a:p>
          <a:p>
            <a:pPr indent="-342900" lvl="0" marL="457200" rtl="0" algn="l">
              <a:lnSpc>
                <a:spcPct val="115000"/>
              </a:lnSpc>
              <a:spcBef>
                <a:spcPts val="600"/>
              </a:spcBef>
              <a:spcAft>
                <a:spcPts val="0"/>
              </a:spcAft>
              <a:buSzPts val="1800"/>
              <a:buChar char="●"/>
            </a:pPr>
            <a:r>
              <a:rPr lang="en" sz="2000"/>
              <a:t>The real arrangement includes both </a:t>
            </a:r>
            <a:r>
              <a:rPr i="1" lang="en" sz="2000"/>
              <a:t>code </a:t>
            </a:r>
            <a:r>
              <a:rPr lang="en" sz="2000"/>
              <a:t>and </a:t>
            </a:r>
            <a:r>
              <a:rPr i="1" lang="en" sz="2000"/>
              <a:t>prose</a:t>
            </a:r>
            <a:endParaRPr/>
          </a:p>
          <a:p>
            <a:pPr indent="-317500" lvl="1" marL="914400" rtl="0" algn="l">
              <a:lnSpc>
                <a:spcPct val="115000"/>
              </a:lnSpc>
              <a:spcBef>
                <a:spcPts val="600"/>
              </a:spcBef>
              <a:spcAft>
                <a:spcPts val="0"/>
              </a:spcAft>
              <a:buSzPts val="1400"/>
              <a:buChar char="○"/>
            </a:pPr>
            <a:r>
              <a:rPr lang="en" sz="1600"/>
              <a:t>Code portions are enforced by the smart contract system</a:t>
            </a:r>
            <a:endParaRPr/>
          </a:p>
          <a:p>
            <a:pPr indent="-317500" lvl="1" marL="914400" rtl="0" algn="l">
              <a:lnSpc>
                <a:spcPct val="115000"/>
              </a:lnSpc>
              <a:spcBef>
                <a:spcPts val="600"/>
              </a:spcBef>
              <a:spcAft>
                <a:spcPts val="0"/>
              </a:spcAft>
              <a:buSzPts val="1400"/>
              <a:buChar char="○"/>
            </a:pPr>
            <a:r>
              <a:rPr lang="en" sz="1600"/>
              <a:t>Prose portions are enforced by people</a:t>
            </a:r>
            <a:endParaRPr sz="2000"/>
          </a:p>
          <a:p>
            <a:pPr indent="-342900" lvl="0" marL="457200" rtl="0" algn="l">
              <a:lnSpc>
                <a:spcPct val="115000"/>
              </a:lnSpc>
              <a:spcBef>
                <a:spcPts val="600"/>
              </a:spcBef>
              <a:spcAft>
                <a:spcPts val="0"/>
              </a:spcAft>
              <a:buSzPts val="1800"/>
              <a:buChar char="●"/>
            </a:pPr>
            <a:r>
              <a:rPr lang="en" sz="2000"/>
              <a:t>Oracles</a:t>
            </a:r>
            <a:endParaRPr/>
          </a:p>
          <a:p>
            <a:pPr indent="-342900" lvl="0" marL="457200" rtl="0" algn="l">
              <a:lnSpc>
                <a:spcPct val="115000"/>
              </a:lnSpc>
              <a:spcBef>
                <a:spcPts val="600"/>
              </a:spcBef>
              <a:spcAft>
                <a:spcPts val="0"/>
              </a:spcAft>
              <a:buSzPts val="1800"/>
              <a:buChar char="●"/>
            </a:pPr>
            <a:r>
              <a:rPr lang="en" sz="2000"/>
              <a:t>Dispute resolution</a:t>
            </a:r>
            <a:endParaRPr/>
          </a:p>
          <a:p>
            <a:pPr indent="-342900" lvl="0" marL="457200" rtl="0" algn="l">
              <a:lnSpc>
                <a:spcPct val="115000"/>
              </a:lnSpc>
              <a:spcBef>
                <a:spcPts val="600"/>
              </a:spcBef>
              <a:spcAft>
                <a:spcPts val="0"/>
              </a:spcAft>
              <a:buSzPts val="1800"/>
              <a:buChar char="●"/>
            </a:pPr>
            <a:r>
              <a:rPr lang="en" sz="2000"/>
              <a:t>Exceptions</a:t>
            </a:r>
            <a:endParaRPr/>
          </a:p>
        </p:txBody>
      </p:sp>
      <p:sp>
        <p:nvSpPr>
          <p:cNvPr id="667" name="Google Shape;667;p89"/>
          <p:cNvSpPr txBox="1"/>
          <p:nvPr/>
        </p:nvSpPr>
        <p:spPr>
          <a:xfrm>
            <a:off x="0" y="4568875"/>
            <a:ext cx="8329200" cy="2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highlight>
                  <a:srgbClr val="FFFFFF"/>
                </a:highlight>
                <a:latin typeface="Montserrat Medium"/>
                <a:ea typeface="Montserrat Medium"/>
                <a:cs typeface="Montserrat Medium"/>
                <a:sym typeface="Montserrat Medium"/>
              </a:rPr>
              <a:t>Source: Dean Tribble, Agoric</a:t>
            </a:r>
            <a:endParaRPr>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90"/>
          <p:cNvSpPr txBox="1"/>
          <p:nvPr>
            <p:ph type="title"/>
          </p:nvPr>
        </p:nvSpPr>
        <p:spPr>
          <a:xfrm>
            <a:off x="311700" y="312275"/>
            <a:ext cx="8520600" cy="38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BiTA Forecast</a:t>
            </a:r>
            <a:endParaRPr>
              <a:latin typeface="Montserrat"/>
              <a:ea typeface="Montserrat"/>
              <a:cs typeface="Montserrat"/>
              <a:sym typeface="Montserrat"/>
            </a:endParaRPr>
          </a:p>
        </p:txBody>
      </p:sp>
      <p:cxnSp>
        <p:nvCxnSpPr>
          <p:cNvPr id="673" name="Google Shape;673;p90"/>
          <p:cNvCxnSpPr/>
          <p:nvPr/>
        </p:nvCxnSpPr>
        <p:spPr>
          <a:xfrm>
            <a:off x="1033738"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74" name="Google Shape;674;p90"/>
          <p:cNvPicPr preferRelativeResize="0"/>
          <p:nvPr/>
        </p:nvPicPr>
        <p:blipFill rotWithShape="1">
          <a:blip r:embed="rId3">
            <a:alphaModFix/>
          </a:blip>
          <a:srcRect b="4295" l="7806" r="7798" t="4304"/>
          <a:stretch/>
        </p:blipFill>
        <p:spPr>
          <a:xfrm>
            <a:off x="635936" y="1363208"/>
            <a:ext cx="302864" cy="327993"/>
          </a:xfrm>
          <a:prstGeom prst="rect">
            <a:avLst/>
          </a:prstGeom>
          <a:noFill/>
          <a:ln>
            <a:noFill/>
          </a:ln>
        </p:spPr>
      </p:pic>
      <p:sp>
        <p:nvSpPr>
          <p:cNvPr id="675" name="Google Shape;675;p90"/>
          <p:cNvSpPr txBox="1"/>
          <p:nvPr>
            <p:ph type="title"/>
          </p:nvPr>
        </p:nvSpPr>
        <p:spPr>
          <a:xfrm>
            <a:off x="311700" y="2088500"/>
            <a:ext cx="2117400" cy="25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EDUCATION, CASE STUDIES,</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&amp; EARLY ADOPTION</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______________________________________</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800">
                <a:latin typeface="Montserrat Medium"/>
                <a:ea typeface="Montserrat Medium"/>
                <a:cs typeface="Montserrat Medium"/>
                <a:sym typeface="Montserrat Medium"/>
              </a:rPr>
              <a:t>Industry-wide education on use cases outside of cryptocurrency.</a:t>
            </a:r>
            <a:endParaRPr sz="800">
              <a:latin typeface="Montserrat Medium"/>
              <a:ea typeface="Montserrat Medium"/>
              <a:cs typeface="Montserrat Medium"/>
              <a:sym typeface="Montserrat Medium"/>
            </a:endParaRPr>
          </a:p>
          <a:p>
            <a:pPr indent="0" lvl="0" marL="0" rtl="0" algn="l">
              <a:spcBef>
                <a:spcPts val="0"/>
              </a:spcBef>
              <a:spcAft>
                <a:spcPts val="0"/>
              </a:spcAft>
              <a:buNone/>
            </a:pPr>
            <a:r>
              <a:t/>
            </a:r>
            <a:endParaRPr sz="800">
              <a:latin typeface="Montserrat Medium"/>
              <a:ea typeface="Montserrat Medium"/>
              <a:cs typeface="Montserrat Medium"/>
              <a:sym typeface="Montserrat Medium"/>
            </a:endParaRPr>
          </a:p>
          <a:p>
            <a:pPr indent="0" lvl="0" marL="0" rtl="0" algn="l">
              <a:spcBef>
                <a:spcPts val="0"/>
              </a:spcBef>
              <a:spcAft>
                <a:spcPts val="0"/>
              </a:spcAft>
              <a:buNone/>
            </a:pPr>
            <a:r>
              <a:rPr lang="en" sz="800">
                <a:latin typeface="Montserrat Medium"/>
                <a:ea typeface="Montserrat Medium"/>
                <a:cs typeface="Montserrat Medium"/>
                <a:sym typeface="Montserrat Medium"/>
              </a:rPr>
              <a:t>Develop industry-wide standards and apply to case studies. </a:t>
            </a:r>
            <a:endParaRPr sz="800">
              <a:latin typeface="Montserrat Medium"/>
              <a:ea typeface="Montserrat Medium"/>
              <a:cs typeface="Montserrat Medium"/>
              <a:sym typeface="Montserrat Medium"/>
            </a:endParaRPr>
          </a:p>
          <a:p>
            <a:pPr indent="0" lvl="0" marL="0" rtl="0" algn="l">
              <a:spcBef>
                <a:spcPts val="0"/>
              </a:spcBef>
              <a:spcAft>
                <a:spcPts val="0"/>
              </a:spcAft>
              <a:buNone/>
            </a:pPr>
            <a:r>
              <a:t/>
            </a:r>
            <a:endParaRPr sz="800">
              <a:latin typeface="Montserrat Medium"/>
              <a:ea typeface="Montserrat Medium"/>
              <a:cs typeface="Montserrat Medium"/>
              <a:sym typeface="Montserrat Medium"/>
            </a:endParaRPr>
          </a:p>
          <a:p>
            <a:pPr indent="0" lvl="0" marL="0" rtl="0" algn="l">
              <a:spcBef>
                <a:spcPts val="0"/>
              </a:spcBef>
              <a:spcAft>
                <a:spcPts val="0"/>
              </a:spcAft>
              <a:buNone/>
            </a:pPr>
            <a:r>
              <a:rPr lang="en" sz="800">
                <a:latin typeface="Montserrat Medium"/>
                <a:ea typeface="Montserrat Medium"/>
                <a:cs typeface="Montserrat Medium"/>
                <a:sym typeface="Montserrat Medium"/>
              </a:rPr>
              <a:t>Early adoption within innovative startups and pilot programs at large corporations with extensive resources (i.e., BP, Daimler, and Salesforce). </a:t>
            </a:r>
            <a:endParaRPr sz="800">
              <a:latin typeface="Montserrat Medium"/>
              <a:ea typeface="Montserrat Medium"/>
              <a:cs typeface="Montserrat Medium"/>
              <a:sym typeface="Montserrat Medium"/>
            </a:endParaRPr>
          </a:p>
          <a:p>
            <a:pPr indent="0" lvl="0" marL="0" rtl="0" algn="l">
              <a:spcBef>
                <a:spcPts val="0"/>
              </a:spcBef>
              <a:spcAft>
                <a:spcPts val="0"/>
              </a:spcAft>
              <a:buNone/>
            </a:pPr>
            <a:r>
              <a:t/>
            </a:r>
            <a:endParaRPr sz="800">
              <a:latin typeface="Montserrat Medium"/>
              <a:ea typeface="Montserrat Medium"/>
              <a:cs typeface="Montserrat Medium"/>
              <a:sym typeface="Montserrat Medium"/>
            </a:endParaRPr>
          </a:p>
          <a:p>
            <a:pPr indent="0" lvl="0" marL="0" rtl="0" algn="l">
              <a:spcBef>
                <a:spcPts val="0"/>
              </a:spcBef>
              <a:spcAft>
                <a:spcPts val="0"/>
              </a:spcAft>
              <a:buNone/>
            </a:pPr>
            <a:r>
              <a:rPr lang="en" sz="800">
                <a:latin typeface="Montserrat Medium"/>
                <a:ea typeface="Montserrat Medium"/>
                <a:cs typeface="Montserrat Medium"/>
                <a:sym typeface="Montserrat Medium"/>
              </a:rPr>
              <a:t>Regulatory authorities develop auditing and compliance practices.</a:t>
            </a:r>
            <a:endParaRPr sz="800">
              <a:solidFill>
                <a:srgbClr val="000000"/>
              </a:solidFill>
              <a:latin typeface="Montserrat Medium"/>
              <a:ea typeface="Montserrat Medium"/>
              <a:cs typeface="Montserrat Medium"/>
              <a:sym typeface="Montserrat Medium"/>
            </a:endParaRPr>
          </a:p>
        </p:txBody>
      </p:sp>
      <p:sp>
        <p:nvSpPr>
          <p:cNvPr id="676" name="Google Shape;676;p90"/>
          <p:cNvSpPr txBox="1"/>
          <p:nvPr>
            <p:ph type="title"/>
          </p:nvPr>
        </p:nvSpPr>
        <p:spPr>
          <a:xfrm>
            <a:off x="565975" y="1763925"/>
            <a:ext cx="442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2019</a:t>
            </a:r>
            <a:endParaRPr b="1" sz="800">
              <a:solidFill>
                <a:srgbClr val="1C75BC"/>
              </a:solidFill>
              <a:latin typeface="Montserrat"/>
              <a:ea typeface="Montserrat"/>
              <a:cs typeface="Montserrat"/>
              <a:sym typeface="Montserrat"/>
            </a:endParaRPr>
          </a:p>
        </p:txBody>
      </p:sp>
      <p:pic>
        <p:nvPicPr>
          <p:cNvPr id="677" name="Google Shape;677;p90"/>
          <p:cNvPicPr preferRelativeResize="0"/>
          <p:nvPr/>
        </p:nvPicPr>
        <p:blipFill rotWithShape="1">
          <a:blip r:embed="rId3">
            <a:alphaModFix/>
          </a:blip>
          <a:srcRect b="4295" l="7806" r="7798" t="4304"/>
          <a:stretch/>
        </p:blipFill>
        <p:spPr>
          <a:xfrm>
            <a:off x="1582911" y="1363208"/>
            <a:ext cx="302864" cy="327993"/>
          </a:xfrm>
          <a:prstGeom prst="rect">
            <a:avLst/>
          </a:prstGeom>
          <a:noFill/>
          <a:ln>
            <a:noFill/>
          </a:ln>
        </p:spPr>
      </p:pic>
      <p:sp>
        <p:nvSpPr>
          <p:cNvPr id="678" name="Google Shape;678;p90"/>
          <p:cNvSpPr txBox="1"/>
          <p:nvPr>
            <p:ph type="title"/>
          </p:nvPr>
        </p:nvSpPr>
        <p:spPr>
          <a:xfrm>
            <a:off x="1512950" y="1763925"/>
            <a:ext cx="568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2020</a:t>
            </a:r>
            <a:endParaRPr b="1" sz="800">
              <a:solidFill>
                <a:srgbClr val="1C75BC"/>
              </a:solidFill>
              <a:latin typeface="Montserrat"/>
              <a:ea typeface="Montserrat"/>
              <a:cs typeface="Montserrat"/>
              <a:sym typeface="Montserrat"/>
            </a:endParaRPr>
          </a:p>
        </p:txBody>
      </p:sp>
      <p:cxnSp>
        <p:nvCxnSpPr>
          <p:cNvPr id="679" name="Google Shape;679;p90"/>
          <p:cNvCxnSpPr/>
          <p:nvPr/>
        </p:nvCxnSpPr>
        <p:spPr>
          <a:xfrm>
            <a:off x="2050663"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80" name="Google Shape;680;p90"/>
          <p:cNvPicPr preferRelativeResize="0"/>
          <p:nvPr/>
        </p:nvPicPr>
        <p:blipFill rotWithShape="1">
          <a:blip r:embed="rId3">
            <a:alphaModFix/>
          </a:blip>
          <a:srcRect b="4295" l="7806" r="7798" t="4304"/>
          <a:stretch/>
        </p:blipFill>
        <p:spPr>
          <a:xfrm>
            <a:off x="2599836" y="1363208"/>
            <a:ext cx="302864" cy="327993"/>
          </a:xfrm>
          <a:prstGeom prst="rect">
            <a:avLst/>
          </a:prstGeom>
          <a:noFill/>
          <a:ln>
            <a:noFill/>
          </a:ln>
        </p:spPr>
      </p:pic>
      <p:sp>
        <p:nvSpPr>
          <p:cNvPr id="681" name="Google Shape;681;p90"/>
          <p:cNvSpPr txBox="1"/>
          <p:nvPr>
            <p:ph type="title"/>
          </p:nvPr>
        </p:nvSpPr>
        <p:spPr>
          <a:xfrm>
            <a:off x="2529875" y="1763925"/>
            <a:ext cx="442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2021</a:t>
            </a:r>
            <a:endParaRPr b="1" sz="800">
              <a:solidFill>
                <a:srgbClr val="1C75BC"/>
              </a:solidFill>
              <a:latin typeface="Montserrat"/>
              <a:ea typeface="Montserrat"/>
              <a:cs typeface="Montserrat"/>
              <a:sym typeface="Montserrat"/>
            </a:endParaRPr>
          </a:p>
        </p:txBody>
      </p:sp>
      <p:cxnSp>
        <p:nvCxnSpPr>
          <p:cNvPr id="682" name="Google Shape;682;p90"/>
          <p:cNvCxnSpPr/>
          <p:nvPr/>
        </p:nvCxnSpPr>
        <p:spPr>
          <a:xfrm>
            <a:off x="3067588"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83" name="Google Shape;683;p90"/>
          <p:cNvPicPr preferRelativeResize="0"/>
          <p:nvPr/>
        </p:nvPicPr>
        <p:blipFill rotWithShape="1">
          <a:blip r:embed="rId3">
            <a:alphaModFix/>
          </a:blip>
          <a:srcRect b="4295" l="7806" r="7798" t="4304"/>
          <a:stretch/>
        </p:blipFill>
        <p:spPr>
          <a:xfrm>
            <a:off x="3616761" y="1363208"/>
            <a:ext cx="302864" cy="327993"/>
          </a:xfrm>
          <a:prstGeom prst="rect">
            <a:avLst/>
          </a:prstGeom>
          <a:noFill/>
          <a:ln>
            <a:noFill/>
          </a:ln>
        </p:spPr>
      </p:pic>
      <p:sp>
        <p:nvSpPr>
          <p:cNvPr id="684" name="Google Shape;684;p90"/>
          <p:cNvSpPr txBox="1"/>
          <p:nvPr>
            <p:ph type="title"/>
          </p:nvPr>
        </p:nvSpPr>
        <p:spPr>
          <a:xfrm>
            <a:off x="3546800" y="1763925"/>
            <a:ext cx="442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2022</a:t>
            </a:r>
            <a:endParaRPr b="1" sz="800">
              <a:solidFill>
                <a:srgbClr val="1C75BC"/>
              </a:solidFill>
              <a:latin typeface="Montserrat"/>
              <a:ea typeface="Montserrat"/>
              <a:cs typeface="Montserrat"/>
              <a:sym typeface="Montserrat"/>
            </a:endParaRPr>
          </a:p>
        </p:txBody>
      </p:sp>
      <p:cxnSp>
        <p:nvCxnSpPr>
          <p:cNvPr id="685" name="Google Shape;685;p90"/>
          <p:cNvCxnSpPr/>
          <p:nvPr/>
        </p:nvCxnSpPr>
        <p:spPr>
          <a:xfrm>
            <a:off x="4084513"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86" name="Google Shape;686;p90"/>
          <p:cNvPicPr preferRelativeResize="0"/>
          <p:nvPr/>
        </p:nvPicPr>
        <p:blipFill rotWithShape="1">
          <a:blip r:embed="rId3">
            <a:alphaModFix/>
          </a:blip>
          <a:srcRect b="4295" l="7806" r="7798" t="4304"/>
          <a:stretch/>
        </p:blipFill>
        <p:spPr>
          <a:xfrm>
            <a:off x="4633686" y="1363208"/>
            <a:ext cx="302864" cy="327993"/>
          </a:xfrm>
          <a:prstGeom prst="rect">
            <a:avLst/>
          </a:prstGeom>
          <a:noFill/>
          <a:ln>
            <a:noFill/>
          </a:ln>
        </p:spPr>
      </p:pic>
      <p:sp>
        <p:nvSpPr>
          <p:cNvPr id="687" name="Google Shape;687;p90"/>
          <p:cNvSpPr txBox="1"/>
          <p:nvPr>
            <p:ph type="title"/>
          </p:nvPr>
        </p:nvSpPr>
        <p:spPr>
          <a:xfrm>
            <a:off x="4563725" y="1763925"/>
            <a:ext cx="442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2023</a:t>
            </a:r>
            <a:endParaRPr b="1" sz="800">
              <a:solidFill>
                <a:srgbClr val="1C75BC"/>
              </a:solidFill>
              <a:latin typeface="Montserrat"/>
              <a:ea typeface="Montserrat"/>
              <a:cs typeface="Montserrat"/>
              <a:sym typeface="Montserrat"/>
            </a:endParaRPr>
          </a:p>
        </p:txBody>
      </p:sp>
      <p:cxnSp>
        <p:nvCxnSpPr>
          <p:cNvPr id="688" name="Google Shape;688;p90"/>
          <p:cNvCxnSpPr/>
          <p:nvPr/>
        </p:nvCxnSpPr>
        <p:spPr>
          <a:xfrm>
            <a:off x="5101438"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89" name="Google Shape;689;p90"/>
          <p:cNvPicPr preferRelativeResize="0"/>
          <p:nvPr/>
        </p:nvPicPr>
        <p:blipFill rotWithShape="1">
          <a:blip r:embed="rId3">
            <a:alphaModFix/>
          </a:blip>
          <a:srcRect b="4295" l="7806" r="7798" t="4304"/>
          <a:stretch/>
        </p:blipFill>
        <p:spPr>
          <a:xfrm>
            <a:off x="5650611" y="1363208"/>
            <a:ext cx="302864" cy="327993"/>
          </a:xfrm>
          <a:prstGeom prst="rect">
            <a:avLst/>
          </a:prstGeom>
          <a:noFill/>
          <a:ln>
            <a:noFill/>
          </a:ln>
        </p:spPr>
      </p:pic>
      <p:sp>
        <p:nvSpPr>
          <p:cNvPr id="690" name="Google Shape;690;p90"/>
          <p:cNvSpPr txBox="1"/>
          <p:nvPr>
            <p:ph type="title"/>
          </p:nvPr>
        </p:nvSpPr>
        <p:spPr>
          <a:xfrm>
            <a:off x="5530875" y="1763925"/>
            <a:ext cx="568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2024</a:t>
            </a:r>
            <a:endParaRPr b="1" sz="800">
              <a:solidFill>
                <a:srgbClr val="1C75BC"/>
              </a:solidFill>
              <a:latin typeface="Montserrat"/>
              <a:ea typeface="Montserrat"/>
              <a:cs typeface="Montserrat"/>
              <a:sym typeface="Montserrat"/>
            </a:endParaRPr>
          </a:p>
        </p:txBody>
      </p:sp>
      <p:cxnSp>
        <p:nvCxnSpPr>
          <p:cNvPr id="691" name="Google Shape;691;p90"/>
          <p:cNvCxnSpPr/>
          <p:nvPr/>
        </p:nvCxnSpPr>
        <p:spPr>
          <a:xfrm>
            <a:off x="6118363"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92" name="Google Shape;692;p90"/>
          <p:cNvPicPr preferRelativeResize="0"/>
          <p:nvPr/>
        </p:nvPicPr>
        <p:blipFill rotWithShape="1">
          <a:blip r:embed="rId3">
            <a:alphaModFix/>
          </a:blip>
          <a:srcRect b="4295" l="7806" r="7798" t="4304"/>
          <a:stretch/>
        </p:blipFill>
        <p:spPr>
          <a:xfrm>
            <a:off x="6667536" y="1363208"/>
            <a:ext cx="302864" cy="327993"/>
          </a:xfrm>
          <a:prstGeom prst="rect">
            <a:avLst/>
          </a:prstGeom>
          <a:noFill/>
          <a:ln>
            <a:noFill/>
          </a:ln>
        </p:spPr>
      </p:pic>
      <p:sp>
        <p:nvSpPr>
          <p:cNvPr id="693" name="Google Shape;693;p90"/>
          <p:cNvSpPr txBox="1"/>
          <p:nvPr>
            <p:ph type="title"/>
          </p:nvPr>
        </p:nvSpPr>
        <p:spPr>
          <a:xfrm>
            <a:off x="6597575" y="1763925"/>
            <a:ext cx="4428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2025</a:t>
            </a:r>
            <a:endParaRPr b="1" sz="800">
              <a:solidFill>
                <a:srgbClr val="1C75BC"/>
              </a:solidFill>
              <a:latin typeface="Montserrat"/>
              <a:ea typeface="Montserrat"/>
              <a:cs typeface="Montserrat"/>
              <a:sym typeface="Montserrat"/>
            </a:endParaRPr>
          </a:p>
        </p:txBody>
      </p:sp>
      <p:cxnSp>
        <p:nvCxnSpPr>
          <p:cNvPr id="694" name="Google Shape;694;p90"/>
          <p:cNvCxnSpPr/>
          <p:nvPr/>
        </p:nvCxnSpPr>
        <p:spPr>
          <a:xfrm>
            <a:off x="7135288" y="1527200"/>
            <a:ext cx="384300" cy="0"/>
          </a:xfrm>
          <a:prstGeom prst="straightConnector1">
            <a:avLst/>
          </a:prstGeom>
          <a:noFill/>
          <a:ln cap="flat" cmpd="sng" w="9525">
            <a:solidFill>
              <a:srgbClr val="3475B6"/>
            </a:solidFill>
            <a:prstDash val="solid"/>
            <a:round/>
            <a:headEnd len="med" w="med" type="none"/>
            <a:tailEnd len="med" w="med" type="none"/>
          </a:ln>
        </p:spPr>
      </p:cxnSp>
      <p:pic>
        <p:nvPicPr>
          <p:cNvPr id="695" name="Google Shape;695;p90"/>
          <p:cNvPicPr preferRelativeResize="0"/>
          <p:nvPr/>
        </p:nvPicPr>
        <p:blipFill rotWithShape="1">
          <a:blip r:embed="rId3">
            <a:alphaModFix/>
          </a:blip>
          <a:srcRect b="4295" l="7806" r="7798" t="4304"/>
          <a:stretch/>
        </p:blipFill>
        <p:spPr>
          <a:xfrm>
            <a:off x="7684461" y="1363208"/>
            <a:ext cx="302864" cy="327993"/>
          </a:xfrm>
          <a:prstGeom prst="rect">
            <a:avLst/>
          </a:prstGeom>
          <a:noFill/>
          <a:ln>
            <a:noFill/>
          </a:ln>
        </p:spPr>
      </p:pic>
      <p:sp>
        <p:nvSpPr>
          <p:cNvPr id="696" name="Google Shape;696;p90"/>
          <p:cNvSpPr txBox="1"/>
          <p:nvPr>
            <p:ph type="title"/>
          </p:nvPr>
        </p:nvSpPr>
        <p:spPr>
          <a:xfrm>
            <a:off x="7573012" y="1763925"/>
            <a:ext cx="1005000" cy="1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2026 &amp; Beyond</a:t>
            </a:r>
            <a:endParaRPr b="1" sz="800">
              <a:solidFill>
                <a:srgbClr val="1C75BC"/>
              </a:solidFill>
              <a:latin typeface="Montserrat"/>
              <a:ea typeface="Montserrat"/>
              <a:cs typeface="Montserrat"/>
              <a:sym typeface="Montserrat"/>
            </a:endParaRPr>
          </a:p>
        </p:txBody>
      </p:sp>
      <p:cxnSp>
        <p:nvCxnSpPr>
          <p:cNvPr id="697" name="Google Shape;697;p90"/>
          <p:cNvCxnSpPr/>
          <p:nvPr/>
        </p:nvCxnSpPr>
        <p:spPr>
          <a:xfrm>
            <a:off x="8152213" y="1527200"/>
            <a:ext cx="384300" cy="0"/>
          </a:xfrm>
          <a:prstGeom prst="straightConnector1">
            <a:avLst/>
          </a:prstGeom>
          <a:noFill/>
          <a:ln cap="flat" cmpd="sng" w="9525">
            <a:solidFill>
              <a:srgbClr val="3475B6"/>
            </a:solidFill>
            <a:prstDash val="solid"/>
            <a:round/>
            <a:headEnd len="med" w="med" type="none"/>
            <a:tailEnd len="med" w="med" type="none"/>
          </a:ln>
        </p:spPr>
      </p:cxnSp>
      <p:sp>
        <p:nvSpPr>
          <p:cNvPr id="698" name="Google Shape;698;p90"/>
          <p:cNvSpPr txBox="1"/>
          <p:nvPr>
            <p:ph type="title"/>
          </p:nvPr>
        </p:nvSpPr>
        <p:spPr>
          <a:xfrm>
            <a:off x="2599825" y="2083775"/>
            <a:ext cx="4370700" cy="230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GROWTH</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____________________________________________</a:t>
            </a:r>
            <a:r>
              <a:rPr lang="en" sz="800">
                <a:latin typeface="Montserrat SemiBold"/>
                <a:ea typeface="Montserrat SemiBold"/>
                <a:cs typeface="Montserrat SemiBold"/>
                <a:sym typeface="Montserrat SemiBold"/>
              </a:rPr>
              <a:t>______________________________________</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Clr>
                <a:schemeClr val="dk1"/>
              </a:buClr>
              <a:buSzPts val="1100"/>
              <a:buFont typeface="Arial"/>
              <a:buNone/>
            </a:pPr>
            <a:r>
              <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800">
                <a:latin typeface="Montserrat Medium"/>
                <a:ea typeface="Montserrat Medium"/>
                <a:cs typeface="Montserrat Medium"/>
                <a:sym typeface="Montserrat Medium"/>
              </a:rPr>
              <a:t>Early adopters and standards activity provide greater clarity and minimize uncertainty, driving widespread adoption.</a:t>
            </a:r>
            <a:endParaRPr sz="800">
              <a:solidFill>
                <a:srgbClr val="000000"/>
              </a:solidFill>
              <a:latin typeface="Montserrat Medium"/>
              <a:ea typeface="Montserrat Medium"/>
              <a:cs typeface="Montserrat Medium"/>
              <a:sym typeface="Montserrat Medium"/>
            </a:endParaRPr>
          </a:p>
        </p:txBody>
      </p:sp>
      <p:sp>
        <p:nvSpPr>
          <p:cNvPr id="699" name="Google Shape;699;p90"/>
          <p:cNvSpPr txBox="1"/>
          <p:nvPr>
            <p:ph type="title"/>
          </p:nvPr>
        </p:nvSpPr>
        <p:spPr>
          <a:xfrm>
            <a:off x="7135300" y="2088500"/>
            <a:ext cx="1549200" cy="230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MATURITY</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__________________________</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800">
                <a:latin typeface="Montserrat Medium"/>
                <a:ea typeface="Montserrat Medium"/>
                <a:cs typeface="Montserrat Medium"/>
                <a:sym typeface="Montserrat Medium"/>
              </a:rPr>
              <a:t>Blockchain is widely adopted and considered an integral part of the supply chain ecosystem.</a:t>
            </a:r>
            <a:endParaRPr sz="8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3" name="Shape 703"/>
        <p:cNvGrpSpPr/>
        <p:nvPr/>
      </p:nvGrpSpPr>
      <p:grpSpPr>
        <a:xfrm>
          <a:off x="0" y="0"/>
          <a:ext cx="0" cy="0"/>
          <a:chOff x="0" y="0"/>
          <a:chExt cx="0" cy="0"/>
        </a:xfrm>
      </p:grpSpPr>
      <p:sp>
        <p:nvSpPr>
          <p:cNvPr id="704" name="Google Shape;704;p91"/>
          <p:cNvSpPr/>
          <p:nvPr/>
        </p:nvSpPr>
        <p:spPr>
          <a:xfrm>
            <a:off x="1860300" y="3286150"/>
            <a:ext cx="5423400" cy="14748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1"/>
          <p:cNvSpPr/>
          <p:nvPr/>
        </p:nvSpPr>
        <p:spPr>
          <a:xfrm>
            <a:off x="3586150" y="3153788"/>
            <a:ext cx="1971600" cy="25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6" name="Google Shape;706;p91"/>
          <p:cNvPicPr preferRelativeResize="0"/>
          <p:nvPr/>
        </p:nvPicPr>
        <p:blipFill rotWithShape="1">
          <a:blip r:embed="rId4">
            <a:alphaModFix/>
          </a:blip>
          <a:srcRect b="690" l="0" r="0" t="690"/>
          <a:stretch/>
        </p:blipFill>
        <p:spPr>
          <a:xfrm>
            <a:off x="1059975" y="886124"/>
            <a:ext cx="2525577" cy="1517998"/>
          </a:xfrm>
          <a:prstGeom prst="rect">
            <a:avLst/>
          </a:prstGeom>
          <a:noFill/>
          <a:ln>
            <a:noFill/>
          </a:ln>
        </p:spPr>
      </p:pic>
      <p:sp>
        <p:nvSpPr>
          <p:cNvPr id="707" name="Google Shape;707;p91"/>
          <p:cNvSpPr txBox="1"/>
          <p:nvPr>
            <p:ph type="title"/>
          </p:nvPr>
        </p:nvSpPr>
        <p:spPr>
          <a:xfrm>
            <a:off x="3563700" y="3198788"/>
            <a:ext cx="2016600" cy="1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475B6"/>
                </a:solidFill>
                <a:latin typeface="Montserrat"/>
                <a:ea typeface="Montserrat"/>
                <a:cs typeface="Montserrat"/>
                <a:sym typeface="Montserrat"/>
              </a:rPr>
              <a:t>UPCOMING MEET-UPS </a:t>
            </a:r>
            <a:endParaRPr b="1" sz="1200">
              <a:solidFill>
                <a:srgbClr val="3475B6"/>
              </a:solidFill>
              <a:latin typeface="Montserrat"/>
              <a:ea typeface="Montserrat"/>
              <a:cs typeface="Montserrat"/>
              <a:sym typeface="Montserrat"/>
            </a:endParaRPr>
          </a:p>
        </p:txBody>
      </p:sp>
      <p:sp>
        <p:nvSpPr>
          <p:cNvPr id="708" name="Google Shape;708;p91"/>
          <p:cNvSpPr txBox="1"/>
          <p:nvPr>
            <p:ph type="title"/>
          </p:nvPr>
        </p:nvSpPr>
        <p:spPr>
          <a:xfrm>
            <a:off x="3994125" y="1009613"/>
            <a:ext cx="4089900" cy="1791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Montserrat"/>
                <a:ea typeface="Montserrat"/>
                <a:cs typeface="Montserrat"/>
                <a:sym typeface="Montserrat"/>
              </a:rPr>
              <a:t>Join us for a happy hour and networking event featuring hors d’oeuvres, drinks, and learning. Meet-ups are open to BiTA members, and non-members seeking to learn more about BiTA. Attendance for BiTA members is free; members can invite up to 3 non-BiTA guests for free as well. Non-BiTA members not accompanied by a member can register for a small fee.</a:t>
            </a:r>
            <a:endParaRPr sz="1200">
              <a:solidFill>
                <a:srgbClr val="FFFFFF"/>
              </a:solidFill>
              <a:latin typeface="Montserrat"/>
              <a:ea typeface="Montserrat"/>
              <a:cs typeface="Montserrat"/>
              <a:sym typeface="Montserrat"/>
            </a:endParaRPr>
          </a:p>
        </p:txBody>
      </p:sp>
      <p:sp>
        <p:nvSpPr>
          <p:cNvPr id="709" name="Google Shape;709;p91"/>
          <p:cNvSpPr txBox="1"/>
          <p:nvPr>
            <p:ph type="title"/>
          </p:nvPr>
        </p:nvSpPr>
        <p:spPr>
          <a:xfrm>
            <a:off x="2687713" y="3998156"/>
            <a:ext cx="830700" cy="437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FFFFFF"/>
                </a:solidFill>
                <a:latin typeface="Montserrat SemiBold"/>
                <a:ea typeface="Montserrat SemiBold"/>
                <a:cs typeface="Montserrat SemiBold"/>
                <a:sym typeface="Montserrat SemiBold"/>
              </a:rPr>
              <a:t>Detroit</a:t>
            </a:r>
            <a:endParaRPr sz="12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rPr lang="en" sz="1200">
                <a:solidFill>
                  <a:srgbClr val="FFFFFF"/>
                </a:solidFill>
                <a:latin typeface="Montserrat"/>
                <a:ea typeface="Montserrat"/>
                <a:cs typeface="Montserrat"/>
                <a:sym typeface="Montserrat"/>
              </a:rPr>
              <a:t>July 24</a:t>
            </a:r>
            <a:endParaRPr sz="12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sz="1200">
              <a:solidFill>
                <a:srgbClr val="FFFFFF"/>
              </a:solidFill>
              <a:latin typeface="Montserrat"/>
              <a:ea typeface="Montserrat"/>
              <a:cs typeface="Montserrat"/>
              <a:sym typeface="Montserrat"/>
            </a:endParaRPr>
          </a:p>
        </p:txBody>
      </p:sp>
      <p:sp>
        <p:nvSpPr>
          <p:cNvPr id="710" name="Google Shape;710;p91"/>
          <p:cNvSpPr txBox="1"/>
          <p:nvPr>
            <p:ph type="title"/>
          </p:nvPr>
        </p:nvSpPr>
        <p:spPr>
          <a:xfrm>
            <a:off x="4080838" y="3921956"/>
            <a:ext cx="982200" cy="437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FFFFFF"/>
                </a:solidFill>
                <a:latin typeface="Montserrat SemiBold"/>
                <a:ea typeface="Montserrat SemiBold"/>
                <a:cs typeface="Montserrat SemiBold"/>
                <a:sym typeface="Montserrat SemiBold"/>
              </a:rPr>
              <a:t>Chicago</a:t>
            </a:r>
            <a:endParaRPr sz="12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rPr lang="en" sz="1200">
                <a:solidFill>
                  <a:srgbClr val="FFFFFF"/>
                </a:solidFill>
                <a:latin typeface="Montserrat"/>
                <a:ea typeface="Montserrat"/>
                <a:cs typeface="Montserrat"/>
                <a:sym typeface="Montserrat"/>
              </a:rPr>
              <a:t>August 7</a:t>
            </a:r>
            <a:endParaRPr sz="1200">
              <a:solidFill>
                <a:srgbClr val="FFFFFF"/>
              </a:solidFill>
              <a:latin typeface="Montserrat"/>
              <a:ea typeface="Montserrat"/>
              <a:cs typeface="Montserrat"/>
              <a:sym typeface="Montserrat"/>
            </a:endParaRPr>
          </a:p>
        </p:txBody>
      </p:sp>
      <p:sp>
        <p:nvSpPr>
          <p:cNvPr id="711" name="Google Shape;711;p91"/>
          <p:cNvSpPr txBox="1"/>
          <p:nvPr>
            <p:ph type="title"/>
          </p:nvPr>
        </p:nvSpPr>
        <p:spPr>
          <a:xfrm>
            <a:off x="5681000" y="3921950"/>
            <a:ext cx="1429500" cy="437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FFFFFF"/>
                </a:solidFill>
                <a:latin typeface="Montserrat SemiBold"/>
                <a:ea typeface="Montserrat SemiBold"/>
                <a:cs typeface="Montserrat SemiBold"/>
                <a:sym typeface="Montserrat SemiBold"/>
              </a:rPr>
              <a:t>Chicago</a:t>
            </a:r>
            <a:endParaRPr sz="12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rPr lang="en" sz="1200">
                <a:solidFill>
                  <a:srgbClr val="FFFFFF"/>
                </a:solidFill>
                <a:latin typeface="Montserrat"/>
                <a:ea typeface="Montserrat"/>
                <a:cs typeface="Montserrat"/>
                <a:sym typeface="Montserrat"/>
              </a:rPr>
              <a:t>November 14</a:t>
            </a:r>
            <a:endParaRPr sz="1200">
              <a:solidFill>
                <a:srgbClr val="FFFFFF"/>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9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Stay up-to-date</a:t>
            </a:r>
            <a:endParaRPr>
              <a:latin typeface="Montserrat"/>
              <a:ea typeface="Montserrat"/>
              <a:cs typeface="Montserrat"/>
              <a:sym typeface="Montserrat"/>
            </a:endParaRPr>
          </a:p>
        </p:txBody>
      </p:sp>
      <p:sp>
        <p:nvSpPr>
          <p:cNvPr id="717" name="Google Shape;717;p92"/>
          <p:cNvSpPr txBox="1"/>
          <p:nvPr>
            <p:ph idx="1" type="body"/>
          </p:nvPr>
        </p:nvSpPr>
        <p:spPr>
          <a:xfrm>
            <a:off x="4298550" y="2039850"/>
            <a:ext cx="4271100" cy="14829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1600">
                <a:solidFill>
                  <a:schemeClr val="dk1"/>
                </a:solidFill>
                <a:latin typeface="Montserrat"/>
                <a:ea typeface="Montserrat"/>
                <a:cs typeface="Montserrat"/>
                <a:sym typeface="Montserrat"/>
              </a:rPr>
              <a:t>Visit </a:t>
            </a:r>
            <a:r>
              <a:rPr b="1" lang="en" sz="1600">
                <a:solidFill>
                  <a:schemeClr val="dk1"/>
                </a:solidFill>
                <a:latin typeface="Montserrat"/>
                <a:ea typeface="Montserrat"/>
                <a:cs typeface="Montserrat"/>
                <a:sym typeface="Montserrat"/>
              </a:rPr>
              <a:t>BiTA.studio</a:t>
            </a:r>
            <a:r>
              <a:rPr lang="en" sz="1600">
                <a:solidFill>
                  <a:schemeClr val="dk1"/>
                </a:solidFill>
                <a:latin typeface="Montserrat"/>
                <a:ea typeface="Montserrat"/>
                <a:cs typeface="Montserrat"/>
                <a:sym typeface="Montserrat"/>
              </a:rPr>
              <a:t> to join the BiTA Blockchain in Transport Alliance</a:t>
            </a:r>
            <a:endParaRPr sz="1600">
              <a:solidFill>
                <a:srgbClr val="000000"/>
              </a:solidFill>
              <a:latin typeface="Montserrat"/>
              <a:ea typeface="Montserrat"/>
              <a:cs typeface="Montserrat"/>
              <a:sym typeface="Montserrat"/>
            </a:endParaRPr>
          </a:p>
        </p:txBody>
      </p:sp>
      <p:pic>
        <p:nvPicPr>
          <p:cNvPr id="718" name="Google Shape;718;p92"/>
          <p:cNvPicPr preferRelativeResize="0"/>
          <p:nvPr/>
        </p:nvPicPr>
        <p:blipFill rotWithShape="1">
          <a:blip r:embed="rId3">
            <a:alphaModFix/>
          </a:blip>
          <a:srcRect b="0" l="700" r="700" t="0"/>
          <a:stretch/>
        </p:blipFill>
        <p:spPr>
          <a:xfrm>
            <a:off x="769000" y="1262250"/>
            <a:ext cx="3038100" cy="3038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2" name="Shape 722"/>
        <p:cNvGrpSpPr/>
        <p:nvPr/>
      </p:nvGrpSpPr>
      <p:grpSpPr>
        <a:xfrm>
          <a:off x="0" y="0"/>
          <a:ext cx="0" cy="0"/>
          <a:chOff x="0" y="0"/>
          <a:chExt cx="0" cy="0"/>
        </a:xfrm>
      </p:grpSpPr>
      <p:sp>
        <p:nvSpPr>
          <p:cNvPr id="723" name="Google Shape;723;p9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3475B6"/>
                </a:solidFill>
                <a:latin typeface="Montserrat ExtraBold"/>
                <a:ea typeface="Montserrat ExtraBold"/>
                <a:cs typeface="Montserrat ExtraBold"/>
                <a:sym typeface="Montserrat ExtraBold"/>
              </a:rPr>
              <a:t>CONCLUDING THOUGHT</a:t>
            </a:r>
            <a:endParaRPr>
              <a:solidFill>
                <a:srgbClr val="3475B6"/>
              </a:solidFill>
              <a:latin typeface="Montserrat ExtraBold"/>
              <a:ea typeface="Montserrat ExtraBold"/>
              <a:cs typeface="Montserrat ExtraBold"/>
              <a:sym typeface="Montserrat ExtraBold"/>
            </a:endParaRPr>
          </a:p>
        </p:txBody>
      </p:sp>
      <p:grpSp>
        <p:nvGrpSpPr>
          <p:cNvPr id="724" name="Google Shape;724;p93"/>
          <p:cNvGrpSpPr/>
          <p:nvPr/>
        </p:nvGrpSpPr>
        <p:grpSpPr>
          <a:xfrm>
            <a:off x="3362208" y="1673664"/>
            <a:ext cx="5470088" cy="1796162"/>
            <a:chOff x="4534198" y="1969746"/>
            <a:chExt cx="7293450" cy="2394883"/>
          </a:xfrm>
        </p:grpSpPr>
        <p:sp>
          <p:nvSpPr>
            <p:cNvPr id="725" name="Google Shape;725;p93"/>
            <p:cNvSpPr/>
            <p:nvPr/>
          </p:nvSpPr>
          <p:spPr>
            <a:xfrm>
              <a:off x="5731648" y="2175996"/>
              <a:ext cx="6096000" cy="1982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 sz="2100" u="none" cap="none" strike="noStrike">
                  <a:solidFill>
                    <a:srgbClr val="000000"/>
                  </a:solidFill>
                  <a:latin typeface="Montserrat SemiBold"/>
                  <a:ea typeface="Montserrat SemiBold"/>
                  <a:cs typeface="Montserrat SemiBold"/>
                  <a:sym typeface="Montserrat SemiBold"/>
                </a:rPr>
                <a:t>It’s not just a tech play, </a:t>
              </a:r>
              <a:endParaRPr>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rPr i="1" lang="en" sz="2100" u="none" cap="none" strike="noStrike">
                  <a:solidFill>
                    <a:srgbClr val="000000"/>
                  </a:solidFill>
                  <a:latin typeface="Montserrat SemiBold"/>
                  <a:ea typeface="Montserrat SemiBold"/>
                  <a:cs typeface="Montserrat SemiBold"/>
                  <a:sym typeface="Montserrat SemiBold"/>
                </a:rPr>
                <a:t>it’s a business model change. </a:t>
              </a:r>
              <a:r>
                <a:rPr i="0" lang="en" sz="1800" u="none" cap="none" strike="noStrike">
                  <a:solidFill>
                    <a:srgbClr val="000000"/>
                  </a:solidFill>
                  <a:latin typeface="Montserrat ExtraLight"/>
                  <a:ea typeface="Montserrat ExtraLight"/>
                  <a:cs typeface="Montserrat ExtraLight"/>
                  <a:sym typeface="Montserrat ExtraLight"/>
                </a:rPr>
                <a:t>Oliver Bussmann</a:t>
              </a:r>
              <a:endParaRPr sz="1800">
                <a:latin typeface="Montserrat ExtraLight"/>
                <a:ea typeface="Montserrat ExtraLight"/>
                <a:cs typeface="Montserrat ExtraLight"/>
                <a:sym typeface="Montserrat ExtraLight"/>
              </a:endParaRPr>
            </a:p>
          </p:txBody>
        </p:sp>
        <p:pic>
          <p:nvPicPr>
            <p:cNvPr id="726" name="Google Shape;726;p93"/>
            <p:cNvPicPr preferRelativeResize="0"/>
            <p:nvPr/>
          </p:nvPicPr>
          <p:blipFill rotWithShape="1">
            <a:blip r:embed="rId3">
              <a:alphaModFix amt="15000"/>
            </a:blip>
            <a:srcRect b="0" l="0" r="0" t="0"/>
            <a:stretch/>
          </p:blipFill>
          <p:spPr>
            <a:xfrm>
              <a:off x="4534198" y="1969746"/>
              <a:ext cx="1197441" cy="1197441"/>
            </a:xfrm>
            <a:prstGeom prst="rect">
              <a:avLst/>
            </a:prstGeom>
            <a:noFill/>
            <a:ln>
              <a:noFill/>
            </a:ln>
            <a:effectLst>
              <a:outerShdw blurRad="50800" rotWithShape="0" algn="ctr" dir="5400000" dist="50800">
                <a:srgbClr val="000000"/>
              </a:outerShdw>
              <a:reflection blurRad="0" dir="5400000" dist="50800" endA="0" endPos="65000" fadeDir="5400012" kx="0" rotWithShape="0" algn="bl" stA="0" stPos="0" sy="-100000" ky="0"/>
            </a:effectLst>
          </p:spPr>
        </p:pic>
        <p:pic>
          <p:nvPicPr>
            <p:cNvPr id="727" name="Google Shape;727;p93"/>
            <p:cNvPicPr preferRelativeResize="0"/>
            <p:nvPr/>
          </p:nvPicPr>
          <p:blipFill rotWithShape="1">
            <a:blip r:embed="rId3">
              <a:alphaModFix amt="15000"/>
            </a:blip>
            <a:srcRect b="0" l="0" r="0" t="0"/>
            <a:stretch/>
          </p:blipFill>
          <p:spPr>
            <a:xfrm rot="10800000">
              <a:off x="10007120" y="3167188"/>
              <a:ext cx="1197441" cy="1197441"/>
            </a:xfrm>
            <a:prstGeom prst="rect">
              <a:avLst/>
            </a:prstGeom>
            <a:noFill/>
            <a:ln>
              <a:noFill/>
            </a:ln>
            <a:effectLst>
              <a:outerShdw blurRad="50800" rotWithShape="0" algn="ctr" dir="5400000" dist="50800">
                <a:srgbClr val="000000"/>
              </a:outerShdw>
              <a:reflection blurRad="0" dir="5400000" dist="50800" endA="0" endPos="65000" fadeDir="5400012" kx="0" rotWithShape="0" algn="bl" stA="0" stPos="0" sy="-100000" ky="0"/>
            </a:effectLst>
          </p:spPr>
        </p:pic>
      </p:grpSp>
      <p:pic>
        <p:nvPicPr>
          <p:cNvPr id="728" name="Google Shape;728;p93"/>
          <p:cNvPicPr preferRelativeResize="0"/>
          <p:nvPr/>
        </p:nvPicPr>
        <p:blipFill>
          <a:blip r:embed="rId4">
            <a:alphaModFix/>
          </a:blip>
          <a:stretch>
            <a:fillRect/>
          </a:stretch>
        </p:blipFill>
        <p:spPr>
          <a:xfrm>
            <a:off x="579373" y="1306325"/>
            <a:ext cx="2509475" cy="2652875"/>
          </a:xfrm>
          <a:prstGeom prst="rect">
            <a:avLst/>
          </a:prstGeom>
          <a:noFill/>
          <a:ln>
            <a:noFill/>
          </a:ln>
          <a:effectLst>
            <a:outerShdw blurRad="50800" rotWithShape="0" algn="ctr" dir="5400000" dist="50800">
              <a:schemeClr val="lt1"/>
            </a:outerShdw>
          </a:effectLst>
        </p:spPr>
      </p:pic>
      <p:sp>
        <p:nvSpPr>
          <p:cNvPr id="729" name="Google Shape;729;p93"/>
          <p:cNvSpPr txBox="1"/>
          <p:nvPr/>
        </p:nvSpPr>
        <p:spPr>
          <a:xfrm>
            <a:off x="93350" y="4720200"/>
            <a:ext cx="8520600" cy="1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Source: Hilary Carter, Blockchain Research Institute</a:t>
            </a:r>
            <a:endParaRPr>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3" name="Shape 733"/>
        <p:cNvGrpSpPr/>
        <p:nvPr/>
      </p:nvGrpSpPr>
      <p:grpSpPr>
        <a:xfrm>
          <a:off x="0" y="0"/>
          <a:ext cx="0" cy="0"/>
          <a:chOff x="0" y="0"/>
          <a:chExt cx="0" cy="0"/>
        </a:xfrm>
      </p:grpSpPr>
      <p:sp>
        <p:nvSpPr>
          <p:cNvPr id="734" name="Google Shape;734;p94"/>
          <p:cNvSpPr txBox="1"/>
          <p:nvPr>
            <p:ph idx="4294967295" type="title"/>
          </p:nvPr>
        </p:nvSpPr>
        <p:spPr>
          <a:xfrm>
            <a:off x="311700" y="3173813"/>
            <a:ext cx="8520600" cy="1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Montserrat SemiBold"/>
                <a:ea typeface="Montserrat SemiBold"/>
                <a:cs typeface="Montserrat SemiBold"/>
                <a:sym typeface="Montserrat SemiBold"/>
              </a:rPr>
              <a:t>B I T A . S T U D I O</a:t>
            </a:r>
            <a:endParaRPr sz="1000">
              <a:solidFill>
                <a:srgbClr val="FFFFFF"/>
              </a:solidFill>
              <a:latin typeface="Montserrat SemiBold"/>
              <a:ea typeface="Montserrat SemiBold"/>
              <a:cs typeface="Montserrat SemiBold"/>
              <a:sym typeface="Montserrat SemiBold"/>
            </a:endParaRPr>
          </a:p>
        </p:txBody>
      </p:sp>
      <p:pic>
        <p:nvPicPr>
          <p:cNvPr id="735" name="Google Shape;735;p94"/>
          <p:cNvPicPr preferRelativeResize="0"/>
          <p:nvPr/>
        </p:nvPicPr>
        <p:blipFill rotWithShape="1">
          <a:blip r:embed="rId4">
            <a:alphaModFix/>
          </a:blip>
          <a:srcRect b="35749" l="0" r="0" t="0"/>
          <a:stretch/>
        </p:blipFill>
        <p:spPr>
          <a:xfrm>
            <a:off x="3133350" y="1805575"/>
            <a:ext cx="2648350" cy="1183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69"/>
          <p:cNvSpPr txBox="1"/>
          <p:nvPr>
            <p:ph idx="1" type="body"/>
          </p:nvPr>
        </p:nvSpPr>
        <p:spPr>
          <a:xfrm>
            <a:off x="3074100" y="1122025"/>
            <a:ext cx="5758200" cy="3461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Leveraging talent and resources from the world’s most influential companies, BiTA is producing open source and royalty free data standards that will allow for interoperability between participants in the global supply chain. </a:t>
            </a:r>
            <a:endParaRPr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We’re a member-driven community focused on education, evangelism, networking and commercial outcomes around blockchain and other emerging technologies, and we’re committed to overcoming geographic, language, and cultural hurdles to solve for seamless commerce.</a:t>
            </a:r>
            <a:endParaRPr sz="1600">
              <a:solidFill>
                <a:schemeClr val="dk1"/>
              </a:solidFill>
              <a:latin typeface="Montserrat"/>
              <a:ea typeface="Montserrat"/>
              <a:cs typeface="Montserrat"/>
              <a:sym typeface="Montserrat"/>
            </a:endParaRPr>
          </a:p>
        </p:txBody>
      </p:sp>
      <p:sp>
        <p:nvSpPr>
          <p:cNvPr id="248" name="Google Shape;248;p69"/>
          <p:cNvSpPr txBox="1"/>
          <p:nvPr>
            <p:ph type="title"/>
          </p:nvPr>
        </p:nvSpPr>
        <p:spPr>
          <a:xfrm>
            <a:off x="311700" y="191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Purpose</a:t>
            </a:r>
            <a:endParaRPr>
              <a:latin typeface="Montserrat"/>
              <a:ea typeface="Montserrat"/>
              <a:cs typeface="Montserrat"/>
              <a:sym typeface="Montserrat"/>
            </a:endParaRPr>
          </a:p>
        </p:txBody>
      </p:sp>
      <p:pic>
        <p:nvPicPr>
          <p:cNvPr id="249" name="Google Shape;249;p69"/>
          <p:cNvPicPr preferRelativeResize="0"/>
          <p:nvPr/>
        </p:nvPicPr>
        <p:blipFill>
          <a:blip r:embed="rId3">
            <a:alphaModFix/>
          </a:blip>
          <a:stretch>
            <a:fillRect/>
          </a:stretch>
        </p:blipFill>
        <p:spPr>
          <a:xfrm>
            <a:off x="311700" y="1601574"/>
            <a:ext cx="2585801" cy="1893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7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450+ Members</a:t>
            </a:r>
            <a:endParaRPr>
              <a:latin typeface="Montserrat"/>
              <a:ea typeface="Montserrat"/>
              <a:cs typeface="Montserrat"/>
              <a:sym typeface="Montserrat"/>
            </a:endParaRPr>
          </a:p>
        </p:txBody>
      </p:sp>
      <p:pic>
        <p:nvPicPr>
          <p:cNvPr id="255" name="Google Shape;255;p70"/>
          <p:cNvPicPr preferRelativeResize="0"/>
          <p:nvPr/>
        </p:nvPicPr>
        <p:blipFill>
          <a:blip r:embed="rId3">
            <a:alphaModFix/>
          </a:blip>
          <a:stretch>
            <a:fillRect/>
          </a:stretch>
        </p:blipFill>
        <p:spPr>
          <a:xfrm>
            <a:off x="447447" y="4429297"/>
            <a:ext cx="1030459" cy="233634"/>
          </a:xfrm>
          <a:prstGeom prst="rect">
            <a:avLst/>
          </a:prstGeom>
          <a:noFill/>
          <a:ln>
            <a:noFill/>
          </a:ln>
        </p:spPr>
      </p:pic>
      <p:pic>
        <p:nvPicPr>
          <p:cNvPr id="256" name="Google Shape;256;p70"/>
          <p:cNvPicPr preferRelativeResize="0"/>
          <p:nvPr/>
        </p:nvPicPr>
        <p:blipFill>
          <a:blip r:embed="rId4">
            <a:alphaModFix/>
          </a:blip>
          <a:stretch>
            <a:fillRect/>
          </a:stretch>
        </p:blipFill>
        <p:spPr>
          <a:xfrm>
            <a:off x="4722617" y="2004799"/>
            <a:ext cx="958892" cy="282429"/>
          </a:xfrm>
          <a:prstGeom prst="rect">
            <a:avLst/>
          </a:prstGeom>
          <a:noFill/>
          <a:ln>
            <a:noFill/>
          </a:ln>
        </p:spPr>
      </p:pic>
      <p:pic>
        <p:nvPicPr>
          <p:cNvPr id="257" name="Google Shape;257;p70"/>
          <p:cNvPicPr preferRelativeResize="0"/>
          <p:nvPr/>
        </p:nvPicPr>
        <p:blipFill>
          <a:blip r:embed="rId5">
            <a:alphaModFix/>
          </a:blip>
          <a:stretch>
            <a:fillRect/>
          </a:stretch>
        </p:blipFill>
        <p:spPr>
          <a:xfrm>
            <a:off x="3273636" y="4479527"/>
            <a:ext cx="1002391" cy="133173"/>
          </a:xfrm>
          <a:prstGeom prst="rect">
            <a:avLst/>
          </a:prstGeom>
          <a:noFill/>
          <a:ln>
            <a:noFill/>
          </a:ln>
        </p:spPr>
      </p:pic>
      <p:pic>
        <p:nvPicPr>
          <p:cNvPr id="258" name="Google Shape;258;p70"/>
          <p:cNvPicPr preferRelativeResize="0"/>
          <p:nvPr/>
        </p:nvPicPr>
        <p:blipFill>
          <a:blip r:embed="rId6">
            <a:alphaModFix/>
          </a:blip>
          <a:stretch>
            <a:fillRect/>
          </a:stretch>
        </p:blipFill>
        <p:spPr>
          <a:xfrm>
            <a:off x="6152713" y="2741549"/>
            <a:ext cx="1083259" cy="233634"/>
          </a:xfrm>
          <a:prstGeom prst="rect">
            <a:avLst/>
          </a:prstGeom>
          <a:noFill/>
          <a:ln>
            <a:noFill/>
          </a:ln>
        </p:spPr>
      </p:pic>
      <p:pic>
        <p:nvPicPr>
          <p:cNvPr id="259" name="Google Shape;259;p70"/>
          <p:cNvPicPr preferRelativeResize="0"/>
          <p:nvPr/>
        </p:nvPicPr>
        <p:blipFill>
          <a:blip r:embed="rId7">
            <a:alphaModFix/>
          </a:blip>
          <a:stretch>
            <a:fillRect/>
          </a:stretch>
        </p:blipFill>
        <p:spPr>
          <a:xfrm>
            <a:off x="570057" y="3465147"/>
            <a:ext cx="785250" cy="415855"/>
          </a:xfrm>
          <a:prstGeom prst="rect">
            <a:avLst/>
          </a:prstGeom>
          <a:noFill/>
          <a:ln>
            <a:noFill/>
          </a:ln>
        </p:spPr>
      </p:pic>
      <p:pic>
        <p:nvPicPr>
          <p:cNvPr id="260" name="Google Shape;260;p70"/>
          <p:cNvPicPr preferRelativeResize="0"/>
          <p:nvPr/>
        </p:nvPicPr>
        <p:blipFill>
          <a:blip r:embed="rId8">
            <a:alphaModFix/>
          </a:blip>
          <a:stretch>
            <a:fillRect/>
          </a:stretch>
        </p:blipFill>
        <p:spPr>
          <a:xfrm>
            <a:off x="6120800" y="2062592"/>
            <a:ext cx="1083250" cy="166844"/>
          </a:xfrm>
          <a:prstGeom prst="rect">
            <a:avLst/>
          </a:prstGeom>
          <a:noFill/>
          <a:ln>
            <a:noFill/>
          </a:ln>
        </p:spPr>
      </p:pic>
      <p:pic>
        <p:nvPicPr>
          <p:cNvPr id="261" name="Google Shape;261;p70"/>
          <p:cNvPicPr preferRelativeResize="0"/>
          <p:nvPr/>
        </p:nvPicPr>
        <p:blipFill>
          <a:blip r:embed="rId9">
            <a:alphaModFix/>
          </a:blip>
          <a:stretch>
            <a:fillRect/>
          </a:stretch>
        </p:blipFill>
        <p:spPr>
          <a:xfrm>
            <a:off x="3419890" y="2076879"/>
            <a:ext cx="709905" cy="154395"/>
          </a:xfrm>
          <a:prstGeom prst="rect">
            <a:avLst/>
          </a:prstGeom>
          <a:noFill/>
          <a:ln>
            <a:noFill/>
          </a:ln>
        </p:spPr>
      </p:pic>
      <p:pic>
        <p:nvPicPr>
          <p:cNvPr id="262" name="Google Shape;262;p70"/>
          <p:cNvPicPr preferRelativeResize="0"/>
          <p:nvPr/>
        </p:nvPicPr>
        <p:blipFill>
          <a:blip r:embed="rId10">
            <a:alphaModFix/>
          </a:blip>
          <a:stretch>
            <a:fillRect/>
          </a:stretch>
        </p:blipFill>
        <p:spPr>
          <a:xfrm>
            <a:off x="505421" y="1955492"/>
            <a:ext cx="914505" cy="381044"/>
          </a:xfrm>
          <a:prstGeom prst="rect">
            <a:avLst/>
          </a:prstGeom>
          <a:noFill/>
          <a:ln>
            <a:noFill/>
          </a:ln>
        </p:spPr>
      </p:pic>
      <p:pic>
        <p:nvPicPr>
          <p:cNvPr id="263" name="Google Shape;263;p70"/>
          <p:cNvPicPr preferRelativeResize="0"/>
          <p:nvPr/>
        </p:nvPicPr>
        <p:blipFill>
          <a:blip r:embed="rId11">
            <a:alphaModFix/>
          </a:blip>
          <a:stretch>
            <a:fillRect/>
          </a:stretch>
        </p:blipFill>
        <p:spPr>
          <a:xfrm>
            <a:off x="4700862" y="2737262"/>
            <a:ext cx="1002391" cy="242207"/>
          </a:xfrm>
          <a:prstGeom prst="rect">
            <a:avLst/>
          </a:prstGeom>
          <a:noFill/>
          <a:ln>
            <a:noFill/>
          </a:ln>
        </p:spPr>
      </p:pic>
      <p:pic>
        <p:nvPicPr>
          <p:cNvPr id="264" name="Google Shape;264;p70"/>
          <p:cNvPicPr preferRelativeResize="0"/>
          <p:nvPr/>
        </p:nvPicPr>
        <p:blipFill rotWithShape="1">
          <a:blip r:embed="rId12">
            <a:alphaModFix/>
          </a:blip>
          <a:srcRect b="12824" l="9011" r="8987" t="7816"/>
          <a:stretch/>
        </p:blipFill>
        <p:spPr>
          <a:xfrm>
            <a:off x="587700" y="1046098"/>
            <a:ext cx="749925" cy="539924"/>
          </a:xfrm>
          <a:prstGeom prst="rect">
            <a:avLst/>
          </a:prstGeom>
          <a:noFill/>
          <a:ln>
            <a:noFill/>
          </a:ln>
        </p:spPr>
      </p:pic>
      <p:pic>
        <p:nvPicPr>
          <p:cNvPr id="265" name="Google Shape;265;p70"/>
          <p:cNvPicPr preferRelativeResize="0"/>
          <p:nvPr/>
        </p:nvPicPr>
        <p:blipFill>
          <a:blip r:embed="rId13">
            <a:alphaModFix/>
          </a:blip>
          <a:stretch>
            <a:fillRect/>
          </a:stretch>
        </p:blipFill>
        <p:spPr>
          <a:xfrm>
            <a:off x="7563509" y="2692809"/>
            <a:ext cx="1074182" cy="331115"/>
          </a:xfrm>
          <a:prstGeom prst="rect">
            <a:avLst/>
          </a:prstGeom>
          <a:noFill/>
          <a:ln>
            <a:noFill/>
          </a:ln>
        </p:spPr>
      </p:pic>
      <p:pic>
        <p:nvPicPr>
          <p:cNvPr id="266" name="Google Shape;266;p70"/>
          <p:cNvPicPr preferRelativeResize="0"/>
          <p:nvPr/>
        </p:nvPicPr>
        <p:blipFill>
          <a:blip r:embed="rId14">
            <a:alphaModFix/>
          </a:blip>
          <a:stretch>
            <a:fillRect/>
          </a:stretch>
        </p:blipFill>
        <p:spPr>
          <a:xfrm>
            <a:off x="7745639" y="3403111"/>
            <a:ext cx="709900" cy="539928"/>
          </a:xfrm>
          <a:prstGeom prst="rect">
            <a:avLst/>
          </a:prstGeom>
          <a:noFill/>
          <a:ln>
            <a:noFill/>
          </a:ln>
        </p:spPr>
      </p:pic>
      <p:pic>
        <p:nvPicPr>
          <p:cNvPr id="267" name="Google Shape;267;p70"/>
          <p:cNvPicPr preferRelativeResize="0"/>
          <p:nvPr/>
        </p:nvPicPr>
        <p:blipFill>
          <a:blip r:embed="rId15">
            <a:alphaModFix/>
          </a:blip>
          <a:stretch>
            <a:fillRect/>
          </a:stretch>
        </p:blipFill>
        <p:spPr>
          <a:xfrm>
            <a:off x="7643338" y="2039035"/>
            <a:ext cx="914519" cy="213958"/>
          </a:xfrm>
          <a:prstGeom prst="rect">
            <a:avLst/>
          </a:prstGeom>
          <a:noFill/>
          <a:ln>
            <a:noFill/>
          </a:ln>
        </p:spPr>
      </p:pic>
      <p:pic>
        <p:nvPicPr>
          <p:cNvPr id="268" name="Google Shape;268;p70"/>
          <p:cNvPicPr preferRelativeResize="0"/>
          <p:nvPr/>
        </p:nvPicPr>
        <p:blipFill>
          <a:blip r:embed="rId16">
            <a:alphaModFix/>
          </a:blip>
          <a:stretch>
            <a:fillRect/>
          </a:stretch>
        </p:blipFill>
        <p:spPr>
          <a:xfrm>
            <a:off x="2156016" y="3417404"/>
            <a:ext cx="494821" cy="511341"/>
          </a:xfrm>
          <a:prstGeom prst="rect">
            <a:avLst/>
          </a:prstGeom>
          <a:noFill/>
          <a:ln>
            <a:noFill/>
          </a:ln>
        </p:spPr>
      </p:pic>
      <p:pic>
        <p:nvPicPr>
          <p:cNvPr id="269" name="Google Shape;269;p70"/>
          <p:cNvPicPr preferRelativeResize="0"/>
          <p:nvPr/>
        </p:nvPicPr>
        <p:blipFill>
          <a:blip r:embed="rId17">
            <a:alphaModFix/>
          </a:blip>
          <a:stretch>
            <a:fillRect/>
          </a:stretch>
        </p:blipFill>
        <p:spPr>
          <a:xfrm>
            <a:off x="3245962" y="2741541"/>
            <a:ext cx="986038" cy="233650"/>
          </a:xfrm>
          <a:prstGeom prst="rect">
            <a:avLst/>
          </a:prstGeom>
          <a:noFill/>
          <a:ln>
            <a:noFill/>
          </a:ln>
        </p:spPr>
      </p:pic>
      <p:pic>
        <p:nvPicPr>
          <p:cNvPr id="270" name="Google Shape;270;p70"/>
          <p:cNvPicPr preferRelativeResize="0"/>
          <p:nvPr/>
        </p:nvPicPr>
        <p:blipFill>
          <a:blip r:embed="rId18">
            <a:alphaModFix/>
          </a:blip>
          <a:stretch>
            <a:fillRect/>
          </a:stretch>
        </p:blipFill>
        <p:spPr>
          <a:xfrm>
            <a:off x="4660441" y="3570057"/>
            <a:ext cx="1083264" cy="253485"/>
          </a:xfrm>
          <a:prstGeom prst="rect">
            <a:avLst/>
          </a:prstGeom>
          <a:noFill/>
          <a:ln>
            <a:noFill/>
          </a:ln>
        </p:spPr>
      </p:pic>
      <p:pic>
        <p:nvPicPr>
          <p:cNvPr id="271" name="Google Shape;271;p70"/>
          <p:cNvPicPr preferRelativeResize="0"/>
          <p:nvPr/>
        </p:nvPicPr>
        <p:blipFill rotWithShape="1">
          <a:blip r:embed="rId19">
            <a:alphaModFix/>
          </a:blip>
          <a:srcRect b="7912" l="8928" r="8936" t="7912"/>
          <a:stretch/>
        </p:blipFill>
        <p:spPr>
          <a:xfrm>
            <a:off x="2156015" y="1029710"/>
            <a:ext cx="494825" cy="572700"/>
          </a:xfrm>
          <a:prstGeom prst="rect">
            <a:avLst/>
          </a:prstGeom>
          <a:noFill/>
          <a:ln>
            <a:noFill/>
          </a:ln>
        </p:spPr>
      </p:pic>
      <p:pic>
        <p:nvPicPr>
          <p:cNvPr id="272" name="Google Shape;272;p70"/>
          <p:cNvPicPr preferRelativeResize="0"/>
          <p:nvPr/>
        </p:nvPicPr>
        <p:blipFill>
          <a:blip r:embed="rId20">
            <a:alphaModFix/>
          </a:blip>
          <a:stretch>
            <a:fillRect/>
          </a:stretch>
        </p:blipFill>
        <p:spPr>
          <a:xfrm>
            <a:off x="1987227" y="2719774"/>
            <a:ext cx="832385" cy="277184"/>
          </a:xfrm>
          <a:prstGeom prst="rect">
            <a:avLst/>
          </a:prstGeom>
          <a:noFill/>
          <a:ln>
            <a:noFill/>
          </a:ln>
        </p:spPr>
      </p:pic>
      <p:pic>
        <p:nvPicPr>
          <p:cNvPr id="273" name="Google Shape;273;p70"/>
          <p:cNvPicPr preferRelativeResize="0"/>
          <p:nvPr/>
        </p:nvPicPr>
        <p:blipFill>
          <a:blip r:embed="rId21">
            <a:alphaModFix/>
          </a:blip>
          <a:stretch>
            <a:fillRect/>
          </a:stretch>
        </p:blipFill>
        <p:spPr>
          <a:xfrm>
            <a:off x="1979794" y="2047169"/>
            <a:ext cx="847273" cy="197689"/>
          </a:xfrm>
          <a:prstGeom prst="rect">
            <a:avLst/>
          </a:prstGeom>
          <a:noFill/>
          <a:ln>
            <a:noFill/>
          </a:ln>
        </p:spPr>
      </p:pic>
      <p:pic>
        <p:nvPicPr>
          <p:cNvPr id="274" name="Google Shape;274;p70"/>
          <p:cNvPicPr preferRelativeResize="0"/>
          <p:nvPr/>
        </p:nvPicPr>
        <p:blipFill>
          <a:blip r:embed="rId22">
            <a:alphaModFix/>
          </a:blip>
          <a:stretch>
            <a:fillRect/>
          </a:stretch>
        </p:blipFill>
        <p:spPr>
          <a:xfrm>
            <a:off x="447450" y="2718224"/>
            <a:ext cx="1030455" cy="280285"/>
          </a:xfrm>
          <a:prstGeom prst="rect">
            <a:avLst/>
          </a:prstGeom>
          <a:noFill/>
          <a:ln>
            <a:noFill/>
          </a:ln>
        </p:spPr>
      </p:pic>
      <p:pic>
        <p:nvPicPr>
          <p:cNvPr id="275" name="Google Shape;275;p70"/>
          <p:cNvPicPr preferRelativeResize="0"/>
          <p:nvPr/>
        </p:nvPicPr>
        <p:blipFill>
          <a:blip r:embed="rId23">
            <a:alphaModFix/>
          </a:blip>
          <a:stretch>
            <a:fillRect/>
          </a:stretch>
        </p:blipFill>
        <p:spPr>
          <a:xfrm>
            <a:off x="3469242" y="986060"/>
            <a:ext cx="539480" cy="716699"/>
          </a:xfrm>
          <a:prstGeom prst="rect">
            <a:avLst/>
          </a:prstGeom>
          <a:noFill/>
          <a:ln>
            <a:noFill/>
          </a:ln>
        </p:spPr>
      </p:pic>
      <p:pic>
        <p:nvPicPr>
          <p:cNvPr id="276" name="Google Shape;276;p70"/>
          <p:cNvPicPr preferRelativeResize="0"/>
          <p:nvPr/>
        </p:nvPicPr>
        <p:blipFill>
          <a:blip r:embed="rId24">
            <a:alphaModFix/>
          </a:blip>
          <a:stretch>
            <a:fillRect/>
          </a:stretch>
        </p:blipFill>
        <p:spPr>
          <a:xfrm>
            <a:off x="6214685" y="3465149"/>
            <a:ext cx="895506" cy="415850"/>
          </a:xfrm>
          <a:prstGeom prst="rect">
            <a:avLst/>
          </a:prstGeom>
          <a:noFill/>
          <a:ln>
            <a:noFill/>
          </a:ln>
        </p:spPr>
      </p:pic>
      <p:pic>
        <p:nvPicPr>
          <p:cNvPr id="277" name="Google Shape;277;p70"/>
          <p:cNvPicPr preferRelativeResize="0"/>
          <p:nvPr/>
        </p:nvPicPr>
        <p:blipFill>
          <a:blip r:embed="rId25">
            <a:alphaModFix/>
          </a:blip>
          <a:stretch>
            <a:fillRect/>
          </a:stretch>
        </p:blipFill>
        <p:spPr>
          <a:xfrm>
            <a:off x="7708661" y="789121"/>
            <a:ext cx="638802" cy="834177"/>
          </a:xfrm>
          <a:prstGeom prst="rect">
            <a:avLst/>
          </a:prstGeom>
          <a:noFill/>
          <a:ln>
            <a:noFill/>
          </a:ln>
        </p:spPr>
      </p:pic>
      <p:pic>
        <p:nvPicPr>
          <p:cNvPr id="278" name="Google Shape;278;p70"/>
          <p:cNvPicPr preferRelativeResize="0"/>
          <p:nvPr/>
        </p:nvPicPr>
        <p:blipFill>
          <a:blip r:embed="rId26">
            <a:alphaModFix/>
          </a:blip>
          <a:stretch>
            <a:fillRect/>
          </a:stretch>
        </p:blipFill>
        <p:spPr>
          <a:xfrm>
            <a:off x="1888190" y="4413436"/>
            <a:ext cx="1030476" cy="265356"/>
          </a:xfrm>
          <a:prstGeom prst="rect">
            <a:avLst/>
          </a:prstGeom>
          <a:noFill/>
          <a:ln>
            <a:noFill/>
          </a:ln>
        </p:spPr>
      </p:pic>
      <p:pic>
        <p:nvPicPr>
          <p:cNvPr id="279" name="Google Shape;279;p70"/>
          <p:cNvPicPr preferRelativeResize="0"/>
          <p:nvPr/>
        </p:nvPicPr>
        <p:blipFill>
          <a:blip r:embed="rId27">
            <a:alphaModFix/>
          </a:blip>
          <a:stretch>
            <a:fillRect/>
          </a:stretch>
        </p:blipFill>
        <p:spPr>
          <a:xfrm>
            <a:off x="7504662" y="4424967"/>
            <a:ext cx="1191900" cy="242294"/>
          </a:xfrm>
          <a:prstGeom prst="rect">
            <a:avLst/>
          </a:prstGeom>
          <a:noFill/>
          <a:ln>
            <a:noFill/>
          </a:ln>
        </p:spPr>
      </p:pic>
      <p:pic>
        <p:nvPicPr>
          <p:cNvPr id="280" name="Google Shape;280;p70"/>
          <p:cNvPicPr preferRelativeResize="0"/>
          <p:nvPr/>
        </p:nvPicPr>
        <p:blipFill>
          <a:blip r:embed="rId28">
            <a:alphaModFix/>
          </a:blip>
          <a:stretch>
            <a:fillRect/>
          </a:stretch>
        </p:blipFill>
        <p:spPr>
          <a:xfrm>
            <a:off x="4827087" y="4276147"/>
            <a:ext cx="749932" cy="539925"/>
          </a:xfrm>
          <a:prstGeom prst="rect">
            <a:avLst/>
          </a:prstGeom>
          <a:noFill/>
          <a:ln>
            <a:noFill/>
          </a:ln>
        </p:spPr>
      </p:pic>
      <p:pic>
        <p:nvPicPr>
          <p:cNvPr id="281" name="Google Shape;281;p70"/>
          <p:cNvPicPr preferRelativeResize="0"/>
          <p:nvPr/>
        </p:nvPicPr>
        <p:blipFill>
          <a:blip r:embed="rId29">
            <a:alphaModFix/>
          </a:blip>
          <a:stretch>
            <a:fillRect/>
          </a:stretch>
        </p:blipFill>
        <p:spPr>
          <a:xfrm>
            <a:off x="3432829" y="3366925"/>
            <a:ext cx="612300" cy="612300"/>
          </a:xfrm>
          <a:prstGeom prst="rect">
            <a:avLst/>
          </a:prstGeom>
          <a:noFill/>
          <a:ln>
            <a:noFill/>
          </a:ln>
        </p:spPr>
      </p:pic>
      <p:pic>
        <p:nvPicPr>
          <p:cNvPr id="282" name="Google Shape;282;p70"/>
          <p:cNvPicPr preferRelativeResize="0"/>
          <p:nvPr/>
        </p:nvPicPr>
        <p:blipFill>
          <a:blip r:embed="rId30">
            <a:alphaModFix/>
          </a:blip>
          <a:stretch>
            <a:fillRect/>
          </a:stretch>
        </p:blipFill>
        <p:spPr>
          <a:xfrm>
            <a:off x="6152713" y="4468255"/>
            <a:ext cx="1083250" cy="155717"/>
          </a:xfrm>
          <a:prstGeom prst="rect">
            <a:avLst/>
          </a:prstGeom>
          <a:noFill/>
          <a:ln>
            <a:noFill/>
          </a:ln>
        </p:spPr>
      </p:pic>
      <p:pic>
        <p:nvPicPr>
          <p:cNvPr id="283" name="Google Shape;283;p70"/>
          <p:cNvPicPr preferRelativeResize="0"/>
          <p:nvPr/>
        </p:nvPicPr>
        <p:blipFill>
          <a:blip r:embed="rId31">
            <a:alphaModFix/>
          </a:blip>
          <a:stretch>
            <a:fillRect/>
          </a:stretch>
        </p:blipFill>
        <p:spPr>
          <a:xfrm>
            <a:off x="6214913" y="1156048"/>
            <a:ext cx="958875" cy="376704"/>
          </a:xfrm>
          <a:prstGeom prst="rect">
            <a:avLst/>
          </a:prstGeom>
          <a:noFill/>
          <a:ln>
            <a:noFill/>
          </a:ln>
        </p:spPr>
      </p:pic>
      <p:pic>
        <p:nvPicPr>
          <p:cNvPr id="284" name="Google Shape;284;p70"/>
          <p:cNvPicPr preferRelativeResize="0"/>
          <p:nvPr/>
        </p:nvPicPr>
        <p:blipFill>
          <a:blip r:embed="rId32">
            <a:alphaModFix/>
          </a:blip>
          <a:stretch>
            <a:fillRect/>
          </a:stretch>
        </p:blipFill>
        <p:spPr>
          <a:xfrm>
            <a:off x="4700313" y="1135364"/>
            <a:ext cx="958875" cy="4180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7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Disruptive Impact</a:t>
            </a:r>
            <a:endParaRPr>
              <a:latin typeface="Montserrat"/>
              <a:ea typeface="Montserrat"/>
              <a:cs typeface="Montserrat"/>
              <a:sym typeface="Montserrat"/>
            </a:endParaRPr>
          </a:p>
        </p:txBody>
      </p:sp>
      <p:sp>
        <p:nvSpPr>
          <p:cNvPr id="290" name="Google Shape;290;p71"/>
          <p:cNvSpPr txBox="1"/>
          <p:nvPr>
            <p:ph idx="1" type="body"/>
          </p:nvPr>
        </p:nvSpPr>
        <p:spPr>
          <a:xfrm>
            <a:off x="3751925" y="2310625"/>
            <a:ext cx="4924500" cy="100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As blockchain digitizes, decentralizes, secures and incentivizes the validation of transactions, it will fundamentally change the industry. </a:t>
            </a:r>
            <a:endParaRPr sz="1600">
              <a:solidFill>
                <a:srgbClr val="000000"/>
              </a:solidFill>
              <a:latin typeface="Montserrat"/>
              <a:ea typeface="Montserrat"/>
              <a:cs typeface="Montserrat"/>
              <a:sym typeface="Montserrat"/>
            </a:endParaRPr>
          </a:p>
        </p:txBody>
      </p:sp>
      <p:pic>
        <p:nvPicPr>
          <p:cNvPr id="291" name="Google Shape;291;p71"/>
          <p:cNvPicPr preferRelativeResize="0"/>
          <p:nvPr/>
        </p:nvPicPr>
        <p:blipFill>
          <a:blip r:embed="rId3">
            <a:alphaModFix/>
          </a:blip>
          <a:stretch>
            <a:fillRect/>
          </a:stretch>
        </p:blipFill>
        <p:spPr>
          <a:xfrm>
            <a:off x="481750" y="1133475"/>
            <a:ext cx="3159649" cy="336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72"/>
          <p:cNvPicPr preferRelativeResize="0"/>
          <p:nvPr/>
        </p:nvPicPr>
        <p:blipFill rotWithShape="1">
          <a:blip r:embed="rId3">
            <a:alphaModFix/>
          </a:blip>
          <a:srcRect b="0" l="0" r="0" t="0"/>
          <a:stretch/>
        </p:blipFill>
        <p:spPr>
          <a:xfrm>
            <a:off x="761743" y="1573711"/>
            <a:ext cx="6281788" cy="2470995"/>
          </a:xfrm>
          <a:prstGeom prst="rect">
            <a:avLst/>
          </a:prstGeom>
          <a:noFill/>
          <a:ln>
            <a:noFill/>
          </a:ln>
        </p:spPr>
      </p:pic>
      <p:sp>
        <p:nvSpPr>
          <p:cNvPr id="298" name="Google Shape;298;p72"/>
          <p:cNvSpPr txBox="1"/>
          <p:nvPr>
            <p:ph idx="4294967295" type="title"/>
          </p:nvPr>
        </p:nvSpPr>
        <p:spPr>
          <a:xfrm>
            <a:off x="0" y="161841"/>
            <a:ext cx="9232800" cy="77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1800">
                <a:solidFill>
                  <a:srgbClr val="3475B6"/>
                </a:solidFill>
              </a:rPr>
              <a:t>Despite its initial reluctance, the transportation industry anticipates a widespread embrace of blockchain technology by 2020</a:t>
            </a:r>
            <a:endParaRPr sz="1800">
              <a:solidFill>
                <a:srgbClr val="3475B6"/>
              </a:solidFill>
            </a:endParaRPr>
          </a:p>
        </p:txBody>
      </p:sp>
      <p:sp>
        <p:nvSpPr>
          <p:cNvPr id="299" name="Google Shape;299;p72"/>
          <p:cNvSpPr txBox="1"/>
          <p:nvPr/>
        </p:nvSpPr>
        <p:spPr>
          <a:xfrm>
            <a:off x="1749634" y="1018320"/>
            <a:ext cx="4904400" cy="284700"/>
          </a:xfrm>
          <a:prstGeom prst="rect">
            <a:avLst/>
          </a:prstGeom>
          <a:noFill/>
          <a:ln>
            <a:noFill/>
          </a:ln>
        </p:spPr>
        <p:txBody>
          <a:bodyPr anchorCtr="0" anchor="t" bIns="0" lIns="0" spcFirstLastPara="1" rIns="0" wrap="square" tIns="68575">
            <a:noAutofit/>
          </a:bodyPr>
          <a:lstStyle/>
          <a:p>
            <a:pPr indent="0" lvl="0" marL="0" marR="0" rtl="0" algn="ctr">
              <a:lnSpc>
                <a:spcPct val="100000"/>
              </a:lnSpc>
              <a:spcBef>
                <a:spcPts val="0"/>
              </a:spcBef>
              <a:spcAft>
                <a:spcPts val="0"/>
              </a:spcAft>
              <a:buNone/>
            </a:pPr>
            <a:r>
              <a:rPr b="0" i="0" lang="en" sz="1400" u="none" cap="none" strike="noStrike">
                <a:solidFill>
                  <a:schemeClr val="dk2"/>
                </a:solidFill>
                <a:latin typeface="IBM Plex Sans"/>
                <a:ea typeface="IBM Plex Sans"/>
                <a:cs typeface="IBM Plex Sans"/>
                <a:sym typeface="IBM Plex Sans"/>
              </a:rPr>
              <a:t>First wave industries vs. Transportation blockchain adoption</a:t>
            </a:r>
            <a:endParaRPr>
              <a:solidFill>
                <a:schemeClr val="dk2"/>
              </a:solidFill>
            </a:endParaRPr>
          </a:p>
        </p:txBody>
      </p:sp>
      <p:cxnSp>
        <p:nvCxnSpPr>
          <p:cNvPr id="300" name="Google Shape;300;p72"/>
          <p:cNvCxnSpPr/>
          <p:nvPr/>
        </p:nvCxnSpPr>
        <p:spPr>
          <a:xfrm>
            <a:off x="765572" y="4109783"/>
            <a:ext cx="7737900" cy="0"/>
          </a:xfrm>
          <a:prstGeom prst="straightConnector1">
            <a:avLst/>
          </a:prstGeom>
          <a:noFill/>
          <a:ln cap="flat" cmpd="sng" w="9525">
            <a:solidFill>
              <a:srgbClr val="A5A5A5"/>
            </a:solidFill>
            <a:prstDash val="solid"/>
            <a:round/>
            <a:headEnd len="sm" w="sm" type="none"/>
            <a:tailEnd len="sm" w="sm" type="none"/>
          </a:ln>
        </p:spPr>
      </p:cxnSp>
      <p:sp>
        <p:nvSpPr>
          <p:cNvPr id="301" name="Google Shape;301;p72"/>
          <p:cNvSpPr/>
          <p:nvPr/>
        </p:nvSpPr>
        <p:spPr>
          <a:xfrm>
            <a:off x="6915470" y="4150265"/>
            <a:ext cx="292800" cy="116700"/>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rgbClr val="7F7F7F"/>
              </a:solidFill>
              <a:latin typeface="Helvetica Neue Light"/>
              <a:ea typeface="Helvetica Neue Light"/>
              <a:cs typeface="Helvetica Neue Light"/>
              <a:sym typeface="Helvetica Neue Light"/>
            </a:endParaRPr>
          </a:p>
        </p:txBody>
      </p:sp>
      <p:sp>
        <p:nvSpPr>
          <p:cNvPr id="302" name="Google Shape;302;p72"/>
          <p:cNvSpPr/>
          <p:nvPr/>
        </p:nvSpPr>
        <p:spPr>
          <a:xfrm>
            <a:off x="2271557" y="4150265"/>
            <a:ext cx="292800" cy="116700"/>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rgbClr val="7F7F7F"/>
              </a:solidFill>
              <a:latin typeface="Helvetica Neue Light"/>
              <a:ea typeface="Helvetica Neue Light"/>
              <a:cs typeface="Helvetica Neue Light"/>
              <a:sym typeface="Helvetica Neue Light"/>
            </a:endParaRPr>
          </a:p>
        </p:txBody>
      </p:sp>
      <p:sp>
        <p:nvSpPr>
          <p:cNvPr id="303" name="Google Shape;303;p72"/>
          <p:cNvSpPr/>
          <p:nvPr/>
        </p:nvSpPr>
        <p:spPr>
          <a:xfrm>
            <a:off x="3782571" y="4150265"/>
            <a:ext cx="291600" cy="116700"/>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rgbClr val="7F7F7F"/>
              </a:solidFill>
              <a:latin typeface="Helvetica Neue Light"/>
              <a:ea typeface="Helvetica Neue Light"/>
              <a:cs typeface="Helvetica Neue Light"/>
              <a:sym typeface="Helvetica Neue Light"/>
            </a:endParaRPr>
          </a:p>
        </p:txBody>
      </p:sp>
      <p:sp>
        <p:nvSpPr>
          <p:cNvPr id="304" name="Google Shape;304;p72"/>
          <p:cNvSpPr txBox="1"/>
          <p:nvPr/>
        </p:nvSpPr>
        <p:spPr>
          <a:xfrm>
            <a:off x="3575011" y="4315387"/>
            <a:ext cx="685500" cy="20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350" u="none" cap="none" strike="noStrike">
                <a:solidFill>
                  <a:srgbClr val="191919"/>
                </a:solidFill>
                <a:latin typeface="Helvetica Neue Light"/>
                <a:ea typeface="Helvetica Neue Light"/>
                <a:cs typeface="Helvetica Neue Light"/>
                <a:sym typeface="Helvetica Neue Light"/>
              </a:rPr>
              <a:t>2019</a:t>
            </a:r>
            <a:endParaRPr/>
          </a:p>
        </p:txBody>
      </p:sp>
      <p:sp>
        <p:nvSpPr>
          <p:cNvPr id="305" name="Google Shape;305;p72"/>
          <p:cNvSpPr txBox="1"/>
          <p:nvPr/>
        </p:nvSpPr>
        <p:spPr>
          <a:xfrm>
            <a:off x="6719150" y="4315387"/>
            <a:ext cx="685500" cy="20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350" u="none" cap="none" strike="noStrike">
                <a:solidFill>
                  <a:srgbClr val="191919"/>
                </a:solidFill>
                <a:latin typeface="Helvetica Neue Light"/>
                <a:ea typeface="Helvetica Neue Light"/>
                <a:cs typeface="Helvetica Neue Light"/>
                <a:sym typeface="Helvetica Neue Light"/>
              </a:rPr>
              <a:t>2021</a:t>
            </a:r>
            <a:endParaRPr/>
          </a:p>
        </p:txBody>
      </p:sp>
      <p:sp>
        <p:nvSpPr>
          <p:cNvPr id="306" name="Google Shape;306;p72"/>
          <p:cNvSpPr txBox="1"/>
          <p:nvPr/>
        </p:nvSpPr>
        <p:spPr>
          <a:xfrm>
            <a:off x="2052194" y="4315387"/>
            <a:ext cx="685500" cy="20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350" u="none" cap="none" strike="noStrike">
                <a:solidFill>
                  <a:srgbClr val="191919"/>
                </a:solidFill>
                <a:latin typeface="Helvetica Neue Light"/>
                <a:ea typeface="Helvetica Neue Light"/>
                <a:cs typeface="Helvetica Neue Light"/>
                <a:sym typeface="Helvetica Neue Light"/>
              </a:rPr>
              <a:t>2018</a:t>
            </a:r>
            <a:endParaRPr/>
          </a:p>
        </p:txBody>
      </p:sp>
      <p:sp>
        <p:nvSpPr>
          <p:cNvPr id="307" name="Google Shape;307;p72"/>
          <p:cNvSpPr txBox="1"/>
          <p:nvPr/>
        </p:nvSpPr>
        <p:spPr>
          <a:xfrm>
            <a:off x="5185037" y="4315387"/>
            <a:ext cx="685500" cy="20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350" u="none" cap="none" strike="noStrike">
                <a:solidFill>
                  <a:srgbClr val="191919"/>
                </a:solidFill>
                <a:latin typeface="Helvetica Neue Light"/>
                <a:ea typeface="Helvetica Neue Light"/>
                <a:cs typeface="Helvetica Neue Light"/>
                <a:sym typeface="Helvetica Neue Light"/>
              </a:rPr>
              <a:t>2020</a:t>
            </a:r>
            <a:endParaRPr/>
          </a:p>
        </p:txBody>
      </p:sp>
      <p:sp>
        <p:nvSpPr>
          <p:cNvPr id="308" name="Google Shape;308;p72"/>
          <p:cNvSpPr/>
          <p:nvPr/>
        </p:nvSpPr>
        <p:spPr>
          <a:xfrm>
            <a:off x="5367896" y="4150265"/>
            <a:ext cx="291600" cy="116700"/>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rgbClr val="7F7F7F"/>
              </a:solidFill>
              <a:latin typeface="Helvetica Neue Light"/>
              <a:ea typeface="Helvetica Neue Light"/>
              <a:cs typeface="Helvetica Neue Light"/>
              <a:sym typeface="Helvetica Neue Light"/>
            </a:endParaRPr>
          </a:p>
        </p:txBody>
      </p:sp>
      <p:sp>
        <p:nvSpPr>
          <p:cNvPr id="309" name="Google Shape;309;p72"/>
          <p:cNvSpPr/>
          <p:nvPr/>
        </p:nvSpPr>
        <p:spPr>
          <a:xfrm>
            <a:off x="722793" y="4150265"/>
            <a:ext cx="292800" cy="116700"/>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rgbClr val="7F7F7F"/>
              </a:solidFill>
              <a:latin typeface="Helvetica Neue Light"/>
              <a:ea typeface="Helvetica Neue Light"/>
              <a:cs typeface="Helvetica Neue Light"/>
              <a:sym typeface="Helvetica Neue Light"/>
            </a:endParaRPr>
          </a:p>
        </p:txBody>
      </p:sp>
      <p:sp>
        <p:nvSpPr>
          <p:cNvPr id="310" name="Google Shape;310;p72"/>
          <p:cNvSpPr txBox="1"/>
          <p:nvPr/>
        </p:nvSpPr>
        <p:spPr>
          <a:xfrm>
            <a:off x="526474" y="4315387"/>
            <a:ext cx="685500" cy="20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350" u="none" cap="none" strike="noStrike">
                <a:solidFill>
                  <a:srgbClr val="191919"/>
                </a:solidFill>
                <a:latin typeface="Helvetica Neue Light"/>
                <a:ea typeface="Helvetica Neue Light"/>
                <a:cs typeface="Helvetica Neue Light"/>
                <a:sym typeface="Helvetica Neue Light"/>
              </a:rPr>
              <a:t>2017</a:t>
            </a:r>
            <a:endParaRPr/>
          </a:p>
        </p:txBody>
      </p:sp>
      <p:sp>
        <p:nvSpPr>
          <p:cNvPr id="311" name="Google Shape;311;p72"/>
          <p:cNvSpPr txBox="1"/>
          <p:nvPr/>
        </p:nvSpPr>
        <p:spPr>
          <a:xfrm>
            <a:off x="1705850" y="2946508"/>
            <a:ext cx="1515300" cy="50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n" sz="1200" u="none" cap="none" strike="noStrike">
                <a:solidFill>
                  <a:srgbClr val="8DC7F8"/>
                </a:solidFill>
                <a:latin typeface="IBM Plex Sans"/>
                <a:ea typeface="IBM Plex Sans"/>
                <a:cs typeface="IBM Plex Sans"/>
                <a:sym typeface="IBM Plex Sans"/>
              </a:rPr>
              <a:t>Trailblazers</a:t>
            </a:r>
            <a:endParaRPr/>
          </a:p>
          <a:p>
            <a:pPr indent="0" lvl="0" marL="0" marR="0" rtl="0" algn="l">
              <a:lnSpc>
                <a:spcPct val="100000"/>
              </a:lnSpc>
              <a:spcBef>
                <a:spcPts val="0"/>
              </a:spcBef>
              <a:spcAft>
                <a:spcPts val="0"/>
              </a:spcAft>
              <a:buNone/>
            </a:pPr>
            <a:r>
              <a:rPr b="0" i="0" lang="en" sz="2100" u="none" cap="none" strike="noStrike">
                <a:solidFill>
                  <a:srgbClr val="8DC7F8"/>
                </a:solidFill>
                <a:latin typeface="IBM Plex Sans"/>
                <a:ea typeface="IBM Plex Sans"/>
                <a:cs typeface="IBM Plex Sans"/>
                <a:sym typeface="IBM Plex Sans"/>
              </a:rPr>
              <a:t>15%</a:t>
            </a:r>
            <a:endParaRPr/>
          </a:p>
        </p:txBody>
      </p:sp>
      <p:sp>
        <p:nvSpPr>
          <p:cNvPr id="312" name="Google Shape;312;p72"/>
          <p:cNvSpPr txBox="1"/>
          <p:nvPr/>
        </p:nvSpPr>
        <p:spPr>
          <a:xfrm>
            <a:off x="3235161" y="1814453"/>
            <a:ext cx="1515300" cy="50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n" sz="1200" u="none" cap="none" strike="noStrike">
                <a:solidFill>
                  <a:srgbClr val="8DC7F8"/>
                </a:solidFill>
                <a:latin typeface="IBM Plex Sans"/>
                <a:ea typeface="IBM Plex Sans"/>
                <a:cs typeface="IBM Plex Sans"/>
                <a:sym typeface="IBM Plex Sans"/>
              </a:rPr>
              <a:t>Mass adopters</a:t>
            </a:r>
            <a:endParaRPr/>
          </a:p>
          <a:p>
            <a:pPr indent="0" lvl="0" marL="0" marR="0" rtl="0" algn="l">
              <a:lnSpc>
                <a:spcPct val="100000"/>
              </a:lnSpc>
              <a:spcBef>
                <a:spcPts val="0"/>
              </a:spcBef>
              <a:spcAft>
                <a:spcPts val="0"/>
              </a:spcAft>
              <a:buNone/>
            </a:pPr>
            <a:r>
              <a:rPr b="0" i="0" lang="en" sz="2100" u="none" cap="none" strike="noStrike">
                <a:solidFill>
                  <a:srgbClr val="8DC7F8"/>
                </a:solidFill>
                <a:latin typeface="IBM Plex Sans"/>
                <a:ea typeface="IBM Plex Sans"/>
                <a:cs typeface="IBM Plex Sans"/>
                <a:sym typeface="IBM Plex Sans"/>
              </a:rPr>
              <a:t>53%</a:t>
            </a:r>
            <a:endParaRPr/>
          </a:p>
        </p:txBody>
      </p:sp>
      <p:sp>
        <p:nvSpPr>
          <p:cNvPr id="313" name="Google Shape;313;p72"/>
          <p:cNvSpPr txBox="1"/>
          <p:nvPr/>
        </p:nvSpPr>
        <p:spPr>
          <a:xfrm>
            <a:off x="2842447" y="4595600"/>
            <a:ext cx="1515300" cy="2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788" u="none" cap="none" strike="noStrike">
                <a:solidFill>
                  <a:srgbClr val="191919"/>
                </a:solidFill>
                <a:latin typeface="IBM Plex Sans"/>
                <a:ea typeface="IBM Plex Sans"/>
                <a:cs typeface="IBM Plex Sans"/>
                <a:sym typeface="IBM Plex Sans"/>
              </a:rPr>
              <a:t>First wave industries</a:t>
            </a:r>
            <a:endParaRPr/>
          </a:p>
        </p:txBody>
      </p:sp>
      <p:sp>
        <p:nvSpPr>
          <p:cNvPr id="314" name="Google Shape;314;p72"/>
          <p:cNvSpPr/>
          <p:nvPr/>
        </p:nvSpPr>
        <p:spPr>
          <a:xfrm>
            <a:off x="2752347" y="4633772"/>
            <a:ext cx="99000" cy="99000"/>
          </a:xfrm>
          <a:prstGeom prst="ellipse">
            <a:avLst/>
          </a:prstGeom>
          <a:solidFill>
            <a:srgbClr val="75F2FF"/>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sp>
        <p:nvSpPr>
          <p:cNvPr id="315" name="Google Shape;315;p72"/>
          <p:cNvSpPr/>
          <p:nvPr/>
        </p:nvSpPr>
        <p:spPr>
          <a:xfrm>
            <a:off x="4152371" y="4640759"/>
            <a:ext cx="99000" cy="99000"/>
          </a:xfrm>
          <a:prstGeom prst="ellipse">
            <a:avLst/>
          </a:prstGeom>
          <a:solidFill>
            <a:srgbClr val="92D050"/>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sp>
        <p:nvSpPr>
          <p:cNvPr id="316" name="Google Shape;316;p72"/>
          <p:cNvSpPr txBox="1"/>
          <p:nvPr/>
        </p:nvSpPr>
        <p:spPr>
          <a:xfrm>
            <a:off x="4256177" y="4592600"/>
            <a:ext cx="1890600" cy="2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788" u="none" cap="none" strike="noStrike">
                <a:solidFill>
                  <a:srgbClr val="191919"/>
                </a:solidFill>
                <a:latin typeface="IBM Plex Sans"/>
                <a:ea typeface="IBM Plex Sans"/>
                <a:cs typeface="IBM Plex Sans"/>
                <a:sym typeface="IBM Plex Sans"/>
              </a:rPr>
              <a:t>Transportation industry</a:t>
            </a:r>
            <a:endParaRPr/>
          </a:p>
        </p:txBody>
      </p:sp>
      <p:sp>
        <p:nvSpPr>
          <p:cNvPr id="317" name="Google Shape;317;p72"/>
          <p:cNvSpPr/>
          <p:nvPr/>
        </p:nvSpPr>
        <p:spPr>
          <a:xfrm>
            <a:off x="361950" y="4574482"/>
            <a:ext cx="3307500" cy="18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 sz="675" u="none" cap="none" strike="noStrike">
                <a:solidFill>
                  <a:srgbClr val="7F7F7F"/>
                </a:solidFill>
                <a:latin typeface="IBM Plex Sans"/>
                <a:ea typeface="IBM Plex Sans"/>
                <a:cs typeface="IBM Plex Sans"/>
                <a:sym typeface="IBM Plex Sans"/>
              </a:rPr>
              <a:t>Source: IBM Institute for Business Value analysis</a:t>
            </a:r>
            <a:endParaRPr/>
          </a:p>
        </p:txBody>
      </p:sp>
      <p:grpSp>
        <p:nvGrpSpPr>
          <p:cNvPr id="318" name="Google Shape;318;p72"/>
          <p:cNvGrpSpPr/>
          <p:nvPr/>
        </p:nvGrpSpPr>
        <p:grpSpPr>
          <a:xfrm>
            <a:off x="2208506" y="1274351"/>
            <a:ext cx="6608827" cy="2944672"/>
            <a:chOff x="2944674" y="1834601"/>
            <a:chExt cx="8811769" cy="3926230"/>
          </a:xfrm>
        </p:grpSpPr>
        <p:grpSp>
          <p:nvGrpSpPr>
            <p:cNvPr id="319" name="Google Shape;319;p72"/>
            <p:cNvGrpSpPr/>
            <p:nvPr/>
          </p:nvGrpSpPr>
          <p:grpSpPr>
            <a:xfrm>
              <a:off x="2944674" y="1834601"/>
              <a:ext cx="8481987" cy="3731268"/>
              <a:chOff x="2944674" y="1834601"/>
              <a:chExt cx="8481987" cy="3731268"/>
            </a:xfrm>
          </p:grpSpPr>
          <p:grpSp>
            <p:nvGrpSpPr>
              <p:cNvPr id="320" name="Google Shape;320;p72"/>
              <p:cNvGrpSpPr/>
              <p:nvPr/>
            </p:nvGrpSpPr>
            <p:grpSpPr>
              <a:xfrm>
                <a:off x="2944674" y="1834601"/>
                <a:ext cx="8481987" cy="3731268"/>
                <a:chOff x="2944674" y="1834601"/>
                <a:chExt cx="8481987" cy="3731268"/>
              </a:xfrm>
            </p:grpSpPr>
            <p:grpSp>
              <p:nvGrpSpPr>
                <p:cNvPr id="321" name="Google Shape;321;p72"/>
                <p:cNvGrpSpPr/>
                <p:nvPr/>
              </p:nvGrpSpPr>
              <p:grpSpPr>
                <a:xfrm>
                  <a:off x="2944674" y="1834601"/>
                  <a:ext cx="8481987" cy="3731268"/>
                  <a:chOff x="2944674" y="1834601"/>
                  <a:chExt cx="8481987" cy="3731268"/>
                </a:xfrm>
              </p:grpSpPr>
              <p:grpSp>
                <p:nvGrpSpPr>
                  <p:cNvPr id="322" name="Google Shape;322;p72"/>
                  <p:cNvGrpSpPr/>
                  <p:nvPr/>
                </p:nvGrpSpPr>
                <p:grpSpPr>
                  <a:xfrm>
                    <a:off x="2944674" y="1834601"/>
                    <a:ext cx="8481987" cy="3731268"/>
                    <a:chOff x="2948302" y="1816458"/>
                    <a:chExt cx="8481987" cy="3731268"/>
                  </a:xfrm>
                </p:grpSpPr>
                <p:sp>
                  <p:nvSpPr>
                    <p:cNvPr id="323" name="Google Shape;323;p72"/>
                    <p:cNvSpPr/>
                    <p:nvPr/>
                  </p:nvSpPr>
                  <p:spPr>
                    <a:xfrm>
                      <a:off x="2948302" y="2321224"/>
                      <a:ext cx="8481987" cy="3226502"/>
                    </a:xfrm>
                    <a:custGeom>
                      <a:rect b="b" l="l" r="r" t="t"/>
                      <a:pathLst>
                        <a:path extrusionOk="0" h="3565196" w="7728462">
                          <a:moveTo>
                            <a:pt x="0" y="3442440"/>
                          </a:moveTo>
                          <a:cubicBezTo>
                            <a:pt x="769296" y="3358133"/>
                            <a:pt x="1546360" y="3629572"/>
                            <a:pt x="2203216" y="3056700"/>
                          </a:cubicBezTo>
                          <a:cubicBezTo>
                            <a:pt x="2860072" y="2483828"/>
                            <a:pt x="3344273" y="122459"/>
                            <a:pt x="3941135" y="5209"/>
                          </a:cubicBezTo>
                          <a:cubicBezTo>
                            <a:pt x="4537997" y="-112041"/>
                            <a:pt x="5178077" y="1783351"/>
                            <a:pt x="5784388" y="2353202"/>
                          </a:cubicBezTo>
                          <a:cubicBezTo>
                            <a:pt x="6390699" y="2923053"/>
                            <a:pt x="7173594" y="3325044"/>
                            <a:pt x="7579004" y="3424316"/>
                          </a:cubicBezTo>
                          <a:cubicBezTo>
                            <a:pt x="7912987" y="3696690"/>
                            <a:pt x="7586649" y="3494322"/>
                            <a:pt x="7560709" y="3471624"/>
                          </a:cubicBezTo>
                        </a:path>
                      </a:pathLst>
                    </a:custGeom>
                    <a:solidFill>
                      <a:srgbClr val="00B050">
                        <a:alpha val="84710"/>
                      </a:srgbClr>
                    </a:solid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sp>
                  <p:nvSpPr>
                    <p:cNvPr id="324" name="Google Shape;324;p72"/>
                    <p:cNvSpPr txBox="1"/>
                    <p:nvPr/>
                  </p:nvSpPr>
                  <p:spPr>
                    <a:xfrm>
                      <a:off x="5390340" y="4668340"/>
                      <a:ext cx="1698000" cy="4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 sz="2100" u="none" cap="none" strike="noStrike">
                          <a:solidFill>
                            <a:srgbClr val="FFFFFF"/>
                          </a:solidFill>
                          <a:latin typeface="IBM Plex Sans"/>
                          <a:ea typeface="IBM Plex Sans"/>
                          <a:cs typeface="IBM Plex Sans"/>
                          <a:sym typeface="IBM Plex Sans"/>
                        </a:rPr>
                        <a:t>7%</a:t>
                      </a:r>
                      <a:endParaRPr/>
                    </a:p>
                  </p:txBody>
                </p:sp>
                <p:sp>
                  <p:nvSpPr>
                    <p:cNvPr id="325" name="Google Shape;325;p72"/>
                    <p:cNvSpPr txBox="1"/>
                    <p:nvPr/>
                  </p:nvSpPr>
                  <p:spPr>
                    <a:xfrm>
                      <a:off x="7397047" y="1816458"/>
                      <a:ext cx="1698000" cy="4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 sz="2100" u="none" cap="none" strike="noStrike">
                          <a:solidFill>
                            <a:srgbClr val="00B050"/>
                          </a:solidFill>
                          <a:latin typeface="IBM Plex Sans"/>
                          <a:ea typeface="IBM Plex Sans"/>
                          <a:cs typeface="IBM Plex Sans"/>
                          <a:sym typeface="IBM Plex Sans"/>
                        </a:rPr>
                        <a:t>70%</a:t>
                      </a:r>
                      <a:endParaRPr/>
                    </a:p>
                  </p:txBody>
                </p:sp>
                <p:sp>
                  <p:nvSpPr>
                    <p:cNvPr id="326" name="Google Shape;326;p72"/>
                    <p:cNvSpPr txBox="1"/>
                    <p:nvPr/>
                  </p:nvSpPr>
                  <p:spPr>
                    <a:xfrm>
                      <a:off x="9561531" y="4162206"/>
                      <a:ext cx="1698000" cy="4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 sz="2100" u="none" cap="none" strike="noStrike">
                          <a:solidFill>
                            <a:srgbClr val="00B050"/>
                          </a:solidFill>
                          <a:latin typeface="IBM Plex Sans"/>
                          <a:ea typeface="IBM Plex Sans"/>
                          <a:cs typeface="IBM Plex Sans"/>
                          <a:sym typeface="IBM Plex Sans"/>
                        </a:rPr>
                        <a:t>23%</a:t>
                      </a:r>
                      <a:endParaRPr/>
                    </a:p>
                  </p:txBody>
                </p:sp>
                <p:cxnSp>
                  <p:nvCxnSpPr>
                    <p:cNvPr id="327" name="Google Shape;327;p72"/>
                    <p:cNvCxnSpPr/>
                    <p:nvPr/>
                  </p:nvCxnSpPr>
                  <p:spPr>
                    <a:xfrm>
                      <a:off x="7344306" y="2102518"/>
                      <a:ext cx="0" cy="3362100"/>
                    </a:xfrm>
                    <a:prstGeom prst="straightConnector1">
                      <a:avLst/>
                    </a:prstGeom>
                    <a:noFill/>
                    <a:ln cap="flat" cmpd="sng" w="28575">
                      <a:solidFill>
                        <a:schemeClr val="lt1"/>
                      </a:solidFill>
                      <a:prstDash val="solid"/>
                      <a:round/>
                      <a:headEnd len="sm" w="sm" type="none"/>
                      <a:tailEnd len="sm" w="sm" type="none"/>
                    </a:ln>
                  </p:spPr>
                </p:cxnSp>
                <p:cxnSp>
                  <p:nvCxnSpPr>
                    <p:cNvPr id="328" name="Google Shape;328;p72"/>
                    <p:cNvCxnSpPr/>
                    <p:nvPr/>
                  </p:nvCxnSpPr>
                  <p:spPr>
                    <a:xfrm>
                      <a:off x="9370356" y="2112030"/>
                      <a:ext cx="0" cy="3362100"/>
                    </a:xfrm>
                    <a:prstGeom prst="straightConnector1">
                      <a:avLst/>
                    </a:prstGeom>
                    <a:noFill/>
                    <a:ln cap="flat" cmpd="sng" w="28575">
                      <a:solidFill>
                        <a:schemeClr val="lt1"/>
                      </a:solidFill>
                      <a:prstDash val="solid"/>
                      <a:round/>
                      <a:headEnd len="sm" w="sm" type="none"/>
                      <a:tailEnd len="sm" w="sm" type="none"/>
                    </a:ln>
                  </p:spPr>
                </p:cxnSp>
                <p:cxnSp>
                  <p:nvCxnSpPr>
                    <p:cNvPr id="329" name="Google Shape;329;p72"/>
                    <p:cNvCxnSpPr/>
                    <p:nvPr/>
                  </p:nvCxnSpPr>
                  <p:spPr>
                    <a:xfrm>
                      <a:off x="5248869" y="5246060"/>
                      <a:ext cx="2700" cy="198300"/>
                    </a:xfrm>
                    <a:prstGeom prst="straightConnector1">
                      <a:avLst/>
                    </a:prstGeom>
                    <a:noFill/>
                    <a:ln cap="flat" cmpd="sng" w="28575">
                      <a:solidFill>
                        <a:schemeClr val="lt1"/>
                      </a:solidFill>
                      <a:prstDash val="solid"/>
                      <a:round/>
                      <a:headEnd len="sm" w="sm" type="none"/>
                      <a:tailEnd len="sm" w="sm" type="none"/>
                    </a:ln>
                  </p:spPr>
                </p:cxnSp>
                <p:sp>
                  <p:nvSpPr>
                    <p:cNvPr id="330" name="Google Shape;330;p72"/>
                    <p:cNvSpPr/>
                    <p:nvPr/>
                  </p:nvSpPr>
                  <p:spPr>
                    <a:xfrm>
                      <a:off x="7257415" y="2216442"/>
                      <a:ext cx="171300" cy="171300"/>
                    </a:xfrm>
                    <a:prstGeom prst="ellipse">
                      <a:avLst/>
                    </a:prstGeom>
                    <a:solidFill>
                      <a:srgbClr val="00B050"/>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sp>
                  <p:nvSpPr>
                    <p:cNvPr id="331" name="Google Shape;331;p72"/>
                    <p:cNvSpPr txBox="1"/>
                    <p:nvPr/>
                  </p:nvSpPr>
                  <p:spPr>
                    <a:xfrm>
                      <a:off x="7546131" y="3624308"/>
                      <a:ext cx="1461300" cy="67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n" sz="1200" u="none" cap="none" strike="noStrike">
                          <a:solidFill>
                            <a:srgbClr val="FFFFFF"/>
                          </a:solidFill>
                          <a:latin typeface="IBM Plex Sans"/>
                          <a:ea typeface="IBM Plex Sans"/>
                          <a:cs typeface="IBM Plex Sans"/>
                          <a:sym typeface="IBM Plex Sans"/>
                        </a:rPr>
                        <a:t>Followers </a:t>
                      </a:r>
                      <a:endParaRPr/>
                    </a:p>
                    <a:p>
                      <a:pPr indent="0" lvl="0" marL="0" marR="0" rtl="0" algn="l">
                        <a:lnSpc>
                          <a:spcPct val="100000"/>
                        </a:lnSpc>
                        <a:spcBef>
                          <a:spcPts val="0"/>
                        </a:spcBef>
                        <a:spcAft>
                          <a:spcPts val="0"/>
                        </a:spcAft>
                        <a:buNone/>
                      </a:pPr>
                      <a:r>
                        <a:rPr b="0" i="0" lang="en" sz="2100" u="none" cap="none" strike="noStrike">
                          <a:solidFill>
                            <a:srgbClr val="FFFFFF"/>
                          </a:solidFill>
                          <a:latin typeface="IBM Plex Sans"/>
                          <a:ea typeface="IBM Plex Sans"/>
                          <a:cs typeface="IBM Plex Sans"/>
                          <a:sym typeface="IBM Plex Sans"/>
                        </a:rPr>
                        <a:t>32%</a:t>
                      </a:r>
                      <a:endParaRPr/>
                    </a:p>
                  </p:txBody>
                </p:sp>
              </p:grpSp>
              <p:sp>
                <p:nvSpPr>
                  <p:cNvPr id="332" name="Google Shape;332;p72"/>
                  <p:cNvSpPr/>
                  <p:nvPr/>
                </p:nvSpPr>
                <p:spPr>
                  <a:xfrm>
                    <a:off x="7268630" y="4125570"/>
                    <a:ext cx="135000" cy="135000"/>
                  </a:xfrm>
                  <a:prstGeom prst="ellipse">
                    <a:avLst/>
                  </a:prstGeom>
                  <a:solidFill>
                    <a:srgbClr val="83D1F5"/>
                  </a:solidFill>
                  <a:ln cap="flat" cmpd="sng" w="127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grpSp>
            <p:sp>
              <p:nvSpPr>
                <p:cNvPr id="333" name="Google Shape;333;p72"/>
                <p:cNvSpPr/>
                <p:nvPr/>
              </p:nvSpPr>
              <p:spPr>
                <a:xfrm>
                  <a:off x="5167358" y="5130186"/>
                  <a:ext cx="171300" cy="171300"/>
                </a:xfrm>
                <a:prstGeom prst="ellipse">
                  <a:avLst/>
                </a:prstGeom>
                <a:solidFill>
                  <a:srgbClr val="00B050"/>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grpSp>
          <p:sp>
            <p:nvSpPr>
              <p:cNvPr id="334" name="Google Shape;334;p72"/>
              <p:cNvSpPr/>
              <p:nvPr/>
            </p:nvSpPr>
            <p:spPr>
              <a:xfrm>
                <a:off x="9285787" y="4418985"/>
                <a:ext cx="171300" cy="171300"/>
              </a:xfrm>
              <a:prstGeom prst="ellipse">
                <a:avLst/>
              </a:prstGeom>
              <a:solidFill>
                <a:srgbClr val="00B050"/>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grpSp>
        <p:sp>
          <p:nvSpPr>
            <p:cNvPr id="335" name="Google Shape;335;p72"/>
            <p:cNvSpPr/>
            <p:nvPr/>
          </p:nvSpPr>
          <p:spPr>
            <a:xfrm>
              <a:off x="11168743" y="5264331"/>
              <a:ext cx="587700" cy="49650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0" i="0" sz="1500" u="none" cap="none" strike="noStrike">
                <a:solidFill>
                  <a:srgbClr val="191919"/>
                </a:solidFill>
                <a:latin typeface="Helvetica Neue Light"/>
                <a:ea typeface="Helvetica Neue Light"/>
                <a:cs typeface="Helvetica Neue Light"/>
                <a:sym typeface="Helvetica Neue Light"/>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73"/>
          <p:cNvSpPr txBox="1"/>
          <p:nvPr/>
        </p:nvSpPr>
        <p:spPr>
          <a:xfrm>
            <a:off x="361950" y="273844"/>
            <a:ext cx="8141400" cy="7776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i="0" lang="en" sz="1800" u="none" cap="none" strike="noStrike">
                <a:solidFill>
                  <a:srgbClr val="3475B6"/>
                </a:solidFill>
                <a:latin typeface="Montserrat SemiBold"/>
                <a:ea typeface="Montserrat SemiBold"/>
                <a:cs typeface="Montserrat SemiBold"/>
                <a:sym typeface="Montserrat SemiBold"/>
              </a:rPr>
              <a:t>Transportation executives’ initial investments in blockchain are focused on improving existing operational processes</a:t>
            </a:r>
            <a:endParaRPr sz="1800">
              <a:solidFill>
                <a:srgbClr val="3475B6"/>
              </a:solidFill>
              <a:latin typeface="Montserrat SemiBold"/>
              <a:ea typeface="Montserrat SemiBold"/>
              <a:cs typeface="Montserrat SemiBold"/>
              <a:sym typeface="Montserrat SemiBold"/>
            </a:endParaRPr>
          </a:p>
        </p:txBody>
      </p:sp>
      <p:sp>
        <p:nvSpPr>
          <p:cNvPr id="342" name="Google Shape;342;p73"/>
          <p:cNvSpPr/>
          <p:nvPr/>
        </p:nvSpPr>
        <p:spPr>
          <a:xfrm>
            <a:off x="273844" y="4667250"/>
            <a:ext cx="8217600" cy="18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 sz="675" u="none" cap="none" strike="noStrike">
                <a:solidFill>
                  <a:srgbClr val="7F7F7F"/>
                </a:solidFill>
                <a:latin typeface="IBM Plex Sans"/>
                <a:ea typeface="IBM Plex Sans"/>
                <a:cs typeface="IBM Plex Sans"/>
                <a:sym typeface="IBM Plex Sans"/>
              </a:rPr>
              <a:t>Source: IBM Institute for Business Value analysis</a:t>
            </a:r>
            <a:endParaRPr/>
          </a:p>
        </p:txBody>
      </p:sp>
      <p:sp>
        <p:nvSpPr>
          <p:cNvPr id="343" name="Google Shape;343;p73"/>
          <p:cNvSpPr/>
          <p:nvPr/>
        </p:nvSpPr>
        <p:spPr>
          <a:xfrm>
            <a:off x="371474" y="1711608"/>
            <a:ext cx="2676600" cy="1942200"/>
          </a:xfrm>
          <a:prstGeom prst="rect">
            <a:avLst/>
          </a:prstGeom>
          <a:noFill/>
          <a:ln>
            <a:noFill/>
          </a:ln>
        </p:spPr>
        <p:txBody>
          <a:bodyPr anchorCtr="0" anchor="t" bIns="34275" lIns="0" spcFirstLastPara="1" rIns="34275" wrap="square" tIns="34275">
            <a:noAutofit/>
          </a:bodyPr>
          <a:lstStyle/>
          <a:p>
            <a:pPr indent="0" lvl="0" marL="0" marR="0" rtl="0" algn="l">
              <a:lnSpc>
                <a:spcPct val="271071"/>
              </a:lnSpc>
              <a:spcBef>
                <a:spcPts val="0"/>
              </a:spcBef>
              <a:spcAft>
                <a:spcPts val="0"/>
              </a:spcAft>
              <a:buNone/>
            </a:pPr>
            <a:r>
              <a:rPr b="0" i="0" lang="en" sz="1400" u="none" cap="none" strike="noStrike">
                <a:solidFill>
                  <a:schemeClr val="dk1"/>
                </a:solidFill>
                <a:latin typeface="IBM Plex Sans"/>
                <a:ea typeface="IBM Plex Sans"/>
                <a:cs typeface="IBM Plex Sans"/>
                <a:sym typeface="IBM Plex Sans"/>
              </a:rPr>
              <a:t>Shipment Status/Tracking</a:t>
            </a:r>
            <a:endParaRPr/>
          </a:p>
          <a:p>
            <a:pPr indent="0" lvl="0" marL="0" marR="0" rtl="0" algn="l">
              <a:lnSpc>
                <a:spcPct val="271071"/>
              </a:lnSpc>
              <a:spcBef>
                <a:spcPts val="0"/>
              </a:spcBef>
              <a:spcAft>
                <a:spcPts val="0"/>
              </a:spcAft>
              <a:buNone/>
            </a:pPr>
            <a:r>
              <a:rPr b="0" i="0" lang="en" sz="1400" u="none" cap="none" strike="noStrike">
                <a:solidFill>
                  <a:schemeClr val="dk1"/>
                </a:solidFill>
                <a:latin typeface="IBM Plex Sans"/>
                <a:ea typeface="IBM Plex Sans"/>
                <a:cs typeface="IBM Plex Sans"/>
                <a:sym typeface="IBM Plex Sans"/>
              </a:rPr>
              <a:t>Payment processing</a:t>
            </a:r>
            <a:endParaRPr/>
          </a:p>
          <a:p>
            <a:pPr indent="0" lvl="0" marL="0" marR="0" rtl="0" algn="l">
              <a:lnSpc>
                <a:spcPct val="271071"/>
              </a:lnSpc>
              <a:spcBef>
                <a:spcPts val="0"/>
              </a:spcBef>
              <a:spcAft>
                <a:spcPts val="0"/>
              </a:spcAft>
              <a:buNone/>
            </a:pPr>
            <a:r>
              <a:rPr b="0" i="0" lang="en" sz="1400" u="none" cap="none" strike="noStrike">
                <a:solidFill>
                  <a:schemeClr val="dk1"/>
                </a:solidFill>
                <a:latin typeface="IBM Plex Sans"/>
                <a:ea typeface="IBM Plex Sans"/>
                <a:cs typeface="IBM Plex Sans"/>
                <a:sym typeface="IBM Plex Sans"/>
              </a:rPr>
              <a:t>Empty container Management</a:t>
            </a:r>
            <a:endParaRPr/>
          </a:p>
          <a:p>
            <a:pPr indent="0" lvl="0" marL="0" marR="0" rtl="0" algn="l">
              <a:lnSpc>
                <a:spcPct val="271071"/>
              </a:lnSpc>
              <a:spcBef>
                <a:spcPts val="0"/>
              </a:spcBef>
              <a:spcAft>
                <a:spcPts val="0"/>
              </a:spcAft>
              <a:buNone/>
            </a:pPr>
            <a:r>
              <a:rPr b="0" i="0" lang="en" sz="1400" u="none" cap="none" strike="noStrike">
                <a:solidFill>
                  <a:schemeClr val="dk1"/>
                </a:solidFill>
                <a:latin typeface="IBM Plex Sans"/>
                <a:ea typeface="IBM Plex Sans"/>
                <a:cs typeface="IBM Plex Sans"/>
                <a:sym typeface="IBM Plex Sans"/>
              </a:rPr>
              <a:t>Shipment Security Management</a:t>
            </a:r>
            <a:endParaRPr b="0" i="0" sz="1400" u="none" cap="none" strike="noStrike">
              <a:solidFill>
                <a:schemeClr val="dk1"/>
              </a:solidFill>
              <a:latin typeface="IBM Plex Sans"/>
              <a:ea typeface="IBM Plex Sans"/>
              <a:cs typeface="IBM Plex Sans"/>
              <a:sym typeface="IBM Plex Sans"/>
            </a:endParaRPr>
          </a:p>
        </p:txBody>
      </p:sp>
      <p:sp>
        <p:nvSpPr>
          <p:cNvPr id="344" name="Google Shape;344;p73"/>
          <p:cNvSpPr txBox="1"/>
          <p:nvPr/>
        </p:nvSpPr>
        <p:spPr>
          <a:xfrm>
            <a:off x="481040" y="1007380"/>
            <a:ext cx="7121400" cy="307800"/>
          </a:xfrm>
          <a:prstGeom prst="rect">
            <a:avLst/>
          </a:prstGeom>
          <a:noFill/>
          <a:ln>
            <a:noFill/>
          </a:ln>
        </p:spPr>
        <p:txBody>
          <a:bodyPr anchorCtr="0" anchor="t" bIns="0" lIns="0" spcFirstLastPara="1" rIns="0" wrap="square" tIns="91425">
            <a:noAutofit/>
          </a:bodyPr>
          <a:lstStyle/>
          <a:p>
            <a:pPr indent="0" lvl="0" marL="0" marR="0" rtl="0" algn="ctr">
              <a:lnSpc>
                <a:spcPct val="100000"/>
              </a:lnSpc>
              <a:spcBef>
                <a:spcPts val="0"/>
              </a:spcBef>
              <a:spcAft>
                <a:spcPts val="0"/>
              </a:spcAft>
              <a:buNone/>
            </a:pPr>
            <a:r>
              <a:rPr b="0" i="0" lang="en" sz="1400" u="none" cap="none" strike="noStrike">
                <a:solidFill>
                  <a:schemeClr val="dk2"/>
                </a:solidFill>
                <a:latin typeface="IBM Plex Sans"/>
                <a:ea typeface="IBM Plex Sans"/>
                <a:cs typeface="IBM Plex Sans"/>
                <a:sym typeface="IBM Plex Sans"/>
              </a:rPr>
              <a:t>Top 2017 blockchain investment areas – all transportation firms</a:t>
            </a:r>
            <a:endParaRPr>
              <a:solidFill>
                <a:schemeClr val="dk2"/>
              </a:solidFill>
            </a:endParaRPr>
          </a:p>
        </p:txBody>
      </p:sp>
      <p:grpSp>
        <p:nvGrpSpPr>
          <p:cNvPr id="345" name="Google Shape;345;p73"/>
          <p:cNvGrpSpPr/>
          <p:nvPr/>
        </p:nvGrpSpPr>
        <p:grpSpPr>
          <a:xfrm>
            <a:off x="2902299" y="1901482"/>
            <a:ext cx="5745056" cy="1947573"/>
            <a:chOff x="2838663" y="2061248"/>
            <a:chExt cx="5552388" cy="1882259"/>
          </a:xfrm>
        </p:grpSpPr>
        <p:sp>
          <p:nvSpPr>
            <p:cNvPr id="346" name="Google Shape;346;p73"/>
            <p:cNvSpPr/>
            <p:nvPr/>
          </p:nvSpPr>
          <p:spPr>
            <a:xfrm flipH="1" rot="-5400000">
              <a:off x="5167863" y="635189"/>
              <a:ext cx="172500" cy="4830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Arial"/>
                <a:ea typeface="Arial"/>
                <a:cs typeface="Arial"/>
                <a:sym typeface="Arial"/>
              </a:endParaRPr>
            </a:p>
          </p:txBody>
        </p:sp>
        <p:sp>
          <p:nvSpPr>
            <p:cNvPr id="347" name="Google Shape;347;p73"/>
            <p:cNvSpPr/>
            <p:nvPr/>
          </p:nvSpPr>
          <p:spPr>
            <a:xfrm flipH="1" rot="5400000">
              <a:off x="3813433" y="1795479"/>
              <a:ext cx="252900" cy="17739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348" name="Google Shape;348;p73"/>
            <p:cNvCxnSpPr/>
            <p:nvPr/>
          </p:nvCxnSpPr>
          <p:spPr>
            <a:xfrm>
              <a:off x="3049710" y="2662970"/>
              <a:ext cx="0" cy="318300"/>
            </a:xfrm>
            <a:prstGeom prst="straightConnector1">
              <a:avLst/>
            </a:prstGeom>
            <a:noFill/>
            <a:ln cap="flat" cmpd="sng" w="9525">
              <a:solidFill>
                <a:srgbClr val="BFBFBF"/>
              </a:solidFill>
              <a:prstDash val="solid"/>
              <a:round/>
              <a:headEnd len="sm" w="sm" type="none"/>
              <a:tailEnd len="sm" w="sm" type="none"/>
            </a:ln>
          </p:spPr>
        </p:cxnSp>
        <p:sp>
          <p:nvSpPr>
            <p:cNvPr id="349" name="Google Shape;349;p73"/>
            <p:cNvSpPr txBox="1"/>
            <p:nvPr/>
          </p:nvSpPr>
          <p:spPr>
            <a:xfrm>
              <a:off x="3104532" y="2821213"/>
              <a:ext cx="381300" cy="163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IBM Plex Sans"/>
                  <a:ea typeface="IBM Plex Sans"/>
                  <a:cs typeface="IBM Plex Sans"/>
                  <a:sym typeface="IBM Plex Sans"/>
                </a:rPr>
                <a:t>21%</a:t>
              </a:r>
              <a:endParaRPr/>
            </a:p>
          </p:txBody>
        </p:sp>
        <p:sp>
          <p:nvSpPr>
            <p:cNvPr id="350" name="Google Shape;350;p73"/>
            <p:cNvSpPr/>
            <p:nvPr/>
          </p:nvSpPr>
          <p:spPr>
            <a:xfrm rot="10800000">
              <a:off x="2976324" y="2555977"/>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51" name="Google Shape;351;p73"/>
            <p:cNvSpPr/>
            <p:nvPr/>
          </p:nvSpPr>
          <p:spPr>
            <a:xfrm flipH="1" rot="-5400000">
              <a:off x="5275550" y="202686"/>
              <a:ext cx="148500" cy="47994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cxnSp>
          <p:nvCxnSpPr>
            <p:cNvPr id="352" name="Google Shape;352;p73"/>
            <p:cNvCxnSpPr/>
            <p:nvPr/>
          </p:nvCxnSpPr>
          <p:spPr>
            <a:xfrm>
              <a:off x="3049710" y="2185229"/>
              <a:ext cx="0" cy="318300"/>
            </a:xfrm>
            <a:prstGeom prst="straightConnector1">
              <a:avLst/>
            </a:prstGeom>
            <a:noFill/>
            <a:ln cap="flat" cmpd="sng" w="9525">
              <a:solidFill>
                <a:srgbClr val="BFBFBF"/>
              </a:solidFill>
              <a:prstDash val="solid"/>
              <a:round/>
              <a:headEnd len="sm" w="sm" type="none"/>
              <a:tailEnd len="sm" w="sm" type="none"/>
            </a:ln>
          </p:spPr>
        </p:cxnSp>
        <p:sp>
          <p:nvSpPr>
            <p:cNvPr id="353" name="Google Shape;353;p73"/>
            <p:cNvSpPr txBox="1"/>
            <p:nvPr/>
          </p:nvSpPr>
          <p:spPr>
            <a:xfrm>
              <a:off x="3115490" y="2361134"/>
              <a:ext cx="381300" cy="163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IBM Plex Sans"/>
                  <a:ea typeface="IBM Plex Sans"/>
                  <a:cs typeface="IBM Plex Sans"/>
                  <a:sym typeface="IBM Plex Sans"/>
                </a:rPr>
                <a:t>26%</a:t>
              </a:r>
              <a:endParaRPr/>
            </a:p>
          </p:txBody>
        </p:sp>
        <p:sp>
          <p:nvSpPr>
            <p:cNvPr id="354" name="Google Shape;354;p73"/>
            <p:cNvSpPr/>
            <p:nvPr/>
          </p:nvSpPr>
          <p:spPr>
            <a:xfrm rot="10800000">
              <a:off x="2976324" y="2095897"/>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IBM Plex Sans"/>
                <a:ea typeface="IBM Plex Sans"/>
                <a:cs typeface="IBM Plex Sans"/>
                <a:sym typeface="IBM Plex Sans"/>
              </a:endParaRPr>
            </a:p>
          </p:txBody>
        </p:sp>
        <p:sp>
          <p:nvSpPr>
            <p:cNvPr id="355" name="Google Shape;355;p73"/>
            <p:cNvSpPr/>
            <p:nvPr/>
          </p:nvSpPr>
          <p:spPr>
            <a:xfrm flipH="1" rot="5400000">
              <a:off x="4021990" y="1132532"/>
              <a:ext cx="252900" cy="21813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IBM Plex Sans"/>
                <a:ea typeface="IBM Plex Sans"/>
                <a:cs typeface="IBM Plex Sans"/>
                <a:sym typeface="IBM Plex Sans"/>
              </a:endParaRPr>
            </a:p>
          </p:txBody>
        </p:sp>
        <p:sp>
          <p:nvSpPr>
            <p:cNvPr id="356" name="Google Shape;356;p73"/>
            <p:cNvSpPr/>
            <p:nvPr/>
          </p:nvSpPr>
          <p:spPr>
            <a:xfrm flipH="1" rot="-5400000">
              <a:off x="5255899" y="-258502"/>
              <a:ext cx="159900" cy="47994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Arial"/>
                <a:ea typeface="Arial"/>
                <a:cs typeface="Arial"/>
                <a:sym typeface="Arial"/>
              </a:endParaRPr>
            </a:p>
          </p:txBody>
        </p:sp>
        <p:cxnSp>
          <p:nvCxnSpPr>
            <p:cNvPr id="357" name="Google Shape;357;p73"/>
            <p:cNvCxnSpPr/>
            <p:nvPr/>
          </p:nvCxnSpPr>
          <p:spPr>
            <a:xfrm>
              <a:off x="3049710" y="3604103"/>
              <a:ext cx="0" cy="318300"/>
            </a:xfrm>
            <a:prstGeom prst="straightConnector1">
              <a:avLst/>
            </a:prstGeom>
            <a:noFill/>
            <a:ln cap="flat" cmpd="sng" w="9525">
              <a:solidFill>
                <a:srgbClr val="BFBFBF"/>
              </a:solidFill>
              <a:prstDash val="solid"/>
              <a:round/>
              <a:headEnd len="sm" w="sm" type="none"/>
              <a:tailEnd len="sm" w="sm" type="none"/>
            </a:ln>
          </p:spPr>
        </p:cxnSp>
        <p:sp>
          <p:nvSpPr>
            <p:cNvPr id="358" name="Google Shape;358;p73"/>
            <p:cNvSpPr txBox="1"/>
            <p:nvPr/>
          </p:nvSpPr>
          <p:spPr>
            <a:xfrm>
              <a:off x="3115490" y="3780007"/>
              <a:ext cx="381300" cy="163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IBM Plex Sans"/>
                  <a:ea typeface="IBM Plex Sans"/>
                  <a:cs typeface="IBM Plex Sans"/>
                  <a:sym typeface="IBM Plex Sans"/>
                </a:rPr>
                <a:t>20%</a:t>
              </a:r>
              <a:endParaRPr/>
            </a:p>
          </p:txBody>
        </p:sp>
        <p:sp>
          <p:nvSpPr>
            <p:cNvPr id="359" name="Google Shape;359;p73"/>
            <p:cNvSpPr/>
            <p:nvPr/>
          </p:nvSpPr>
          <p:spPr>
            <a:xfrm rot="10800000">
              <a:off x="2976324" y="3514770"/>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60" name="Google Shape;360;p73"/>
            <p:cNvSpPr/>
            <p:nvPr/>
          </p:nvSpPr>
          <p:spPr>
            <a:xfrm flipH="1" rot="5400000">
              <a:off x="3771191" y="2801970"/>
              <a:ext cx="252300" cy="16791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61" name="Google Shape;361;p73"/>
            <p:cNvSpPr/>
            <p:nvPr/>
          </p:nvSpPr>
          <p:spPr>
            <a:xfrm flipH="1" rot="-5400000">
              <a:off x="5583651" y="832623"/>
              <a:ext cx="159900" cy="5454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362" name="Google Shape;362;p73"/>
            <p:cNvSpPr/>
            <p:nvPr/>
          </p:nvSpPr>
          <p:spPr>
            <a:xfrm flipH="1" rot="5400000">
              <a:off x="3768641" y="2339140"/>
              <a:ext cx="252900" cy="1683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363" name="Google Shape;363;p73"/>
            <p:cNvCxnSpPr/>
            <p:nvPr/>
          </p:nvCxnSpPr>
          <p:spPr>
            <a:xfrm>
              <a:off x="3055025" y="3135059"/>
              <a:ext cx="0" cy="318300"/>
            </a:xfrm>
            <a:prstGeom prst="straightConnector1">
              <a:avLst/>
            </a:prstGeom>
            <a:noFill/>
            <a:ln cap="flat" cmpd="sng" w="9525">
              <a:solidFill>
                <a:srgbClr val="BFBFBF"/>
              </a:solidFill>
              <a:prstDash val="solid"/>
              <a:round/>
              <a:headEnd len="sm" w="sm" type="none"/>
              <a:tailEnd len="sm" w="sm" type="none"/>
            </a:ln>
          </p:spPr>
        </p:cxnSp>
        <p:sp>
          <p:nvSpPr>
            <p:cNvPr id="364" name="Google Shape;364;p73"/>
            <p:cNvSpPr txBox="1"/>
            <p:nvPr/>
          </p:nvSpPr>
          <p:spPr>
            <a:xfrm>
              <a:off x="3133907" y="3319926"/>
              <a:ext cx="381300" cy="163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IBM Plex Sans"/>
                  <a:ea typeface="IBM Plex Sans"/>
                  <a:cs typeface="IBM Plex Sans"/>
                  <a:sym typeface="IBM Plex Sans"/>
                </a:rPr>
                <a:t>20%</a:t>
              </a:r>
              <a:endParaRPr/>
            </a:p>
          </p:txBody>
        </p:sp>
        <p:sp>
          <p:nvSpPr>
            <p:cNvPr id="365" name="Google Shape;365;p73"/>
            <p:cNvSpPr/>
            <p:nvPr/>
          </p:nvSpPr>
          <p:spPr>
            <a:xfrm rot="10800000">
              <a:off x="2976393" y="3054687"/>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66" name="Google Shape;366;p73"/>
            <p:cNvSpPr/>
            <p:nvPr/>
          </p:nvSpPr>
          <p:spPr>
            <a:xfrm flipH="1" rot="-5400000">
              <a:off x="5179767" y="702691"/>
              <a:ext cx="148500" cy="47994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Arial"/>
                <a:ea typeface="Arial"/>
                <a:cs typeface="Arial"/>
                <a:sym typeface="Arial"/>
              </a:endParaRPr>
            </a:p>
          </p:txBody>
        </p:sp>
        <p:sp>
          <p:nvSpPr>
            <p:cNvPr id="367" name="Google Shape;367;p73"/>
            <p:cNvSpPr/>
            <p:nvPr/>
          </p:nvSpPr>
          <p:spPr>
            <a:xfrm rot="10800000">
              <a:off x="4745600" y="2554954"/>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68" name="Google Shape;368;p73"/>
            <p:cNvSpPr/>
            <p:nvPr/>
          </p:nvSpPr>
          <p:spPr>
            <a:xfrm rot="10800000">
              <a:off x="5165561" y="2093833"/>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IBM Plex Sans"/>
                <a:ea typeface="IBM Plex Sans"/>
                <a:cs typeface="IBM Plex Sans"/>
                <a:sym typeface="IBM Plex Sans"/>
              </a:endParaRPr>
            </a:p>
          </p:txBody>
        </p:sp>
        <p:sp>
          <p:nvSpPr>
            <p:cNvPr id="369" name="Google Shape;369;p73"/>
            <p:cNvSpPr/>
            <p:nvPr/>
          </p:nvSpPr>
          <p:spPr>
            <a:xfrm rot="10800000">
              <a:off x="4661569" y="3514064"/>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70" name="Google Shape;370;p73"/>
            <p:cNvSpPr/>
            <p:nvPr/>
          </p:nvSpPr>
          <p:spPr>
            <a:xfrm rot="10800000">
              <a:off x="4664935" y="3051952"/>
              <a:ext cx="153900" cy="2529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sp>
        <p:nvSpPr>
          <p:cNvPr id="371" name="Google Shape;371;p73"/>
          <p:cNvSpPr txBox="1"/>
          <p:nvPr/>
        </p:nvSpPr>
        <p:spPr>
          <a:xfrm>
            <a:off x="5614504" y="1859962"/>
            <a:ext cx="3200400" cy="2188500"/>
          </a:xfrm>
          <a:prstGeom prst="rect">
            <a:avLst/>
          </a:prstGeom>
          <a:noFill/>
          <a:ln>
            <a:noFill/>
          </a:ln>
        </p:spPr>
        <p:txBody>
          <a:bodyPr anchorCtr="0" anchor="t" bIns="0" lIns="0" spcFirstLastPara="1" rIns="0" wrap="square" tIns="68575">
            <a:noAutofit/>
          </a:bodyPr>
          <a:lstStyle/>
          <a:p>
            <a:pPr indent="-214312" lvl="0" marL="214312" marR="0" rtl="0" algn="l">
              <a:lnSpc>
                <a:spcPct val="100000"/>
              </a:lnSpc>
              <a:spcBef>
                <a:spcPts val="0"/>
              </a:spcBef>
              <a:spcAft>
                <a:spcPts val="0"/>
              </a:spcAft>
              <a:buClr>
                <a:srgbClr val="000000"/>
              </a:buClr>
              <a:buSzPts val="1400"/>
              <a:buFont typeface="Montserrat"/>
              <a:buChar char="▪"/>
            </a:pPr>
            <a:r>
              <a:rPr i="0" lang="en" sz="1400" u="none" cap="none" strike="noStrike">
                <a:solidFill>
                  <a:srgbClr val="7F7F7F"/>
                </a:solidFill>
                <a:latin typeface="Montserrat"/>
                <a:ea typeface="Montserrat"/>
                <a:cs typeface="Montserrat"/>
                <a:sym typeface="Montserrat"/>
              </a:rPr>
              <a:t>Transportation executives surveyed, revealed that their initial focus will be on fixing the foundational processes critical to their operations.</a:t>
            </a:r>
            <a:endParaRPr>
              <a:latin typeface="Montserrat"/>
              <a:ea typeface="Montserrat"/>
              <a:cs typeface="Montserrat"/>
              <a:sym typeface="Montserrat"/>
            </a:endParaRPr>
          </a:p>
          <a:p>
            <a:pPr indent="-125412" lvl="0" marL="214312" marR="0" rtl="0" algn="l">
              <a:lnSpc>
                <a:spcPct val="100000"/>
              </a:lnSpc>
              <a:spcBef>
                <a:spcPts val="0"/>
              </a:spcBef>
              <a:spcAft>
                <a:spcPts val="0"/>
              </a:spcAft>
              <a:buClr>
                <a:srgbClr val="000000"/>
              </a:buClr>
              <a:buSzPts val="1400"/>
              <a:buFont typeface="Noto Sans Symbols"/>
              <a:buNone/>
            </a:pPr>
            <a:r>
              <a:t/>
            </a:r>
            <a:endParaRPr i="0" sz="1400" u="none" cap="none" strike="noStrike">
              <a:solidFill>
                <a:srgbClr val="7F7F7F"/>
              </a:solidFill>
              <a:latin typeface="Montserrat"/>
              <a:ea typeface="Montserrat"/>
              <a:cs typeface="Montserrat"/>
              <a:sym typeface="Montserrat"/>
            </a:endParaRPr>
          </a:p>
          <a:p>
            <a:pPr indent="-214312" lvl="0" marL="214312" marR="0" rtl="0" algn="l">
              <a:lnSpc>
                <a:spcPct val="100000"/>
              </a:lnSpc>
              <a:spcBef>
                <a:spcPts val="0"/>
              </a:spcBef>
              <a:spcAft>
                <a:spcPts val="0"/>
              </a:spcAft>
              <a:buClr>
                <a:srgbClr val="000000"/>
              </a:buClr>
              <a:buSzPts val="1400"/>
              <a:buFont typeface="Montserrat"/>
              <a:buChar char="▪"/>
            </a:pPr>
            <a:r>
              <a:rPr i="0" lang="en" sz="1400" u="none" cap="none" strike="noStrike">
                <a:solidFill>
                  <a:srgbClr val="7F7F7F"/>
                </a:solidFill>
                <a:latin typeface="Montserrat"/>
                <a:ea typeface="Montserrat"/>
                <a:cs typeface="Montserrat"/>
                <a:sym typeface="Montserrat"/>
              </a:rPr>
              <a:t>These processes are deliberately chosen as a </a:t>
            </a:r>
            <a:r>
              <a:rPr lang="en">
                <a:solidFill>
                  <a:srgbClr val="7F7F7F"/>
                </a:solidFill>
                <a:latin typeface="Montserrat"/>
                <a:ea typeface="Montserrat"/>
                <a:cs typeface="Montserrat"/>
                <a:sym typeface="Montserrat"/>
              </a:rPr>
              <a:t>prerequisite</a:t>
            </a:r>
            <a:r>
              <a:rPr i="0" lang="en" sz="1400" u="none" cap="none" strike="noStrike">
                <a:solidFill>
                  <a:srgbClr val="7F7F7F"/>
                </a:solidFill>
                <a:latin typeface="Montserrat"/>
                <a:ea typeface="Montserrat"/>
                <a:cs typeface="Montserrat"/>
                <a:sym typeface="Montserrat"/>
              </a:rPr>
              <a:t> to disruption in this manually intensive, </a:t>
            </a:r>
            <a:r>
              <a:rPr lang="en">
                <a:solidFill>
                  <a:srgbClr val="7F7F7F"/>
                </a:solidFill>
                <a:latin typeface="Montserrat"/>
                <a:ea typeface="Montserrat"/>
                <a:cs typeface="Montserrat"/>
                <a:sym typeface="Montserrat"/>
              </a:rPr>
              <a:t>coordination</a:t>
            </a:r>
            <a:r>
              <a:rPr i="0" lang="en" sz="1400" u="none" cap="none" strike="noStrike">
                <a:solidFill>
                  <a:srgbClr val="7F7F7F"/>
                </a:solidFill>
                <a:latin typeface="Montserrat"/>
                <a:ea typeface="Montserrat"/>
                <a:cs typeface="Montserrat"/>
                <a:sym typeface="Montserrat"/>
              </a:rPr>
              <a:t> heavy industry. </a:t>
            </a:r>
            <a:endParaRPr>
              <a:latin typeface="Montserrat"/>
              <a:ea typeface="Montserrat"/>
              <a:cs typeface="Montserrat"/>
              <a:sym typeface="Montserrat"/>
            </a:endParaRPr>
          </a:p>
          <a:p>
            <a:pPr indent="-125412" lvl="0" marL="214312" marR="0" rtl="0" algn="l">
              <a:lnSpc>
                <a:spcPct val="102857"/>
              </a:lnSpc>
              <a:spcBef>
                <a:spcPts val="0"/>
              </a:spcBef>
              <a:spcAft>
                <a:spcPts val="0"/>
              </a:spcAft>
              <a:buClr>
                <a:srgbClr val="000000"/>
              </a:buClr>
              <a:buSzPts val="1400"/>
              <a:buFont typeface="Noto Sans Symbols"/>
              <a:buNone/>
            </a:pPr>
            <a:r>
              <a:t/>
            </a:r>
            <a:endParaRPr b="0" i="0" sz="1400" u="none" cap="none" strike="noStrike">
              <a:solidFill>
                <a:srgbClr val="7F7F7F"/>
              </a:solidFill>
              <a:latin typeface="IBM Plex Sans"/>
              <a:ea typeface="IBM Plex Sans"/>
              <a:cs typeface="IBM Plex Sans"/>
              <a:sym typeface="IBM Plex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74"/>
          <p:cNvSpPr txBox="1"/>
          <p:nvPr/>
        </p:nvSpPr>
        <p:spPr>
          <a:xfrm>
            <a:off x="365912" y="158430"/>
            <a:ext cx="8587800" cy="7776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i="0" lang="en" sz="1800" u="none" cap="none" strike="noStrike">
                <a:solidFill>
                  <a:srgbClr val="3475B6"/>
                </a:solidFill>
                <a:latin typeface="Montserrat SemiBold"/>
                <a:ea typeface="Montserrat SemiBold"/>
                <a:cs typeface="Montserrat SemiBold"/>
                <a:sym typeface="Montserrat SemiBold"/>
              </a:rPr>
              <a:t>But executives also believe that blockchain disruption opportunities exist across several areas of the transportation value chain</a:t>
            </a:r>
            <a:endParaRPr sz="1800">
              <a:solidFill>
                <a:srgbClr val="3475B6"/>
              </a:solidFill>
              <a:latin typeface="Montserrat SemiBold"/>
              <a:ea typeface="Montserrat SemiBold"/>
              <a:cs typeface="Montserrat SemiBold"/>
              <a:sym typeface="Montserrat SemiBold"/>
            </a:endParaRPr>
          </a:p>
        </p:txBody>
      </p:sp>
      <p:sp>
        <p:nvSpPr>
          <p:cNvPr id="378" name="Google Shape;378;p74"/>
          <p:cNvSpPr/>
          <p:nvPr/>
        </p:nvSpPr>
        <p:spPr>
          <a:xfrm>
            <a:off x="1780668" y="4667250"/>
            <a:ext cx="8217600" cy="18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 sz="675" u="none" cap="none" strike="noStrike">
                <a:solidFill>
                  <a:srgbClr val="7F7F7F"/>
                </a:solidFill>
                <a:latin typeface="IBM Plex Sans"/>
                <a:ea typeface="IBM Plex Sans"/>
                <a:cs typeface="IBM Plex Sans"/>
                <a:sym typeface="IBM Plex Sans"/>
              </a:rPr>
              <a:t>Source: IBM Institute for Business Value analysis</a:t>
            </a:r>
            <a:endParaRPr/>
          </a:p>
        </p:txBody>
      </p:sp>
      <p:sp>
        <p:nvSpPr>
          <p:cNvPr id="379" name="Google Shape;379;p74"/>
          <p:cNvSpPr/>
          <p:nvPr/>
        </p:nvSpPr>
        <p:spPr>
          <a:xfrm>
            <a:off x="4973160" y="4698002"/>
            <a:ext cx="2410200" cy="18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 sz="675" u="none" cap="none" strike="noStrike">
                <a:solidFill>
                  <a:srgbClr val="7F7F7F"/>
                </a:solidFill>
                <a:latin typeface="IBM Plex Sans"/>
                <a:ea typeface="IBM Plex Sans"/>
                <a:cs typeface="IBM Plex Sans"/>
                <a:sym typeface="IBM Plex Sans"/>
              </a:rPr>
              <a:t>* Percentages may add up to over 100% due to rounding</a:t>
            </a:r>
            <a:endParaRPr b="0" i="0" sz="675" u="none" cap="none" strike="noStrike">
              <a:solidFill>
                <a:srgbClr val="7F7F7F"/>
              </a:solidFill>
              <a:latin typeface="IBM Plex Sans"/>
              <a:ea typeface="IBM Plex Sans"/>
              <a:cs typeface="IBM Plex Sans"/>
              <a:sym typeface="IBM Plex Sans"/>
            </a:endParaRPr>
          </a:p>
        </p:txBody>
      </p:sp>
      <p:sp>
        <p:nvSpPr>
          <p:cNvPr id="380" name="Google Shape;380;p74"/>
          <p:cNvSpPr txBox="1"/>
          <p:nvPr/>
        </p:nvSpPr>
        <p:spPr>
          <a:xfrm>
            <a:off x="1580261" y="816954"/>
            <a:ext cx="59835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3366CC"/>
                </a:solidFill>
                <a:latin typeface="IBM Plex Sans"/>
                <a:ea typeface="IBM Plex Sans"/>
                <a:cs typeface="IBM Plex Sans"/>
                <a:sym typeface="IBM Plex Sans"/>
              </a:rPr>
              <a:t>Anticipated disruption across all transportation organizations</a:t>
            </a:r>
            <a:endParaRPr/>
          </a:p>
        </p:txBody>
      </p:sp>
      <p:sp>
        <p:nvSpPr>
          <p:cNvPr id="381" name="Google Shape;381;p74"/>
          <p:cNvSpPr/>
          <p:nvPr/>
        </p:nvSpPr>
        <p:spPr>
          <a:xfrm>
            <a:off x="1878299" y="1273010"/>
            <a:ext cx="1142400" cy="2839200"/>
          </a:xfrm>
          <a:prstGeom prst="rect">
            <a:avLst/>
          </a:prstGeom>
          <a:noFill/>
          <a:ln>
            <a:noFill/>
          </a:ln>
        </p:spPr>
        <p:txBody>
          <a:bodyPr anchorCtr="0" anchor="t" bIns="34275" lIns="0" spcFirstLastPara="1" rIns="34275" wrap="square" tIns="34275">
            <a:noAutofit/>
          </a:bodyPr>
          <a:lstStyle/>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Chain of custody verification</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Shipment status/tracking</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Payment</a:t>
            </a:r>
            <a:br>
              <a:rPr b="0" i="0" lang="en" sz="900" u="none" cap="none" strike="noStrike">
                <a:solidFill>
                  <a:schemeClr val="dk1"/>
                </a:solidFill>
                <a:latin typeface="IBM Plex Sans"/>
                <a:ea typeface="IBM Plex Sans"/>
                <a:cs typeface="IBM Plex Sans"/>
                <a:sym typeface="IBM Plex Sans"/>
              </a:rPr>
            </a:br>
            <a:r>
              <a:rPr b="0" i="0" lang="en" sz="900" u="none" cap="none" strike="noStrike">
                <a:solidFill>
                  <a:schemeClr val="dk1"/>
                </a:solidFill>
                <a:latin typeface="IBM Plex Sans"/>
                <a:ea typeface="IBM Plex Sans"/>
                <a:cs typeface="IBM Plex Sans"/>
                <a:sym typeface="IBM Plex Sans"/>
              </a:rPr>
              <a:t>processing</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Partner</a:t>
            </a:r>
            <a:br>
              <a:rPr b="0" i="0" lang="en" sz="900" u="none" cap="none" strike="noStrike">
                <a:solidFill>
                  <a:schemeClr val="dk1"/>
                </a:solidFill>
                <a:latin typeface="IBM Plex Sans"/>
                <a:ea typeface="IBM Plex Sans"/>
                <a:cs typeface="IBM Plex Sans"/>
                <a:sym typeface="IBM Plex Sans"/>
              </a:rPr>
            </a:br>
            <a:r>
              <a:rPr b="0" i="0" lang="en" sz="900" u="none" cap="none" strike="noStrike">
                <a:solidFill>
                  <a:schemeClr val="dk1"/>
                </a:solidFill>
                <a:latin typeface="IBM Plex Sans"/>
                <a:ea typeface="IBM Plex Sans"/>
                <a:cs typeface="IBM Plex Sans"/>
                <a:sym typeface="IBM Plex Sans"/>
              </a:rPr>
              <a:t>data sharing</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Customs/border management</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Shipment security management</a:t>
            </a:r>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chemeClr val="dk1"/>
                </a:solidFill>
                <a:latin typeface="IBM Plex Sans"/>
                <a:ea typeface="IBM Plex Sans"/>
                <a:cs typeface="IBM Plex Sans"/>
                <a:sym typeface="IBM Plex Sans"/>
              </a:rPr>
              <a:t>Empty container management</a:t>
            </a:r>
            <a:endParaRPr b="0" i="0" sz="900" u="none" cap="none" strike="noStrike">
              <a:solidFill>
                <a:schemeClr val="dk1"/>
              </a:solidFill>
              <a:latin typeface="IBM Plex Sans"/>
              <a:ea typeface="IBM Plex Sans"/>
              <a:cs typeface="IBM Plex Sans"/>
              <a:sym typeface="IBM Plex Sans"/>
            </a:endParaRPr>
          </a:p>
        </p:txBody>
      </p:sp>
      <p:sp>
        <p:nvSpPr>
          <p:cNvPr id="382" name="Google Shape;382;p74"/>
          <p:cNvSpPr txBox="1"/>
          <p:nvPr/>
        </p:nvSpPr>
        <p:spPr>
          <a:xfrm>
            <a:off x="3621069" y="4371992"/>
            <a:ext cx="869700" cy="326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0" i="0" lang="en" sz="800" u="none" cap="none" strike="noStrike">
                <a:solidFill>
                  <a:schemeClr val="dk1"/>
                </a:solidFill>
                <a:latin typeface="IBM Plex Sans"/>
                <a:ea typeface="IBM Plex Sans"/>
                <a:cs typeface="IBM Plex Sans"/>
                <a:sym typeface="IBM Plex Sans"/>
              </a:rPr>
              <a:t>Moderate - large</a:t>
            </a:r>
            <a:endParaRPr/>
          </a:p>
          <a:p>
            <a:pPr indent="0" lvl="0" marL="0" marR="0" rtl="0" algn="l">
              <a:lnSpc>
                <a:spcPct val="110000"/>
              </a:lnSpc>
              <a:spcBef>
                <a:spcPts val="0"/>
              </a:spcBef>
              <a:spcAft>
                <a:spcPts val="0"/>
              </a:spcAft>
              <a:buNone/>
            </a:pPr>
            <a:r>
              <a:t/>
            </a:r>
            <a:endParaRPr b="0" i="0" sz="1200" u="none" cap="none" strike="noStrike">
              <a:solidFill>
                <a:schemeClr val="dk1"/>
              </a:solidFill>
              <a:latin typeface="IBM Plex Sans"/>
              <a:ea typeface="IBM Plex Sans"/>
              <a:cs typeface="IBM Plex Sans"/>
              <a:sym typeface="IBM Plex Sans"/>
            </a:endParaRPr>
          </a:p>
        </p:txBody>
      </p:sp>
      <p:pic>
        <p:nvPicPr>
          <p:cNvPr id="383" name="Google Shape;383;p74"/>
          <p:cNvPicPr preferRelativeResize="0"/>
          <p:nvPr/>
        </p:nvPicPr>
        <p:blipFill rotWithShape="1">
          <a:blip r:embed="rId3">
            <a:alphaModFix/>
          </a:blip>
          <a:srcRect b="0" l="0" r="0" t="0"/>
          <a:stretch/>
        </p:blipFill>
        <p:spPr>
          <a:xfrm rot="-7200000">
            <a:off x="4993574" y="4337228"/>
            <a:ext cx="186881" cy="215535"/>
          </a:xfrm>
          <a:prstGeom prst="rect">
            <a:avLst/>
          </a:prstGeom>
          <a:noFill/>
          <a:ln>
            <a:noFill/>
          </a:ln>
        </p:spPr>
      </p:pic>
      <p:pic>
        <p:nvPicPr>
          <p:cNvPr id="384" name="Google Shape;384;p74"/>
          <p:cNvPicPr preferRelativeResize="0"/>
          <p:nvPr/>
        </p:nvPicPr>
        <p:blipFill rotWithShape="1">
          <a:blip r:embed="rId4">
            <a:alphaModFix/>
          </a:blip>
          <a:srcRect b="0" l="0" r="0" t="0"/>
          <a:stretch/>
        </p:blipFill>
        <p:spPr>
          <a:xfrm>
            <a:off x="3403552" y="4338230"/>
            <a:ext cx="178950" cy="203132"/>
          </a:xfrm>
          <a:prstGeom prst="rect">
            <a:avLst/>
          </a:prstGeom>
          <a:noFill/>
          <a:ln>
            <a:noFill/>
          </a:ln>
        </p:spPr>
      </p:pic>
      <p:grpSp>
        <p:nvGrpSpPr>
          <p:cNvPr id="385" name="Google Shape;385;p74"/>
          <p:cNvGrpSpPr/>
          <p:nvPr/>
        </p:nvGrpSpPr>
        <p:grpSpPr>
          <a:xfrm>
            <a:off x="2941099" y="1310617"/>
            <a:ext cx="4001681" cy="388956"/>
            <a:chOff x="1912368" y="1747491"/>
            <a:chExt cx="5335575" cy="518609"/>
          </a:xfrm>
        </p:grpSpPr>
        <p:sp>
          <p:nvSpPr>
            <p:cNvPr id="386" name="Google Shape;386;p74"/>
            <p:cNvSpPr/>
            <p:nvPr/>
          </p:nvSpPr>
          <p:spPr>
            <a:xfrm flipH="1" rot="5400000">
              <a:off x="2780252" y="1024330"/>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87" name="Google Shape;387;p74"/>
            <p:cNvSpPr/>
            <p:nvPr/>
          </p:nvSpPr>
          <p:spPr>
            <a:xfrm flipH="1" rot="5400000">
              <a:off x="3755870" y="959680"/>
              <a:ext cx="280800" cy="19179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388" name="Google Shape;388;p74"/>
            <p:cNvCxnSpPr/>
            <p:nvPr/>
          </p:nvCxnSpPr>
          <p:spPr>
            <a:xfrm>
              <a:off x="2022904" y="1897117"/>
              <a:ext cx="0" cy="353400"/>
            </a:xfrm>
            <a:prstGeom prst="straightConnector1">
              <a:avLst/>
            </a:prstGeom>
            <a:noFill/>
            <a:ln>
              <a:noFill/>
            </a:ln>
          </p:spPr>
        </p:cxnSp>
        <p:cxnSp>
          <p:nvCxnSpPr>
            <p:cNvPr id="389" name="Google Shape;389;p74"/>
            <p:cNvCxnSpPr/>
            <p:nvPr/>
          </p:nvCxnSpPr>
          <p:spPr>
            <a:xfrm>
              <a:off x="2937584" y="1878229"/>
              <a:ext cx="0" cy="353400"/>
            </a:xfrm>
            <a:prstGeom prst="straightConnector1">
              <a:avLst/>
            </a:prstGeom>
            <a:noFill/>
            <a:ln>
              <a:noFill/>
            </a:ln>
          </p:spPr>
        </p:cxnSp>
        <p:sp>
          <p:nvSpPr>
            <p:cNvPr id="390" name="Google Shape;390;p74"/>
            <p:cNvSpPr txBox="1"/>
            <p:nvPr/>
          </p:nvSpPr>
          <p:spPr>
            <a:xfrm>
              <a:off x="2083740" y="2060899"/>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rgbClr val="000000"/>
                  </a:solidFill>
                  <a:latin typeface="IBM Plex Sans"/>
                  <a:ea typeface="IBM Plex Sans"/>
                  <a:cs typeface="IBM Plex Sans"/>
                  <a:sym typeface="IBM Plex Sans"/>
                </a:rPr>
                <a:t>16%</a:t>
              </a:r>
              <a:endParaRPr/>
            </a:p>
          </p:txBody>
        </p:sp>
        <p:sp>
          <p:nvSpPr>
            <p:cNvPr id="391" name="Google Shape;391;p74"/>
            <p:cNvSpPr txBox="1"/>
            <p:nvPr/>
          </p:nvSpPr>
          <p:spPr>
            <a:xfrm>
              <a:off x="2982453" y="2060900"/>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39%</a:t>
              </a:r>
              <a:endParaRPr/>
            </a:p>
          </p:txBody>
        </p:sp>
        <p:sp>
          <p:nvSpPr>
            <p:cNvPr id="392" name="Google Shape;392;p74"/>
            <p:cNvSpPr/>
            <p:nvPr/>
          </p:nvSpPr>
          <p:spPr>
            <a:xfrm rot="10800000">
              <a:off x="1941551" y="1778230"/>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93" name="Google Shape;393;p74"/>
            <p:cNvSpPr/>
            <p:nvPr/>
          </p:nvSpPr>
          <p:spPr>
            <a:xfrm rot="10800000">
              <a:off x="2849811" y="1777095"/>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94" name="Google Shape;394;p74"/>
            <p:cNvSpPr/>
            <p:nvPr/>
          </p:nvSpPr>
          <p:spPr>
            <a:xfrm flipH="1" rot="5400000">
              <a:off x="5867991" y="756129"/>
              <a:ext cx="280800" cy="23223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395" name="Google Shape;395;p74"/>
            <p:cNvCxnSpPr/>
            <p:nvPr/>
          </p:nvCxnSpPr>
          <p:spPr>
            <a:xfrm>
              <a:off x="4846642" y="1876879"/>
              <a:ext cx="0" cy="353400"/>
            </a:xfrm>
            <a:prstGeom prst="straightConnector1">
              <a:avLst/>
            </a:prstGeom>
            <a:noFill/>
            <a:ln cap="flat" cmpd="sng" w="9525">
              <a:solidFill>
                <a:schemeClr val="dk1"/>
              </a:solidFill>
              <a:prstDash val="solid"/>
              <a:round/>
              <a:headEnd len="sm" w="sm" type="none"/>
              <a:tailEnd len="sm" w="sm" type="none"/>
            </a:ln>
          </p:spPr>
        </p:cxnSp>
        <p:sp>
          <p:nvSpPr>
            <p:cNvPr id="396" name="Google Shape;396;p74"/>
            <p:cNvSpPr txBox="1"/>
            <p:nvPr/>
          </p:nvSpPr>
          <p:spPr>
            <a:xfrm>
              <a:off x="4907009" y="2059549"/>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46%</a:t>
              </a:r>
              <a:endParaRPr/>
            </a:p>
          </p:txBody>
        </p:sp>
        <p:sp>
          <p:nvSpPr>
            <p:cNvPr id="397" name="Google Shape;397;p74"/>
            <p:cNvSpPr/>
            <p:nvPr/>
          </p:nvSpPr>
          <p:spPr>
            <a:xfrm rot="10800000">
              <a:off x="4766275" y="1775745"/>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398" name="Google Shape;398;p74"/>
            <p:cNvSpPr/>
            <p:nvPr/>
          </p:nvSpPr>
          <p:spPr>
            <a:xfrm flipH="1" rot="-5400000">
              <a:off x="4492968" y="-833109"/>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399" name="Google Shape;399;p74"/>
            <p:cNvSpPr/>
            <p:nvPr/>
          </p:nvSpPr>
          <p:spPr>
            <a:xfrm rot="10800000">
              <a:off x="7077242" y="1776880"/>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grpSp>
        <p:nvGrpSpPr>
          <p:cNvPr id="400" name="Google Shape;400;p74"/>
          <p:cNvGrpSpPr/>
          <p:nvPr/>
        </p:nvGrpSpPr>
        <p:grpSpPr>
          <a:xfrm>
            <a:off x="2941099" y="1717770"/>
            <a:ext cx="4001681" cy="388956"/>
            <a:chOff x="1912368" y="2274597"/>
            <a:chExt cx="5335575" cy="518608"/>
          </a:xfrm>
        </p:grpSpPr>
        <p:sp>
          <p:nvSpPr>
            <p:cNvPr id="401" name="Google Shape;401;p74"/>
            <p:cNvSpPr/>
            <p:nvPr/>
          </p:nvSpPr>
          <p:spPr>
            <a:xfrm flipH="1" rot="5400000">
              <a:off x="2780252" y="1551437"/>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02" name="Google Shape;402;p74"/>
            <p:cNvSpPr/>
            <p:nvPr/>
          </p:nvSpPr>
          <p:spPr>
            <a:xfrm flipH="1" rot="5400000">
              <a:off x="3745816" y="1489787"/>
              <a:ext cx="280800" cy="19119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03" name="Google Shape;403;p74"/>
            <p:cNvCxnSpPr/>
            <p:nvPr/>
          </p:nvCxnSpPr>
          <p:spPr>
            <a:xfrm>
              <a:off x="2022904" y="2424223"/>
              <a:ext cx="0" cy="353400"/>
            </a:xfrm>
            <a:prstGeom prst="straightConnector1">
              <a:avLst/>
            </a:prstGeom>
            <a:noFill/>
            <a:ln cap="flat" cmpd="sng" w="9525">
              <a:solidFill>
                <a:srgbClr val="BFBFBF"/>
              </a:solidFill>
              <a:prstDash val="solid"/>
              <a:round/>
              <a:headEnd len="sm" w="sm" type="none"/>
              <a:tailEnd len="sm" w="sm" type="none"/>
            </a:ln>
          </p:spPr>
        </p:cxnSp>
        <p:cxnSp>
          <p:nvCxnSpPr>
            <p:cNvPr id="404" name="Google Shape;404;p74"/>
            <p:cNvCxnSpPr/>
            <p:nvPr/>
          </p:nvCxnSpPr>
          <p:spPr>
            <a:xfrm>
              <a:off x="2918591" y="2405335"/>
              <a:ext cx="0" cy="353400"/>
            </a:xfrm>
            <a:prstGeom prst="straightConnector1">
              <a:avLst/>
            </a:prstGeom>
            <a:noFill/>
            <a:ln cap="flat" cmpd="sng" w="9525">
              <a:solidFill>
                <a:srgbClr val="BFBFBF"/>
              </a:solidFill>
              <a:prstDash val="solid"/>
              <a:round/>
              <a:headEnd len="sm" w="sm" type="none"/>
              <a:tailEnd len="sm" w="sm" type="none"/>
            </a:ln>
          </p:spPr>
        </p:cxnSp>
        <p:sp>
          <p:nvSpPr>
            <p:cNvPr id="405" name="Google Shape;405;p74"/>
            <p:cNvSpPr txBox="1"/>
            <p:nvPr/>
          </p:nvSpPr>
          <p:spPr>
            <a:xfrm>
              <a:off x="2083740" y="2588005"/>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16%</a:t>
              </a:r>
              <a:endParaRPr/>
            </a:p>
          </p:txBody>
        </p:sp>
        <p:sp>
          <p:nvSpPr>
            <p:cNvPr id="406" name="Google Shape;406;p74"/>
            <p:cNvSpPr txBox="1"/>
            <p:nvPr/>
          </p:nvSpPr>
          <p:spPr>
            <a:xfrm>
              <a:off x="2978959" y="2588005"/>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38%</a:t>
              </a:r>
              <a:endParaRPr/>
            </a:p>
          </p:txBody>
        </p:sp>
        <p:sp>
          <p:nvSpPr>
            <p:cNvPr id="407" name="Google Shape;407;p74"/>
            <p:cNvSpPr/>
            <p:nvPr/>
          </p:nvSpPr>
          <p:spPr>
            <a:xfrm rot="10800000">
              <a:off x="1941551" y="2305336"/>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08" name="Google Shape;408;p74"/>
            <p:cNvSpPr/>
            <p:nvPr/>
          </p:nvSpPr>
          <p:spPr>
            <a:xfrm rot="10800000">
              <a:off x="2845152" y="2304201"/>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09" name="Google Shape;409;p74"/>
            <p:cNvSpPr/>
            <p:nvPr/>
          </p:nvSpPr>
          <p:spPr>
            <a:xfrm flipH="1" rot="5400000">
              <a:off x="5862145" y="1277387"/>
              <a:ext cx="280800" cy="23340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10" name="Google Shape;410;p74"/>
            <p:cNvCxnSpPr/>
            <p:nvPr/>
          </p:nvCxnSpPr>
          <p:spPr>
            <a:xfrm>
              <a:off x="4836527" y="2403985"/>
              <a:ext cx="0" cy="353400"/>
            </a:xfrm>
            <a:prstGeom prst="straightConnector1">
              <a:avLst/>
            </a:prstGeom>
            <a:noFill/>
            <a:ln cap="flat" cmpd="sng" w="9525">
              <a:solidFill>
                <a:srgbClr val="BFBFBF"/>
              </a:solidFill>
              <a:prstDash val="solid"/>
              <a:round/>
              <a:headEnd len="sm" w="sm" type="none"/>
              <a:tailEnd len="sm" w="sm" type="none"/>
            </a:ln>
          </p:spPr>
        </p:cxnSp>
        <p:sp>
          <p:nvSpPr>
            <p:cNvPr id="411" name="Google Shape;411;p74"/>
            <p:cNvSpPr txBox="1"/>
            <p:nvPr/>
          </p:nvSpPr>
          <p:spPr>
            <a:xfrm>
              <a:off x="4896894" y="2586655"/>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46%</a:t>
              </a:r>
              <a:endParaRPr/>
            </a:p>
          </p:txBody>
        </p:sp>
        <p:sp>
          <p:nvSpPr>
            <p:cNvPr id="412" name="Google Shape;412;p74"/>
            <p:cNvSpPr/>
            <p:nvPr/>
          </p:nvSpPr>
          <p:spPr>
            <a:xfrm rot="10800000">
              <a:off x="4756160" y="2302851"/>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13" name="Google Shape;413;p74"/>
            <p:cNvSpPr/>
            <p:nvPr/>
          </p:nvSpPr>
          <p:spPr>
            <a:xfrm flipH="1" rot="-5400000">
              <a:off x="4492968" y="-306003"/>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414" name="Google Shape;414;p74"/>
            <p:cNvSpPr/>
            <p:nvPr/>
          </p:nvSpPr>
          <p:spPr>
            <a:xfrm rot="10800000">
              <a:off x="7077242" y="2303986"/>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grpSp>
        <p:nvGrpSpPr>
          <p:cNvPr id="415" name="Google Shape;415;p74"/>
          <p:cNvGrpSpPr/>
          <p:nvPr/>
        </p:nvGrpSpPr>
        <p:grpSpPr>
          <a:xfrm>
            <a:off x="2962986" y="2146114"/>
            <a:ext cx="4031827" cy="367766"/>
            <a:chOff x="1941551" y="2829957"/>
            <a:chExt cx="5375769" cy="490355"/>
          </a:xfrm>
        </p:grpSpPr>
        <p:sp>
          <p:nvSpPr>
            <p:cNvPr id="416" name="Google Shape;416;p74"/>
            <p:cNvSpPr/>
            <p:nvPr/>
          </p:nvSpPr>
          <p:spPr>
            <a:xfrm flipH="1" rot="5400000">
              <a:off x="2780252" y="2078543"/>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17" name="Google Shape;417;p74"/>
            <p:cNvSpPr/>
            <p:nvPr/>
          </p:nvSpPr>
          <p:spPr>
            <a:xfrm flipH="1" rot="5400000">
              <a:off x="3524862" y="2182341"/>
              <a:ext cx="280800" cy="15810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18" name="Google Shape;418;p74"/>
            <p:cNvCxnSpPr/>
            <p:nvPr/>
          </p:nvCxnSpPr>
          <p:spPr>
            <a:xfrm>
              <a:off x="2022904" y="2951329"/>
              <a:ext cx="0" cy="353400"/>
            </a:xfrm>
            <a:prstGeom prst="straightConnector1">
              <a:avLst/>
            </a:prstGeom>
            <a:noFill/>
            <a:ln cap="flat" cmpd="sng" w="9525">
              <a:solidFill>
                <a:srgbClr val="BFBFBF"/>
              </a:solidFill>
              <a:prstDash val="solid"/>
              <a:round/>
              <a:headEnd len="sm" w="sm" type="none"/>
              <a:tailEnd len="sm" w="sm" type="none"/>
            </a:ln>
          </p:spPr>
        </p:cxnSp>
        <p:cxnSp>
          <p:nvCxnSpPr>
            <p:cNvPr id="419" name="Google Shape;419;p74"/>
            <p:cNvCxnSpPr/>
            <p:nvPr/>
          </p:nvCxnSpPr>
          <p:spPr>
            <a:xfrm>
              <a:off x="2863174" y="2932441"/>
              <a:ext cx="0" cy="353400"/>
            </a:xfrm>
            <a:prstGeom prst="straightConnector1">
              <a:avLst/>
            </a:prstGeom>
            <a:noFill/>
            <a:ln cap="flat" cmpd="sng" w="9525">
              <a:solidFill>
                <a:srgbClr val="BFBFBF"/>
              </a:solidFill>
              <a:prstDash val="solid"/>
              <a:round/>
              <a:headEnd len="sm" w="sm" type="none"/>
              <a:tailEnd len="sm" w="sm" type="none"/>
            </a:ln>
          </p:spPr>
        </p:cxnSp>
        <p:sp>
          <p:nvSpPr>
            <p:cNvPr id="420" name="Google Shape;420;p74"/>
            <p:cNvSpPr txBox="1"/>
            <p:nvPr/>
          </p:nvSpPr>
          <p:spPr>
            <a:xfrm>
              <a:off x="2083740" y="3115112"/>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15%</a:t>
              </a:r>
              <a:endParaRPr/>
            </a:p>
          </p:txBody>
        </p:sp>
        <p:sp>
          <p:nvSpPr>
            <p:cNvPr id="421" name="Google Shape;421;p74"/>
            <p:cNvSpPr txBox="1"/>
            <p:nvPr/>
          </p:nvSpPr>
          <p:spPr>
            <a:xfrm>
              <a:off x="2923541" y="3115111"/>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31%</a:t>
              </a:r>
              <a:endParaRPr/>
            </a:p>
          </p:txBody>
        </p:sp>
        <p:sp>
          <p:nvSpPr>
            <p:cNvPr id="422" name="Google Shape;422;p74"/>
            <p:cNvSpPr/>
            <p:nvPr/>
          </p:nvSpPr>
          <p:spPr>
            <a:xfrm rot="10800000">
              <a:off x="1941551" y="2832442"/>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23" name="Google Shape;423;p74"/>
            <p:cNvSpPr/>
            <p:nvPr/>
          </p:nvSpPr>
          <p:spPr>
            <a:xfrm rot="10800000">
              <a:off x="2782807" y="2831307"/>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24" name="Google Shape;424;p74"/>
            <p:cNvSpPr/>
            <p:nvPr/>
          </p:nvSpPr>
          <p:spPr>
            <a:xfrm flipH="1" rot="5400000">
              <a:off x="5663999" y="1614441"/>
              <a:ext cx="280800" cy="27141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25" name="Google Shape;425;p74"/>
            <p:cNvCxnSpPr/>
            <p:nvPr/>
          </p:nvCxnSpPr>
          <p:spPr>
            <a:xfrm>
              <a:off x="4441672" y="2931091"/>
              <a:ext cx="0" cy="353400"/>
            </a:xfrm>
            <a:prstGeom prst="straightConnector1">
              <a:avLst/>
            </a:prstGeom>
            <a:noFill/>
            <a:ln cap="flat" cmpd="sng" w="9525">
              <a:solidFill>
                <a:srgbClr val="BFBFBF"/>
              </a:solidFill>
              <a:prstDash val="solid"/>
              <a:round/>
              <a:headEnd len="sm" w="sm" type="none"/>
              <a:tailEnd len="sm" w="sm" type="none"/>
            </a:ln>
          </p:spPr>
        </p:cxnSp>
        <p:sp>
          <p:nvSpPr>
            <p:cNvPr id="426" name="Google Shape;426;p74"/>
            <p:cNvSpPr txBox="1"/>
            <p:nvPr/>
          </p:nvSpPr>
          <p:spPr>
            <a:xfrm>
              <a:off x="4501043" y="3109996"/>
              <a:ext cx="5103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54%</a:t>
              </a:r>
              <a:endParaRPr/>
            </a:p>
          </p:txBody>
        </p:sp>
        <p:sp>
          <p:nvSpPr>
            <p:cNvPr id="427" name="Google Shape;427;p74"/>
            <p:cNvSpPr/>
            <p:nvPr/>
          </p:nvSpPr>
          <p:spPr>
            <a:xfrm rot="10800000">
              <a:off x="4368233" y="2829957"/>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28" name="Google Shape;428;p74"/>
            <p:cNvSpPr/>
            <p:nvPr/>
          </p:nvSpPr>
          <p:spPr>
            <a:xfrm flipH="1" rot="-5400000">
              <a:off x="4572020" y="355969"/>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429" name="Google Shape;429;p74"/>
            <p:cNvSpPr/>
            <p:nvPr/>
          </p:nvSpPr>
          <p:spPr>
            <a:xfrm rot="10800000">
              <a:off x="7077242" y="2831092"/>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grpSp>
        <p:nvGrpSpPr>
          <p:cNvPr id="430" name="Google Shape;430;p74"/>
          <p:cNvGrpSpPr/>
          <p:nvPr/>
        </p:nvGrpSpPr>
        <p:grpSpPr>
          <a:xfrm>
            <a:off x="2941098" y="2532694"/>
            <a:ext cx="4001681" cy="388956"/>
            <a:chOff x="1912368" y="3328809"/>
            <a:chExt cx="5335575" cy="518609"/>
          </a:xfrm>
        </p:grpSpPr>
        <p:sp>
          <p:nvSpPr>
            <p:cNvPr id="431" name="Google Shape;431;p74"/>
            <p:cNvSpPr/>
            <p:nvPr/>
          </p:nvSpPr>
          <p:spPr>
            <a:xfrm flipH="1" rot="5400000">
              <a:off x="2780252" y="2605648"/>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32" name="Google Shape;432;p74"/>
            <p:cNvSpPr/>
            <p:nvPr/>
          </p:nvSpPr>
          <p:spPr>
            <a:xfrm flipH="1" rot="5400000">
              <a:off x="3690394" y="2543997"/>
              <a:ext cx="280800" cy="19119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33" name="Google Shape;433;p74"/>
            <p:cNvCxnSpPr/>
            <p:nvPr/>
          </p:nvCxnSpPr>
          <p:spPr>
            <a:xfrm>
              <a:off x="2022904" y="3478435"/>
              <a:ext cx="0" cy="353400"/>
            </a:xfrm>
            <a:prstGeom prst="straightConnector1">
              <a:avLst/>
            </a:prstGeom>
            <a:noFill/>
            <a:ln cap="flat" cmpd="sng" w="9525">
              <a:solidFill>
                <a:srgbClr val="BFBFBF"/>
              </a:solidFill>
              <a:prstDash val="solid"/>
              <a:round/>
              <a:headEnd len="sm" w="sm" type="none"/>
              <a:tailEnd len="sm" w="sm" type="none"/>
            </a:ln>
          </p:spPr>
        </p:cxnSp>
        <p:cxnSp>
          <p:nvCxnSpPr>
            <p:cNvPr id="434" name="Google Shape;434;p74"/>
            <p:cNvCxnSpPr/>
            <p:nvPr/>
          </p:nvCxnSpPr>
          <p:spPr>
            <a:xfrm>
              <a:off x="2870101" y="3459547"/>
              <a:ext cx="0" cy="353400"/>
            </a:xfrm>
            <a:prstGeom prst="straightConnector1">
              <a:avLst/>
            </a:prstGeom>
            <a:noFill/>
            <a:ln cap="flat" cmpd="sng" w="9525">
              <a:solidFill>
                <a:srgbClr val="BFBFBF"/>
              </a:solidFill>
              <a:prstDash val="solid"/>
              <a:round/>
              <a:headEnd len="sm" w="sm" type="none"/>
              <a:tailEnd len="sm" w="sm" type="none"/>
            </a:ln>
          </p:spPr>
        </p:cxnSp>
        <p:sp>
          <p:nvSpPr>
            <p:cNvPr id="435" name="Google Shape;435;p74"/>
            <p:cNvSpPr txBox="1"/>
            <p:nvPr/>
          </p:nvSpPr>
          <p:spPr>
            <a:xfrm>
              <a:off x="2083740" y="3642218"/>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15%</a:t>
              </a:r>
              <a:endParaRPr/>
            </a:p>
          </p:txBody>
        </p:sp>
        <p:sp>
          <p:nvSpPr>
            <p:cNvPr id="436" name="Google Shape;436;p74"/>
            <p:cNvSpPr txBox="1"/>
            <p:nvPr/>
          </p:nvSpPr>
          <p:spPr>
            <a:xfrm>
              <a:off x="2930468" y="3642217"/>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39%</a:t>
              </a:r>
              <a:endParaRPr/>
            </a:p>
          </p:txBody>
        </p:sp>
        <p:sp>
          <p:nvSpPr>
            <p:cNvPr id="437" name="Google Shape;437;p74"/>
            <p:cNvSpPr/>
            <p:nvPr/>
          </p:nvSpPr>
          <p:spPr>
            <a:xfrm rot="10800000">
              <a:off x="1941551" y="3359548"/>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38" name="Google Shape;438;p74"/>
            <p:cNvSpPr/>
            <p:nvPr/>
          </p:nvSpPr>
          <p:spPr>
            <a:xfrm rot="10800000">
              <a:off x="2789734" y="3358413"/>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39" name="Google Shape;439;p74"/>
            <p:cNvSpPr/>
            <p:nvPr/>
          </p:nvSpPr>
          <p:spPr>
            <a:xfrm flipH="1" rot="5400000">
              <a:off x="5826749" y="2305647"/>
              <a:ext cx="280800" cy="23886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40" name="Google Shape;440;p74"/>
            <p:cNvCxnSpPr/>
            <p:nvPr/>
          </p:nvCxnSpPr>
          <p:spPr>
            <a:xfrm>
              <a:off x="4781109" y="3458197"/>
              <a:ext cx="0" cy="353400"/>
            </a:xfrm>
            <a:prstGeom prst="straightConnector1">
              <a:avLst/>
            </a:prstGeom>
            <a:noFill/>
            <a:ln cap="flat" cmpd="sng" w="9525">
              <a:solidFill>
                <a:srgbClr val="BFBFBF"/>
              </a:solidFill>
              <a:prstDash val="solid"/>
              <a:round/>
              <a:headEnd len="sm" w="sm" type="none"/>
              <a:tailEnd len="sm" w="sm" type="none"/>
            </a:ln>
          </p:spPr>
        </p:cxnSp>
        <p:sp>
          <p:nvSpPr>
            <p:cNvPr id="441" name="Google Shape;441;p74"/>
            <p:cNvSpPr txBox="1"/>
            <p:nvPr/>
          </p:nvSpPr>
          <p:spPr>
            <a:xfrm>
              <a:off x="4841476" y="3640867"/>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47%</a:t>
              </a:r>
              <a:endParaRPr/>
            </a:p>
          </p:txBody>
        </p:sp>
        <p:sp>
          <p:nvSpPr>
            <p:cNvPr id="442" name="Google Shape;442;p74"/>
            <p:cNvSpPr/>
            <p:nvPr/>
          </p:nvSpPr>
          <p:spPr>
            <a:xfrm rot="10800000">
              <a:off x="4700742" y="3357063"/>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43" name="Google Shape;443;p74"/>
            <p:cNvSpPr/>
            <p:nvPr/>
          </p:nvSpPr>
          <p:spPr>
            <a:xfrm flipH="1" rot="-5400000">
              <a:off x="4492968" y="748209"/>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444" name="Google Shape;444;p74"/>
            <p:cNvSpPr/>
            <p:nvPr/>
          </p:nvSpPr>
          <p:spPr>
            <a:xfrm rot="10800000">
              <a:off x="7077242" y="3358198"/>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grpSp>
        <p:nvGrpSpPr>
          <p:cNvPr id="445" name="Google Shape;445;p74"/>
          <p:cNvGrpSpPr/>
          <p:nvPr/>
        </p:nvGrpSpPr>
        <p:grpSpPr>
          <a:xfrm>
            <a:off x="2941099" y="2939231"/>
            <a:ext cx="4001681" cy="388956"/>
            <a:chOff x="1912368" y="3855916"/>
            <a:chExt cx="5335575" cy="518608"/>
          </a:xfrm>
        </p:grpSpPr>
        <p:sp>
          <p:nvSpPr>
            <p:cNvPr id="446" name="Google Shape;446;p74"/>
            <p:cNvSpPr/>
            <p:nvPr/>
          </p:nvSpPr>
          <p:spPr>
            <a:xfrm flipH="1" rot="5400000">
              <a:off x="2780252" y="3132755"/>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47" name="Google Shape;447;p74"/>
            <p:cNvSpPr/>
            <p:nvPr/>
          </p:nvSpPr>
          <p:spPr>
            <a:xfrm flipH="1" rot="5400000">
              <a:off x="3827583" y="2878354"/>
              <a:ext cx="280800" cy="22974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48" name="Google Shape;448;p74"/>
            <p:cNvCxnSpPr/>
            <p:nvPr/>
          </p:nvCxnSpPr>
          <p:spPr>
            <a:xfrm>
              <a:off x="2022904" y="4005541"/>
              <a:ext cx="0" cy="353400"/>
            </a:xfrm>
            <a:prstGeom prst="straightConnector1">
              <a:avLst/>
            </a:prstGeom>
            <a:noFill/>
            <a:ln cap="flat" cmpd="sng" w="9525">
              <a:solidFill>
                <a:srgbClr val="BFBFBF"/>
              </a:solidFill>
              <a:prstDash val="solid"/>
              <a:round/>
              <a:headEnd len="sm" w="sm" type="none"/>
              <a:tailEnd len="sm" w="sm" type="none"/>
            </a:ln>
          </p:spPr>
        </p:cxnSp>
        <p:cxnSp>
          <p:nvCxnSpPr>
            <p:cNvPr id="449" name="Google Shape;449;p74"/>
            <p:cNvCxnSpPr/>
            <p:nvPr/>
          </p:nvCxnSpPr>
          <p:spPr>
            <a:xfrm>
              <a:off x="2814683" y="3986653"/>
              <a:ext cx="0" cy="353400"/>
            </a:xfrm>
            <a:prstGeom prst="straightConnector1">
              <a:avLst/>
            </a:prstGeom>
            <a:noFill/>
            <a:ln cap="flat" cmpd="sng" w="9525">
              <a:solidFill>
                <a:srgbClr val="BFBFBF"/>
              </a:solidFill>
              <a:prstDash val="solid"/>
              <a:round/>
              <a:headEnd len="sm" w="sm" type="none"/>
              <a:tailEnd len="sm" w="sm" type="none"/>
            </a:ln>
          </p:spPr>
        </p:cxnSp>
        <p:sp>
          <p:nvSpPr>
            <p:cNvPr id="450" name="Google Shape;450;p74"/>
            <p:cNvSpPr txBox="1"/>
            <p:nvPr/>
          </p:nvSpPr>
          <p:spPr>
            <a:xfrm>
              <a:off x="2083740" y="4169323"/>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14%</a:t>
              </a:r>
              <a:endParaRPr/>
            </a:p>
          </p:txBody>
        </p:sp>
        <p:sp>
          <p:nvSpPr>
            <p:cNvPr id="451" name="Google Shape;451;p74"/>
            <p:cNvSpPr txBox="1"/>
            <p:nvPr/>
          </p:nvSpPr>
          <p:spPr>
            <a:xfrm>
              <a:off x="2875051" y="4169324"/>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34%</a:t>
              </a:r>
              <a:endParaRPr/>
            </a:p>
          </p:txBody>
        </p:sp>
        <p:sp>
          <p:nvSpPr>
            <p:cNvPr id="452" name="Google Shape;452;p74"/>
            <p:cNvSpPr/>
            <p:nvPr/>
          </p:nvSpPr>
          <p:spPr>
            <a:xfrm rot="10800000">
              <a:off x="1941551" y="3886654"/>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53" name="Google Shape;453;p74"/>
            <p:cNvSpPr/>
            <p:nvPr/>
          </p:nvSpPr>
          <p:spPr>
            <a:xfrm rot="10800000">
              <a:off x="2734316" y="3885519"/>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54" name="Google Shape;454;p74"/>
            <p:cNvSpPr/>
            <p:nvPr/>
          </p:nvSpPr>
          <p:spPr>
            <a:xfrm flipH="1" rot="5400000">
              <a:off x="5702100" y="2708105"/>
              <a:ext cx="280800" cy="26379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55" name="Google Shape;455;p74"/>
            <p:cNvCxnSpPr/>
            <p:nvPr/>
          </p:nvCxnSpPr>
          <p:spPr>
            <a:xfrm>
              <a:off x="4517872" y="3985303"/>
              <a:ext cx="0" cy="353400"/>
            </a:xfrm>
            <a:prstGeom prst="straightConnector1">
              <a:avLst/>
            </a:prstGeom>
            <a:noFill/>
            <a:ln cap="flat" cmpd="sng" w="9525">
              <a:solidFill>
                <a:srgbClr val="BFBFBF"/>
              </a:solidFill>
              <a:prstDash val="solid"/>
              <a:round/>
              <a:headEnd len="sm" w="sm" type="none"/>
              <a:tailEnd len="sm" w="sm" type="none"/>
            </a:ln>
          </p:spPr>
        </p:cxnSp>
        <p:sp>
          <p:nvSpPr>
            <p:cNvPr id="456" name="Google Shape;456;p74"/>
            <p:cNvSpPr txBox="1"/>
            <p:nvPr/>
          </p:nvSpPr>
          <p:spPr>
            <a:xfrm>
              <a:off x="4578238" y="4167973"/>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52%</a:t>
              </a:r>
              <a:endParaRPr/>
            </a:p>
          </p:txBody>
        </p:sp>
        <p:sp>
          <p:nvSpPr>
            <p:cNvPr id="457" name="Google Shape;457;p74"/>
            <p:cNvSpPr/>
            <p:nvPr/>
          </p:nvSpPr>
          <p:spPr>
            <a:xfrm rot="10800000">
              <a:off x="4437505" y="3884169"/>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58" name="Google Shape;458;p74"/>
            <p:cNvSpPr/>
            <p:nvPr/>
          </p:nvSpPr>
          <p:spPr>
            <a:xfrm flipH="1" rot="-5400000">
              <a:off x="4492968" y="1275316"/>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459" name="Google Shape;459;p74"/>
            <p:cNvSpPr/>
            <p:nvPr/>
          </p:nvSpPr>
          <p:spPr>
            <a:xfrm rot="10800000">
              <a:off x="7077242" y="3885304"/>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grpSp>
        <p:nvGrpSpPr>
          <p:cNvPr id="460" name="Google Shape;460;p74"/>
          <p:cNvGrpSpPr/>
          <p:nvPr/>
        </p:nvGrpSpPr>
        <p:grpSpPr>
          <a:xfrm>
            <a:off x="2977309" y="3346384"/>
            <a:ext cx="4001681" cy="388956"/>
            <a:chOff x="1912368" y="4383021"/>
            <a:chExt cx="5335575" cy="518609"/>
          </a:xfrm>
        </p:grpSpPr>
        <p:sp>
          <p:nvSpPr>
            <p:cNvPr id="461" name="Google Shape;461;p74"/>
            <p:cNvSpPr/>
            <p:nvPr/>
          </p:nvSpPr>
          <p:spPr>
            <a:xfrm flipH="1" rot="5400000">
              <a:off x="2780252" y="3659861"/>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62" name="Google Shape;462;p74"/>
            <p:cNvSpPr/>
            <p:nvPr/>
          </p:nvSpPr>
          <p:spPr>
            <a:xfrm flipH="1" rot="5400000">
              <a:off x="3799983" y="3377860"/>
              <a:ext cx="280800" cy="23526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63" name="Google Shape;463;p74"/>
            <p:cNvCxnSpPr/>
            <p:nvPr/>
          </p:nvCxnSpPr>
          <p:spPr>
            <a:xfrm>
              <a:off x="2022904" y="4532647"/>
              <a:ext cx="0" cy="353400"/>
            </a:xfrm>
            <a:prstGeom prst="straightConnector1">
              <a:avLst/>
            </a:prstGeom>
            <a:noFill/>
            <a:ln cap="flat" cmpd="sng" w="9525">
              <a:solidFill>
                <a:srgbClr val="BFBFBF"/>
              </a:solidFill>
              <a:prstDash val="solid"/>
              <a:round/>
              <a:headEnd len="sm" w="sm" type="none"/>
              <a:tailEnd len="sm" w="sm" type="none"/>
            </a:ln>
          </p:spPr>
        </p:cxnSp>
        <p:cxnSp>
          <p:nvCxnSpPr>
            <p:cNvPr id="464" name="Google Shape;464;p74"/>
            <p:cNvCxnSpPr/>
            <p:nvPr/>
          </p:nvCxnSpPr>
          <p:spPr>
            <a:xfrm>
              <a:off x="2759264" y="4513759"/>
              <a:ext cx="0" cy="353400"/>
            </a:xfrm>
            <a:prstGeom prst="straightConnector1">
              <a:avLst/>
            </a:prstGeom>
            <a:noFill/>
            <a:ln cap="flat" cmpd="sng" w="9525">
              <a:solidFill>
                <a:srgbClr val="BFBFBF"/>
              </a:solidFill>
              <a:prstDash val="solid"/>
              <a:round/>
              <a:headEnd len="sm" w="sm" type="none"/>
              <a:tailEnd len="sm" w="sm" type="none"/>
            </a:ln>
          </p:spPr>
        </p:cxnSp>
        <p:sp>
          <p:nvSpPr>
            <p:cNvPr id="465" name="Google Shape;465;p74"/>
            <p:cNvSpPr txBox="1"/>
            <p:nvPr/>
          </p:nvSpPr>
          <p:spPr>
            <a:xfrm>
              <a:off x="2083740" y="4696429"/>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13%</a:t>
              </a:r>
              <a:endParaRPr/>
            </a:p>
          </p:txBody>
        </p:sp>
        <p:sp>
          <p:nvSpPr>
            <p:cNvPr id="466" name="Google Shape;466;p74"/>
            <p:cNvSpPr txBox="1"/>
            <p:nvPr/>
          </p:nvSpPr>
          <p:spPr>
            <a:xfrm>
              <a:off x="2819631" y="4696430"/>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37%</a:t>
              </a:r>
              <a:endParaRPr/>
            </a:p>
          </p:txBody>
        </p:sp>
        <p:sp>
          <p:nvSpPr>
            <p:cNvPr id="467" name="Google Shape;467;p74"/>
            <p:cNvSpPr/>
            <p:nvPr/>
          </p:nvSpPr>
          <p:spPr>
            <a:xfrm rot="10800000">
              <a:off x="1941551" y="4413760"/>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68" name="Google Shape;468;p74"/>
            <p:cNvSpPr/>
            <p:nvPr/>
          </p:nvSpPr>
          <p:spPr>
            <a:xfrm rot="10800000">
              <a:off x="2678897" y="4412625"/>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69" name="Google Shape;469;p74"/>
            <p:cNvSpPr/>
            <p:nvPr/>
          </p:nvSpPr>
          <p:spPr>
            <a:xfrm flipH="1" rot="5400000">
              <a:off x="5757450" y="3290560"/>
              <a:ext cx="280800" cy="25272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cxnSp>
          <p:nvCxnSpPr>
            <p:cNvPr id="470" name="Google Shape;470;p74"/>
            <p:cNvCxnSpPr/>
            <p:nvPr/>
          </p:nvCxnSpPr>
          <p:spPr>
            <a:xfrm>
              <a:off x="4621781" y="4512409"/>
              <a:ext cx="0" cy="353400"/>
            </a:xfrm>
            <a:prstGeom prst="straightConnector1">
              <a:avLst/>
            </a:prstGeom>
            <a:noFill/>
            <a:ln cap="flat" cmpd="sng" w="9525">
              <a:solidFill>
                <a:srgbClr val="BFBFBF"/>
              </a:solidFill>
              <a:prstDash val="solid"/>
              <a:round/>
              <a:headEnd len="sm" w="sm" type="none"/>
              <a:tailEnd len="sm" w="sm" type="none"/>
            </a:ln>
          </p:spPr>
        </p:cxnSp>
        <p:sp>
          <p:nvSpPr>
            <p:cNvPr id="471" name="Google Shape;471;p74"/>
            <p:cNvSpPr txBox="1"/>
            <p:nvPr/>
          </p:nvSpPr>
          <p:spPr>
            <a:xfrm>
              <a:off x="4682148" y="4695079"/>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50%</a:t>
              </a:r>
              <a:endParaRPr/>
            </a:p>
          </p:txBody>
        </p:sp>
        <p:sp>
          <p:nvSpPr>
            <p:cNvPr id="472" name="Google Shape;472;p74"/>
            <p:cNvSpPr/>
            <p:nvPr/>
          </p:nvSpPr>
          <p:spPr>
            <a:xfrm rot="10800000">
              <a:off x="4541414" y="4411275"/>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sp>
          <p:nvSpPr>
            <p:cNvPr id="473" name="Google Shape;473;p74"/>
            <p:cNvSpPr/>
            <p:nvPr/>
          </p:nvSpPr>
          <p:spPr>
            <a:xfrm flipH="1" rot="-5400000">
              <a:off x="4492968" y="1802421"/>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Arial"/>
                <a:ea typeface="Arial"/>
                <a:cs typeface="Arial"/>
                <a:sym typeface="Arial"/>
              </a:endParaRPr>
            </a:p>
          </p:txBody>
        </p:sp>
        <p:sp>
          <p:nvSpPr>
            <p:cNvPr id="474" name="Google Shape;474;p74"/>
            <p:cNvSpPr/>
            <p:nvPr/>
          </p:nvSpPr>
          <p:spPr>
            <a:xfrm rot="10800000">
              <a:off x="7077242" y="4412410"/>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lt1"/>
                </a:solidFill>
                <a:latin typeface="IBM Plex Sans"/>
                <a:ea typeface="IBM Plex Sans"/>
                <a:cs typeface="IBM Plex Sans"/>
                <a:sym typeface="IBM Plex Sans"/>
              </a:endParaRPr>
            </a:p>
          </p:txBody>
        </p:sp>
      </p:grpSp>
      <p:grpSp>
        <p:nvGrpSpPr>
          <p:cNvPr id="475" name="Google Shape;475;p74"/>
          <p:cNvGrpSpPr/>
          <p:nvPr/>
        </p:nvGrpSpPr>
        <p:grpSpPr>
          <a:xfrm>
            <a:off x="2941099" y="3753537"/>
            <a:ext cx="4001681" cy="388956"/>
            <a:chOff x="1912368" y="4910129"/>
            <a:chExt cx="5335575" cy="518609"/>
          </a:xfrm>
        </p:grpSpPr>
        <p:sp>
          <p:nvSpPr>
            <p:cNvPr id="476" name="Google Shape;476;p74"/>
            <p:cNvSpPr/>
            <p:nvPr/>
          </p:nvSpPr>
          <p:spPr>
            <a:xfrm flipH="1" rot="5400000">
              <a:off x="2780252" y="4186968"/>
              <a:ext cx="280800" cy="17886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sp>
          <p:nvSpPr>
            <p:cNvPr id="477" name="Google Shape;477;p74"/>
            <p:cNvSpPr/>
            <p:nvPr/>
          </p:nvSpPr>
          <p:spPr>
            <a:xfrm flipH="1" rot="5400000">
              <a:off x="3772233" y="3877217"/>
              <a:ext cx="280800" cy="2408100"/>
            </a:xfrm>
            <a:prstGeom prst="rect">
              <a:avLst/>
            </a:prstGeom>
            <a:solidFill>
              <a:srgbClr val="00BCB6"/>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cxnSp>
          <p:nvCxnSpPr>
            <p:cNvPr id="478" name="Google Shape;478;p74"/>
            <p:cNvCxnSpPr/>
            <p:nvPr/>
          </p:nvCxnSpPr>
          <p:spPr>
            <a:xfrm>
              <a:off x="2022904" y="5059754"/>
              <a:ext cx="0" cy="353400"/>
            </a:xfrm>
            <a:prstGeom prst="straightConnector1">
              <a:avLst/>
            </a:prstGeom>
            <a:noFill/>
            <a:ln cap="flat" cmpd="sng" w="9525">
              <a:solidFill>
                <a:srgbClr val="BFBFBF"/>
              </a:solidFill>
              <a:prstDash val="solid"/>
              <a:round/>
              <a:headEnd len="sm" w="sm" type="none"/>
              <a:tailEnd len="sm" w="sm" type="none"/>
            </a:ln>
          </p:spPr>
        </p:cxnSp>
        <p:cxnSp>
          <p:nvCxnSpPr>
            <p:cNvPr id="479" name="Google Shape;479;p74"/>
            <p:cNvCxnSpPr/>
            <p:nvPr/>
          </p:nvCxnSpPr>
          <p:spPr>
            <a:xfrm>
              <a:off x="2703847" y="5040866"/>
              <a:ext cx="0" cy="353400"/>
            </a:xfrm>
            <a:prstGeom prst="straightConnector1">
              <a:avLst/>
            </a:prstGeom>
            <a:noFill/>
            <a:ln cap="flat" cmpd="sng" w="9525">
              <a:solidFill>
                <a:srgbClr val="BFBFBF"/>
              </a:solidFill>
              <a:prstDash val="solid"/>
              <a:round/>
              <a:headEnd len="sm" w="sm" type="none"/>
              <a:tailEnd len="sm" w="sm" type="none"/>
            </a:ln>
          </p:spPr>
        </p:cxnSp>
        <p:sp>
          <p:nvSpPr>
            <p:cNvPr id="480" name="Google Shape;480;p74"/>
            <p:cNvSpPr txBox="1"/>
            <p:nvPr/>
          </p:nvSpPr>
          <p:spPr>
            <a:xfrm>
              <a:off x="2083740" y="5223536"/>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12%</a:t>
              </a:r>
              <a:endParaRPr/>
            </a:p>
          </p:txBody>
        </p:sp>
        <p:sp>
          <p:nvSpPr>
            <p:cNvPr id="481" name="Google Shape;481;p74"/>
            <p:cNvSpPr txBox="1"/>
            <p:nvPr/>
          </p:nvSpPr>
          <p:spPr>
            <a:xfrm>
              <a:off x="2764215" y="5223537"/>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37%</a:t>
              </a:r>
              <a:endParaRPr/>
            </a:p>
          </p:txBody>
        </p:sp>
        <p:sp>
          <p:nvSpPr>
            <p:cNvPr id="482" name="Google Shape;482;p74"/>
            <p:cNvSpPr/>
            <p:nvPr/>
          </p:nvSpPr>
          <p:spPr>
            <a:xfrm rot="10800000">
              <a:off x="1941551" y="4940867"/>
              <a:ext cx="170700" cy="280800"/>
            </a:xfrm>
            <a:prstGeom prst="diamond">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sp>
          <p:nvSpPr>
            <p:cNvPr id="483" name="Google Shape;483;p74"/>
            <p:cNvSpPr/>
            <p:nvPr/>
          </p:nvSpPr>
          <p:spPr>
            <a:xfrm rot="10800000">
              <a:off x="2623480" y="4939732"/>
              <a:ext cx="170700" cy="280800"/>
            </a:xfrm>
            <a:prstGeom prst="diamond">
              <a:avLst/>
            </a:prstGeom>
            <a:solidFill>
              <a:srgbClr val="00BCB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sp>
          <p:nvSpPr>
            <p:cNvPr id="484" name="Google Shape;484;p74"/>
            <p:cNvSpPr/>
            <p:nvPr/>
          </p:nvSpPr>
          <p:spPr>
            <a:xfrm flipH="1" rot="5400000">
              <a:off x="5736749" y="3796966"/>
              <a:ext cx="280800" cy="2568600"/>
            </a:xfrm>
            <a:prstGeom prst="rect">
              <a:avLst/>
            </a:prstGeom>
            <a:solidFill>
              <a:srgbClr val="0070C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cxnSp>
          <p:nvCxnSpPr>
            <p:cNvPr id="485" name="Google Shape;485;p74"/>
            <p:cNvCxnSpPr/>
            <p:nvPr/>
          </p:nvCxnSpPr>
          <p:spPr>
            <a:xfrm>
              <a:off x="4594073" y="5039516"/>
              <a:ext cx="0" cy="353400"/>
            </a:xfrm>
            <a:prstGeom prst="straightConnector1">
              <a:avLst/>
            </a:prstGeom>
            <a:noFill/>
            <a:ln cap="flat" cmpd="sng" w="9525">
              <a:solidFill>
                <a:srgbClr val="BFBFBF"/>
              </a:solidFill>
              <a:prstDash val="solid"/>
              <a:round/>
              <a:headEnd len="sm" w="sm" type="none"/>
              <a:tailEnd len="sm" w="sm" type="none"/>
            </a:ln>
          </p:spPr>
        </p:cxnSp>
        <p:sp>
          <p:nvSpPr>
            <p:cNvPr id="486" name="Google Shape;486;p74"/>
            <p:cNvSpPr txBox="1"/>
            <p:nvPr/>
          </p:nvSpPr>
          <p:spPr>
            <a:xfrm>
              <a:off x="4654440" y="5222186"/>
              <a:ext cx="423000" cy="20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000" u="none" cap="none" strike="noStrike">
                  <a:solidFill>
                    <a:schemeClr val="dk1"/>
                  </a:solidFill>
                  <a:latin typeface="IBM Plex Sans"/>
                  <a:ea typeface="IBM Plex Sans"/>
                  <a:cs typeface="IBM Plex Sans"/>
                  <a:sym typeface="IBM Plex Sans"/>
                </a:rPr>
                <a:t>51%</a:t>
              </a:r>
              <a:endParaRPr/>
            </a:p>
          </p:txBody>
        </p:sp>
        <p:sp>
          <p:nvSpPr>
            <p:cNvPr id="487" name="Google Shape;487;p74"/>
            <p:cNvSpPr/>
            <p:nvPr/>
          </p:nvSpPr>
          <p:spPr>
            <a:xfrm rot="10800000">
              <a:off x="4513706" y="4938382"/>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sp>
          <p:nvSpPr>
            <p:cNvPr id="488" name="Google Shape;488;p74"/>
            <p:cNvSpPr/>
            <p:nvPr/>
          </p:nvSpPr>
          <p:spPr>
            <a:xfrm flipH="1" rot="-5400000">
              <a:off x="4492968" y="2329529"/>
              <a:ext cx="164700" cy="5325900"/>
            </a:xfrm>
            <a:prstGeom prst="rect">
              <a:avLst/>
            </a:prstGeom>
            <a:solidFill>
              <a:schemeClr val="lt1">
                <a:alpha val="3373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Arial"/>
                <a:ea typeface="Arial"/>
                <a:cs typeface="Arial"/>
                <a:sym typeface="Arial"/>
              </a:endParaRPr>
            </a:p>
          </p:txBody>
        </p:sp>
        <p:sp>
          <p:nvSpPr>
            <p:cNvPr id="489" name="Google Shape;489;p74"/>
            <p:cNvSpPr/>
            <p:nvPr/>
          </p:nvSpPr>
          <p:spPr>
            <a:xfrm rot="10800000">
              <a:off x="7077242" y="4939517"/>
              <a:ext cx="170700" cy="280800"/>
            </a:xfrm>
            <a:prstGeom prst="diamond">
              <a:avLst/>
            </a:prstGeom>
            <a:solidFill>
              <a:srgbClr val="0070C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750" u="none" cap="none" strike="noStrike">
                <a:solidFill>
                  <a:schemeClr val="dk1"/>
                </a:solidFill>
                <a:latin typeface="IBM Plex Sans"/>
                <a:ea typeface="IBM Plex Sans"/>
                <a:cs typeface="IBM Plex Sans"/>
                <a:sym typeface="IBM Plex Sans"/>
              </a:endParaRPr>
            </a:p>
          </p:txBody>
        </p:sp>
      </p:grpSp>
      <p:pic>
        <p:nvPicPr>
          <p:cNvPr id="490" name="Google Shape;490;p74"/>
          <p:cNvPicPr preferRelativeResize="0"/>
          <p:nvPr/>
        </p:nvPicPr>
        <p:blipFill rotWithShape="1">
          <a:blip r:embed="rId5">
            <a:alphaModFix/>
          </a:blip>
          <a:srcRect b="0" l="0" r="0" t="0"/>
          <a:stretch/>
        </p:blipFill>
        <p:spPr>
          <a:xfrm>
            <a:off x="4390302" y="4322818"/>
            <a:ext cx="251114" cy="246375"/>
          </a:xfrm>
          <a:prstGeom prst="rect">
            <a:avLst/>
          </a:prstGeom>
          <a:noFill/>
          <a:ln>
            <a:noFill/>
          </a:ln>
        </p:spPr>
      </p:pic>
      <p:sp>
        <p:nvSpPr>
          <p:cNvPr id="491" name="Google Shape;491;p74"/>
          <p:cNvSpPr txBox="1"/>
          <p:nvPr/>
        </p:nvSpPr>
        <p:spPr>
          <a:xfrm>
            <a:off x="4660159" y="4392775"/>
            <a:ext cx="869700" cy="1275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0" i="0" lang="en" sz="800" u="none" cap="none" strike="noStrike">
                <a:solidFill>
                  <a:schemeClr val="dk1"/>
                </a:solidFill>
                <a:latin typeface="IBM Plex Sans"/>
                <a:ea typeface="IBM Plex Sans"/>
                <a:cs typeface="IBM Plex Sans"/>
                <a:sym typeface="IBM Plex Sans"/>
              </a:rPr>
              <a:t>Some</a:t>
            </a:r>
            <a:endParaRPr b="0" i="0" sz="1200" u="none" cap="none" strike="noStrike">
              <a:solidFill>
                <a:schemeClr val="dk1"/>
              </a:solidFill>
              <a:latin typeface="IBM Plex Sans"/>
              <a:ea typeface="IBM Plex Sans"/>
              <a:cs typeface="IBM Plex Sans"/>
              <a:sym typeface="IBM Plex Sans"/>
            </a:endParaRPr>
          </a:p>
        </p:txBody>
      </p:sp>
      <p:sp>
        <p:nvSpPr>
          <p:cNvPr id="492" name="Google Shape;492;p74"/>
          <p:cNvSpPr txBox="1"/>
          <p:nvPr/>
        </p:nvSpPr>
        <p:spPr>
          <a:xfrm>
            <a:off x="5231659" y="4408361"/>
            <a:ext cx="869700" cy="1275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0" i="0" lang="en" sz="800" u="none" cap="none" strike="noStrike">
                <a:solidFill>
                  <a:schemeClr val="dk1"/>
                </a:solidFill>
                <a:latin typeface="IBM Plex Sans"/>
                <a:ea typeface="IBM Plex Sans"/>
                <a:cs typeface="IBM Plex Sans"/>
                <a:sym typeface="IBM Plex Sans"/>
              </a:rPr>
              <a:t>None - slight</a:t>
            </a:r>
            <a:endParaRPr b="0" i="0" sz="1200" u="none" cap="none" strike="noStrike">
              <a:solidFill>
                <a:schemeClr val="dk1"/>
              </a:solidFill>
              <a:latin typeface="IBM Plex Sans"/>
              <a:ea typeface="IBM Plex Sans"/>
              <a:cs typeface="IBM Plex Sans"/>
              <a:sym typeface="IBM Plex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75"/>
          <p:cNvSpPr txBox="1"/>
          <p:nvPr>
            <p:ph type="title"/>
          </p:nvPr>
        </p:nvSpPr>
        <p:spPr>
          <a:xfrm>
            <a:off x="311700" y="312275"/>
            <a:ext cx="8520600" cy="38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BiTA Timeline</a:t>
            </a:r>
            <a:endParaRPr>
              <a:latin typeface="Montserrat"/>
              <a:ea typeface="Montserrat"/>
              <a:cs typeface="Montserrat"/>
              <a:sym typeface="Montserrat"/>
            </a:endParaRPr>
          </a:p>
        </p:txBody>
      </p:sp>
      <p:pic>
        <p:nvPicPr>
          <p:cNvPr id="498" name="Google Shape;498;p75"/>
          <p:cNvPicPr preferRelativeResize="0"/>
          <p:nvPr/>
        </p:nvPicPr>
        <p:blipFill rotWithShape="1">
          <a:blip r:embed="rId3">
            <a:alphaModFix/>
          </a:blip>
          <a:srcRect b="4295" l="7806" r="7798" t="4304"/>
          <a:stretch/>
        </p:blipFill>
        <p:spPr>
          <a:xfrm>
            <a:off x="7070268" y="1956484"/>
            <a:ext cx="302864" cy="327993"/>
          </a:xfrm>
          <a:prstGeom prst="rect">
            <a:avLst/>
          </a:prstGeom>
          <a:noFill/>
          <a:ln>
            <a:noFill/>
          </a:ln>
        </p:spPr>
      </p:pic>
      <p:pic>
        <p:nvPicPr>
          <p:cNvPr id="499" name="Google Shape;499;p75"/>
          <p:cNvPicPr preferRelativeResize="0"/>
          <p:nvPr/>
        </p:nvPicPr>
        <p:blipFill rotWithShape="1">
          <a:blip r:embed="rId3">
            <a:alphaModFix/>
          </a:blip>
          <a:srcRect b="4295" l="7806" r="7798" t="4304"/>
          <a:stretch/>
        </p:blipFill>
        <p:spPr>
          <a:xfrm>
            <a:off x="7846368" y="2753083"/>
            <a:ext cx="302864" cy="327993"/>
          </a:xfrm>
          <a:prstGeom prst="rect">
            <a:avLst/>
          </a:prstGeom>
          <a:noFill/>
          <a:ln>
            <a:noFill/>
          </a:ln>
        </p:spPr>
      </p:pic>
      <p:sp>
        <p:nvSpPr>
          <p:cNvPr id="500" name="Google Shape;500;p75"/>
          <p:cNvSpPr txBox="1"/>
          <p:nvPr>
            <p:ph type="title"/>
          </p:nvPr>
        </p:nvSpPr>
        <p:spPr>
          <a:xfrm>
            <a:off x="7484769" y="3483100"/>
            <a:ext cx="1026000" cy="133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SemiBold"/>
                <a:ea typeface="Montserrat SemiBold"/>
                <a:cs typeface="Montserrat SemiBold"/>
                <a:sym typeface="Montserrat SemiBold"/>
              </a:rPr>
              <a:t>Location</a:t>
            </a:r>
            <a:r>
              <a:rPr lang="en" sz="800">
                <a:solidFill>
                  <a:srgbClr val="000000"/>
                </a:solidFill>
                <a:latin typeface="Montserrat SemiBold"/>
                <a:ea typeface="Montserrat SemiBold"/>
                <a:cs typeface="Montserrat SemiBold"/>
                <a:sym typeface="Montserrat SemiBold"/>
              </a:rPr>
              <a:t> Standard &amp; Tracking Data Framework published</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800">
                <a:solidFill>
                  <a:srgbClr val="000000"/>
                </a:solidFill>
                <a:latin typeface="Montserrat SemiBold"/>
                <a:ea typeface="Montserrat SemiBold"/>
                <a:cs typeface="Montserrat SemiBold"/>
                <a:sym typeface="Montserrat SemiBold"/>
              </a:rPr>
              <a:t>________________</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Election of 1st BiTA Standards Council Chair</a:t>
            </a:r>
            <a:endParaRPr sz="800">
              <a:solidFill>
                <a:srgbClr val="000000"/>
              </a:solidFill>
              <a:latin typeface="Montserrat SemiBold"/>
              <a:ea typeface="Montserrat SemiBold"/>
              <a:cs typeface="Montserrat SemiBold"/>
              <a:sym typeface="Montserrat SemiBold"/>
            </a:endParaRPr>
          </a:p>
        </p:txBody>
      </p:sp>
      <p:sp>
        <p:nvSpPr>
          <p:cNvPr id="501" name="Google Shape;501;p75"/>
          <p:cNvSpPr txBox="1"/>
          <p:nvPr>
            <p:ph type="title"/>
          </p:nvPr>
        </p:nvSpPr>
        <p:spPr>
          <a:xfrm>
            <a:off x="7592194" y="3159825"/>
            <a:ext cx="8112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FEBRUARY</a:t>
            </a:r>
            <a:r>
              <a:rPr b="1" lang="en" sz="800">
                <a:solidFill>
                  <a:srgbClr val="1C75BC"/>
                </a:solidFill>
                <a:latin typeface="Montserrat"/>
                <a:ea typeface="Montserrat"/>
                <a:cs typeface="Montserrat"/>
                <a:sym typeface="Montserrat"/>
              </a:rPr>
              <a:t> 2019</a:t>
            </a:r>
            <a:endParaRPr b="1" sz="800">
              <a:solidFill>
                <a:srgbClr val="1C75BC"/>
              </a:solidFill>
              <a:latin typeface="Montserrat"/>
              <a:ea typeface="Montserrat"/>
              <a:cs typeface="Montserrat"/>
              <a:sym typeface="Montserrat"/>
            </a:endParaRPr>
          </a:p>
        </p:txBody>
      </p:sp>
      <p:pic>
        <p:nvPicPr>
          <p:cNvPr id="502" name="Google Shape;502;p75"/>
          <p:cNvPicPr preferRelativeResize="0"/>
          <p:nvPr/>
        </p:nvPicPr>
        <p:blipFill rotWithShape="1">
          <a:blip r:embed="rId3">
            <a:alphaModFix/>
          </a:blip>
          <a:srcRect b="4295" l="7806" r="7798" t="4304"/>
          <a:stretch/>
        </p:blipFill>
        <p:spPr>
          <a:xfrm>
            <a:off x="1081658" y="1956484"/>
            <a:ext cx="302864" cy="327993"/>
          </a:xfrm>
          <a:prstGeom prst="rect">
            <a:avLst/>
          </a:prstGeom>
          <a:noFill/>
          <a:ln>
            <a:noFill/>
          </a:ln>
        </p:spPr>
      </p:pic>
      <p:pic>
        <p:nvPicPr>
          <p:cNvPr id="503" name="Google Shape;503;p75"/>
          <p:cNvPicPr preferRelativeResize="0"/>
          <p:nvPr/>
        </p:nvPicPr>
        <p:blipFill rotWithShape="1">
          <a:blip r:embed="rId4">
            <a:alphaModFix/>
          </a:blip>
          <a:srcRect b="42528" l="4400" r="11132" t="6299"/>
          <a:stretch/>
        </p:blipFill>
        <p:spPr>
          <a:xfrm>
            <a:off x="112281" y="3468713"/>
            <a:ext cx="638099" cy="283162"/>
          </a:xfrm>
          <a:prstGeom prst="rect">
            <a:avLst/>
          </a:prstGeom>
          <a:noFill/>
          <a:ln>
            <a:noFill/>
          </a:ln>
        </p:spPr>
      </p:pic>
      <p:sp>
        <p:nvSpPr>
          <p:cNvPr id="504" name="Google Shape;504;p75"/>
          <p:cNvSpPr txBox="1"/>
          <p:nvPr>
            <p:ph type="title"/>
          </p:nvPr>
        </p:nvSpPr>
        <p:spPr>
          <a:xfrm>
            <a:off x="41331" y="3755425"/>
            <a:ext cx="780000" cy="14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Founded</a:t>
            </a:r>
            <a:endParaRPr sz="800">
              <a:solidFill>
                <a:srgbClr val="000000"/>
              </a:solidFill>
              <a:latin typeface="Montserrat SemiBold"/>
              <a:ea typeface="Montserrat SemiBold"/>
              <a:cs typeface="Montserrat SemiBold"/>
              <a:sym typeface="Montserrat SemiBold"/>
            </a:endParaRPr>
          </a:p>
        </p:txBody>
      </p:sp>
      <p:pic>
        <p:nvPicPr>
          <p:cNvPr id="505" name="Google Shape;505;p75"/>
          <p:cNvPicPr preferRelativeResize="0"/>
          <p:nvPr/>
        </p:nvPicPr>
        <p:blipFill rotWithShape="1">
          <a:blip r:embed="rId3">
            <a:alphaModFix/>
          </a:blip>
          <a:srcRect b="4295" l="7806" r="7798" t="4304"/>
          <a:stretch/>
        </p:blipFill>
        <p:spPr>
          <a:xfrm>
            <a:off x="1808765" y="2753083"/>
            <a:ext cx="302864" cy="327993"/>
          </a:xfrm>
          <a:prstGeom prst="rect">
            <a:avLst/>
          </a:prstGeom>
          <a:noFill/>
          <a:ln>
            <a:noFill/>
          </a:ln>
        </p:spPr>
      </p:pic>
      <p:sp>
        <p:nvSpPr>
          <p:cNvPr id="506" name="Google Shape;506;p75"/>
          <p:cNvSpPr txBox="1"/>
          <p:nvPr>
            <p:ph type="title"/>
          </p:nvPr>
        </p:nvSpPr>
        <p:spPr>
          <a:xfrm>
            <a:off x="1531197" y="3483100"/>
            <a:ext cx="858000" cy="106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Board Standards</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Committee launched</a:t>
            </a:r>
            <a:endParaRPr sz="800">
              <a:solidFill>
                <a:srgbClr val="000000"/>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800">
                <a:latin typeface="Montserrat SemiBold"/>
                <a:ea typeface="Montserrat SemiBold"/>
                <a:cs typeface="Montserrat SemiBold"/>
                <a:sym typeface="Montserrat SemiBold"/>
              </a:rPr>
              <a:t>____________</a:t>
            </a:r>
            <a:endParaRPr sz="800">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2nd BiTA</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Symposium</a:t>
            </a:r>
            <a:endParaRPr sz="800">
              <a:solidFill>
                <a:srgbClr val="000000"/>
              </a:solidFill>
              <a:latin typeface="Montserrat SemiBold"/>
              <a:ea typeface="Montserrat SemiBold"/>
              <a:cs typeface="Montserrat SemiBold"/>
              <a:sym typeface="Montserrat SemiBold"/>
            </a:endParaRPr>
          </a:p>
        </p:txBody>
      </p:sp>
      <p:pic>
        <p:nvPicPr>
          <p:cNvPr id="507" name="Google Shape;507;p75"/>
          <p:cNvPicPr preferRelativeResize="0"/>
          <p:nvPr/>
        </p:nvPicPr>
        <p:blipFill rotWithShape="1">
          <a:blip r:embed="rId3">
            <a:alphaModFix/>
          </a:blip>
          <a:srcRect b="4295" l="7806" r="7798" t="4304"/>
          <a:stretch/>
        </p:blipFill>
        <p:spPr>
          <a:xfrm>
            <a:off x="2561405" y="1956484"/>
            <a:ext cx="302864" cy="327993"/>
          </a:xfrm>
          <a:prstGeom prst="rect">
            <a:avLst/>
          </a:prstGeom>
          <a:noFill/>
          <a:ln>
            <a:noFill/>
          </a:ln>
        </p:spPr>
      </p:pic>
      <p:sp>
        <p:nvSpPr>
          <p:cNvPr id="508" name="Google Shape;508;p75"/>
          <p:cNvSpPr txBox="1"/>
          <p:nvPr>
            <p:ph type="title"/>
          </p:nvPr>
        </p:nvSpPr>
        <p:spPr>
          <a:xfrm>
            <a:off x="2283844" y="1185200"/>
            <a:ext cx="858000" cy="70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Technical Committees set, initiate Working Groups</a:t>
            </a:r>
            <a:endParaRPr sz="800">
              <a:solidFill>
                <a:srgbClr val="000000"/>
              </a:solidFill>
              <a:latin typeface="Montserrat SemiBold"/>
              <a:ea typeface="Montserrat SemiBold"/>
              <a:cs typeface="Montserrat SemiBold"/>
              <a:sym typeface="Montserrat SemiBold"/>
            </a:endParaRPr>
          </a:p>
        </p:txBody>
      </p:sp>
      <p:pic>
        <p:nvPicPr>
          <p:cNvPr id="509" name="Google Shape;509;p75"/>
          <p:cNvPicPr preferRelativeResize="0"/>
          <p:nvPr/>
        </p:nvPicPr>
        <p:blipFill rotWithShape="1">
          <a:blip r:embed="rId3">
            <a:alphaModFix/>
          </a:blip>
          <a:srcRect b="4295" l="7806" r="7798" t="4304"/>
          <a:stretch/>
        </p:blipFill>
        <p:spPr>
          <a:xfrm>
            <a:off x="3309493" y="2753083"/>
            <a:ext cx="302864" cy="327993"/>
          </a:xfrm>
          <a:prstGeom prst="rect">
            <a:avLst/>
          </a:prstGeom>
          <a:noFill/>
          <a:ln>
            <a:noFill/>
          </a:ln>
        </p:spPr>
      </p:pic>
      <p:sp>
        <p:nvSpPr>
          <p:cNvPr id="510" name="Google Shape;510;p75"/>
          <p:cNvSpPr txBox="1"/>
          <p:nvPr>
            <p:ph type="title"/>
          </p:nvPr>
        </p:nvSpPr>
        <p:spPr>
          <a:xfrm>
            <a:off x="3141857" y="3483100"/>
            <a:ext cx="699900" cy="38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Working Groups</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formed</a:t>
            </a:r>
            <a:endParaRPr sz="800">
              <a:solidFill>
                <a:srgbClr val="000000"/>
              </a:solidFill>
              <a:latin typeface="Montserrat SemiBold"/>
              <a:ea typeface="Montserrat SemiBold"/>
              <a:cs typeface="Montserrat SemiBold"/>
              <a:sym typeface="Montserrat SemiBold"/>
            </a:endParaRPr>
          </a:p>
        </p:txBody>
      </p:sp>
      <p:pic>
        <p:nvPicPr>
          <p:cNvPr id="511" name="Google Shape;511;p75"/>
          <p:cNvPicPr preferRelativeResize="0"/>
          <p:nvPr/>
        </p:nvPicPr>
        <p:blipFill rotWithShape="1">
          <a:blip r:embed="rId3">
            <a:alphaModFix/>
          </a:blip>
          <a:srcRect b="4295" l="7806" r="7798" t="4304"/>
          <a:stretch/>
        </p:blipFill>
        <p:spPr>
          <a:xfrm>
            <a:off x="4063162" y="1956484"/>
            <a:ext cx="302864" cy="327993"/>
          </a:xfrm>
          <a:prstGeom prst="rect">
            <a:avLst/>
          </a:prstGeom>
          <a:noFill/>
          <a:ln>
            <a:noFill/>
          </a:ln>
        </p:spPr>
      </p:pic>
      <p:sp>
        <p:nvSpPr>
          <p:cNvPr id="512" name="Google Shape;512;p75"/>
          <p:cNvSpPr txBox="1"/>
          <p:nvPr>
            <p:ph type="title"/>
          </p:nvPr>
        </p:nvSpPr>
        <p:spPr>
          <a:xfrm>
            <a:off x="3757094" y="1149200"/>
            <a:ext cx="915000" cy="74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Data Format TC: Tracking Document and Location WG’s issue charter</a:t>
            </a:r>
            <a:endParaRPr sz="800">
              <a:solidFill>
                <a:srgbClr val="000000"/>
              </a:solidFill>
              <a:latin typeface="Montserrat SemiBold"/>
              <a:ea typeface="Montserrat SemiBold"/>
              <a:cs typeface="Montserrat SemiBold"/>
              <a:sym typeface="Montserrat SemiBold"/>
            </a:endParaRPr>
          </a:p>
        </p:txBody>
      </p:sp>
      <p:pic>
        <p:nvPicPr>
          <p:cNvPr id="513" name="Google Shape;513;p75"/>
          <p:cNvPicPr preferRelativeResize="0"/>
          <p:nvPr/>
        </p:nvPicPr>
        <p:blipFill rotWithShape="1">
          <a:blip r:embed="rId3">
            <a:alphaModFix/>
          </a:blip>
          <a:srcRect b="4295" l="7806" r="7798" t="4304"/>
          <a:stretch/>
        </p:blipFill>
        <p:spPr>
          <a:xfrm>
            <a:off x="5554893" y="1956484"/>
            <a:ext cx="302864" cy="327993"/>
          </a:xfrm>
          <a:prstGeom prst="rect">
            <a:avLst/>
          </a:prstGeom>
          <a:noFill/>
          <a:ln>
            <a:noFill/>
          </a:ln>
        </p:spPr>
      </p:pic>
      <p:sp>
        <p:nvSpPr>
          <p:cNvPr id="514" name="Google Shape;514;p75"/>
          <p:cNvSpPr txBox="1"/>
          <p:nvPr>
            <p:ph type="title"/>
          </p:nvPr>
        </p:nvSpPr>
        <p:spPr>
          <a:xfrm>
            <a:off x="5201694" y="997738"/>
            <a:ext cx="1009500" cy="8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3rd BiTA Symposium</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_______________</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Public TC &amp; WG Presentations</a:t>
            </a:r>
            <a:endParaRPr sz="800">
              <a:solidFill>
                <a:srgbClr val="000000"/>
              </a:solidFill>
              <a:latin typeface="Montserrat SemiBold"/>
              <a:ea typeface="Montserrat SemiBold"/>
              <a:cs typeface="Montserrat SemiBold"/>
              <a:sym typeface="Montserrat SemiBold"/>
            </a:endParaRPr>
          </a:p>
        </p:txBody>
      </p:sp>
      <p:pic>
        <p:nvPicPr>
          <p:cNvPr id="515" name="Google Shape;515;p75"/>
          <p:cNvPicPr preferRelativeResize="0"/>
          <p:nvPr/>
        </p:nvPicPr>
        <p:blipFill rotWithShape="1">
          <a:blip r:embed="rId3">
            <a:alphaModFix/>
          </a:blip>
          <a:srcRect b="4295" l="7806" r="7798" t="4304"/>
          <a:stretch/>
        </p:blipFill>
        <p:spPr>
          <a:xfrm>
            <a:off x="6291080" y="2753083"/>
            <a:ext cx="302864" cy="327993"/>
          </a:xfrm>
          <a:prstGeom prst="rect">
            <a:avLst/>
          </a:prstGeom>
          <a:noFill/>
          <a:ln>
            <a:noFill/>
          </a:ln>
        </p:spPr>
      </p:pic>
      <p:sp>
        <p:nvSpPr>
          <p:cNvPr id="516" name="Google Shape;516;p75"/>
          <p:cNvSpPr txBox="1"/>
          <p:nvPr>
            <p:ph type="title"/>
          </p:nvPr>
        </p:nvSpPr>
        <p:spPr>
          <a:xfrm>
            <a:off x="5900119" y="3483100"/>
            <a:ext cx="1084800" cy="40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IEEE/ISTO engaged for TC &amp; WG expansion</a:t>
            </a:r>
            <a:endParaRPr sz="800">
              <a:solidFill>
                <a:srgbClr val="000000"/>
              </a:solidFill>
              <a:latin typeface="Montserrat SemiBold"/>
              <a:ea typeface="Montserrat SemiBold"/>
              <a:cs typeface="Montserrat SemiBold"/>
              <a:sym typeface="Montserrat SemiBold"/>
            </a:endParaRPr>
          </a:p>
        </p:txBody>
      </p:sp>
      <p:sp>
        <p:nvSpPr>
          <p:cNvPr id="517" name="Google Shape;517;p75"/>
          <p:cNvSpPr txBox="1"/>
          <p:nvPr>
            <p:ph type="title"/>
          </p:nvPr>
        </p:nvSpPr>
        <p:spPr>
          <a:xfrm>
            <a:off x="6740807" y="1484300"/>
            <a:ext cx="961800" cy="40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Proposed specs to Data Format TC</a:t>
            </a:r>
            <a:endParaRPr sz="800">
              <a:solidFill>
                <a:srgbClr val="000000"/>
              </a:solidFill>
              <a:latin typeface="Montserrat SemiBold"/>
              <a:ea typeface="Montserrat SemiBold"/>
              <a:cs typeface="Montserrat SemiBold"/>
              <a:sym typeface="Montserrat SemiBold"/>
            </a:endParaRPr>
          </a:p>
        </p:txBody>
      </p:sp>
      <p:sp>
        <p:nvSpPr>
          <p:cNvPr id="518" name="Google Shape;518;p75"/>
          <p:cNvSpPr txBox="1"/>
          <p:nvPr>
            <p:ph type="title"/>
          </p:nvPr>
        </p:nvSpPr>
        <p:spPr>
          <a:xfrm>
            <a:off x="959806" y="2355389"/>
            <a:ext cx="5466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DEC</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 2017</a:t>
            </a:r>
            <a:endParaRPr b="1" sz="800">
              <a:solidFill>
                <a:srgbClr val="1C75BC"/>
              </a:solidFill>
              <a:latin typeface="Montserrat"/>
              <a:ea typeface="Montserrat"/>
              <a:cs typeface="Montserrat"/>
              <a:sym typeface="Montserrat"/>
            </a:endParaRPr>
          </a:p>
        </p:txBody>
      </p:sp>
      <p:sp>
        <p:nvSpPr>
          <p:cNvPr id="519" name="Google Shape;519;p75"/>
          <p:cNvSpPr txBox="1"/>
          <p:nvPr>
            <p:ph type="title"/>
          </p:nvPr>
        </p:nvSpPr>
        <p:spPr>
          <a:xfrm>
            <a:off x="1686897" y="3159825"/>
            <a:ext cx="5466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MAY 2018</a:t>
            </a:r>
            <a:endParaRPr b="1" sz="800">
              <a:solidFill>
                <a:srgbClr val="1C75BC"/>
              </a:solidFill>
              <a:latin typeface="Montserrat"/>
              <a:ea typeface="Montserrat"/>
              <a:cs typeface="Montserrat"/>
              <a:sym typeface="Montserrat"/>
            </a:endParaRPr>
          </a:p>
        </p:txBody>
      </p:sp>
      <p:sp>
        <p:nvSpPr>
          <p:cNvPr id="520" name="Google Shape;520;p75"/>
          <p:cNvSpPr txBox="1"/>
          <p:nvPr>
            <p:ph type="title"/>
          </p:nvPr>
        </p:nvSpPr>
        <p:spPr>
          <a:xfrm>
            <a:off x="2439544" y="2355389"/>
            <a:ext cx="5466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JULY 2018</a:t>
            </a:r>
            <a:endParaRPr b="1" sz="800">
              <a:solidFill>
                <a:srgbClr val="1C75BC"/>
              </a:solidFill>
              <a:latin typeface="Montserrat"/>
              <a:ea typeface="Montserrat"/>
              <a:cs typeface="Montserrat"/>
              <a:sym typeface="Montserrat"/>
            </a:endParaRPr>
          </a:p>
        </p:txBody>
      </p:sp>
      <p:sp>
        <p:nvSpPr>
          <p:cNvPr id="521" name="Google Shape;521;p75"/>
          <p:cNvSpPr txBox="1"/>
          <p:nvPr>
            <p:ph type="title"/>
          </p:nvPr>
        </p:nvSpPr>
        <p:spPr>
          <a:xfrm>
            <a:off x="3141857" y="3159825"/>
            <a:ext cx="7245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AUGUST 2018</a:t>
            </a:r>
            <a:endParaRPr b="1" sz="800">
              <a:solidFill>
                <a:srgbClr val="1C75BC"/>
              </a:solidFill>
              <a:latin typeface="Montserrat"/>
              <a:ea typeface="Montserrat"/>
              <a:cs typeface="Montserrat"/>
              <a:sym typeface="Montserrat"/>
            </a:endParaRPr>
          </a:p>
        </p:txBody>
      </p:sp>
      <p:sp>
        <p:nvSpPr>
          <p:cNvPr id="522" name="Google Shape;522;p75"/>
          <p:cNvSpPr txBox="1"/>
          <p:nvPr>
            <p:ph type="title"/>
          </p:nvPr>
        </p:nvSpPr>
        <p:spPr>
          <a:xfrm>
            <a:off x="3952482" y="2355389"/>
            <a:ext cx="5244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SEPT</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2018</a:t>
            </a:r>
            <a:endParaRPr b="1" sz="800">
              <a:solidFill>
                <a:srgbClr val="1C75BC"/>
              </a:solidFill>
              <a:latin typeface="Montserrat"/>
              <a:ea typeface="Montserrat"/>
              <a:cs typeface="Montserrat"/>
              <a:sym typeface="Montserrat"/>
            </a:endParaRPr>
          </a:p>
        </p:txBody>
      </p:sp>
      <p:sp>
        <p:nvSpPr>
          <p:cNvPr id="523" name="Google Shape;523;p75"/>
          <p:cNvSpPr txBox="1"/>
          <p:nvPr>
            <p:ph type="title"/>
          </p:nvPr>
        </p:nvSpPr>
        <p:spPr>
          <a:xfrm>
            <a:off x="4609969" y="3159825"/>
            <a:ext cx="7245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OCT</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2018</a:t>
            </a:r>
            <a:endParaRPr b="1" sz="800">
              <a:solidFill>
                <a:srgbClr val="1C75BC"/>
              </a:solidFill>
              <a:latin typeface="Montserrat"/>
              <a:ea typeface="Montserrat"/>
              <a:cs typeface="Montserrat"/>
              <a:sym typeface="Montserrat"/>
            </a:endParaRPr>
          </a:p>
        </p:txBody>
      </p:sp>
      <p:sp>
        <p:nvSpPr>
          <p:cNvPr id="524" name="Google Shape;524;p75"/>
          <p:cNvSpPr txBox="1"/>
          <p:nvPr>
            <p:ph type="title"/>
          </p:nvPr>
        </p:nvSpPr>
        <p:spPr>
          <a:xfrm>
            <a:off x="5336319" y="2355389"/>
            <a:ext cx="8112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NOV</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2018</a:t>
            </a:r>
            <a:endParaRPr b="1" sz="800">
              <a:solidFill>
                <a:srgbClr val="1C75BC"/>
              </a:solidFill>
              <a:latin typeface="Montserrat"/>
              <a:ea typeface="Montserrat"/>
              <a:cs typeface="Montserrat"/>
              <a:sym typeface="Montserrat"/>
            </a:endParaRPr>
          </a:p>
        </p:txBody>
      </p:sp>
      <p:sp>
        <p:nvSpPr>
          <p:cNvPr id="525" name="Google Shape;525;p75"/>
          <p:cNvSpPr txBox="1"/>
          <p:nvPr>
            <p:ph type="title"/>
          </p:nvPr>
        </p:nvSpPr>
        <p:spPr>
          <a:xfrm>
            <a:off x="6036907" y="3159825"/>
            <a:ext cx="9618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DECEMBER 2018</a:t>
            </a:r>
            <a:endParaRPr b="1" sz="800">
              <a:solidFill>
                <a:srgbClr val="1C75BC"/>
              </a:solidFill>
              <a:latin typeface="Montserrat"/>
              <a:ea typeface="Montserrat"/>
              <a:cs typeface="Montserrat"/>
              <a:sym typeface="Montserrat"/>
            </a:endParaRPr>
          </a:p>
        </p:txBody>
      </p:sp>
      <p:sp>
        <p:nvSpPr>
          <p:cNvPr id="526" name="Google Shape;526;p75"/>
          <p:cNvSpPr txBox="1"/>
          <p:nvPr>
            <p:ph type="title"/>
          </p:nvPr>
        </p:nvSpPr>
        <p:spPr>
          <a:xfrm>
            <a:off x="6871732" y="2355389"/>
            <a:ext cx="6999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JAN</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2019</a:t>
            </a:r>
            <a:endParaRPr b="1" sz="800">
              <a:solidFill>
                <a:srgbClr val="1C75BC"/>
              </a:solidFill>
              <a:latin typeface="Montserrat"/>
              <a:ea typeface="Montserrat"/>
              <a:cs typeface="Montserrat"/>
              <a:sym typeface="Montserrat"/>
            </a:endParaRPr>
          </a:p>
        </p:txBody>
      </p:sp>
      <p:pic>
        <p:nvPicPr>
          <p:cNvPr id="527" name="Google Shape;527;p75"/>
          <p:cNvPicPr preferRelativeResize="0"/>
          <p:nvPr/>
        </p:nvPicPr>
        <p:blipFill rotWithShape="1">
          <a:blip r:embed="rId3">
            <a:alphaModFix/>
          </a:blip>
          <a:srcRect b="4295" l="7806" r="7798" t="4304"/>
          <a:stretch/>
        </p:blipFill>
        <p:spPr>
          <a:xfrm>
            <a:off x="4820793" y="2753083"/>
            <a:ext cx="302864" cy="327993"/>
          </a:xfrm>
          <a:prstGeom prst="rect">
            <a:avLst/>
          </a:prstGeom>
          <a:noFill/>
          <a:ln>
            <a:noFill/>
          </a:ln>
        </p:spPr>
      </p:pic>
      <p:sp>
        <p:nvSpPr>
          <p:cNvPr id="528" name="Google Shape;528;p75"/>
          <p:cNvSpPr txBox="1"/>
          <p:nvPr>
            <p:ph type="title"/>
          </p:nvPr>
        </p:nvSpPr>
        <p:spPr>
          <a:xfrm>
            <a:off x="4609982" y="3483100"/>
            <a:ext cx="724500" cy="49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WG chairs lead BiTA efforts on drafts</a:t>
            </a:r>
            <a:endParaRPr sz="800">
              <a:solidFill>
                <a:srgbClr val="000000"/>
              </a:solidFill>
              <a:latin typeface="Montserrat SemiBold"/>
              <a:ea typeface="Montserrat SemiBold"/>
              <a:cs typeface="Montserrat SemiBold"/>
              <a:sym typeface="Montserrat SemiBold"/>
            </a:endParaRPr>
          </a:p>
        </p:txBody>
      </p:sp>
      <p:grpSp>
        <p:nvGrpSpPr>
          <p:cNvPr id="529" name="Google Shape;529;p75"/>
          <p:cNvGrpSpPr/>
          <p:nvPr/>
        </p:nvGrpSpPr>
        <p:grpSpPr>
          <a:xfrm>
            <a:off x="1460632" y="2179938"/>
            <a:ext cx="1026025" cy="562500"/>
            <a:chOff x="784750" y="2434650"/>
            <a:chExt cx="1026025" cy="562500"/>
          </a:xfrm>
        </p:grpSpPr>
        <p:cxnSp>
          <p:nvCxnSpPr>
            <p:cNvPr id="530" name="Google Shape;530;p75"/>
            <p:cNvCxnSpPr/>
            <p:nvPr/>
          </p:nvCxnSpPr>
          <p:spPr>
            <a:xfrm>
              <a:off x="784750" y="2434650"/>
              <a:ext cx="402000" cy="562500"/>
            </a:xfrm>
            <a:prstGeom prst="straightConnector1">
              <a:avLst/>
            </a:prstGeom>
            <a:noFill/>
            <a:ln cap="flat" cmpd="sng" w="9525">
              <a:solidFill>
                <a:srgbClr val="3475B6"/>
              </a:solidFill>
              <a:prstDash val="solid"/>
              <a:round/>
              <a:headEnd len="med" w="med" type="none"/>
              <a:tailEnd len="med" w="med" type="none"/>
            </a:ln>
          </p:spPr>
        </p:cxnSp>
        <p:cxnSp>
          <p:nvCxnSpPr>
            <p:cNvPr id="531" name="Google Shape;531;p75"/>
            <p:cNvCxnSpPr/>
            <p:nvPr/>
          </p:nvCxnSpPr>
          <p:spPr>
            <a:xfrm flipH="1">
              <a:off x="1408775" y="2434650"/>
              <a:ext cx="402000" cy="562500"/>
            </a:xfrm>
            <a:prstGeom prst="straightConnector1">
              <a:avLst/>
            </a:prstGeom>
            <a:noFill/>
            <a:ln cap="flat" cmpd="sng" w="9525">
              <a:solidFill>
                <a:srgbClr val="3475B6"/>
              </a:solidFill>
              <a:prstDash val="solid"/>
              <a:round/>
              <a:headEnd len="med" w="med" type="none"/>
              <a:tailEnd len="med" w="med" type="none"/>
            </a:ln>
          </p:spPr>
        </p:cxnSp>
      </p:grpSp>
      <p:grpSp>
        <p:nvGrpSpPr>
          <p:cNvPr id="532" name="Google Shape;532;p75"/>
          <p:cNvGrpSpPr/>
          <p:nvPr/>
        </p:nvGrpSpPr>
        <p:grpSpPr>
          <a:xfrm>
            <a:off x="2947907" y="2179938"/>
            <a:ext cx="1026025" cy="562500"/>
            <a:chOff x="784750" y="2434650"/>
            <a:chExt cx="1026025" cy="562500"/>
          </a:xfrm>
        </p:grpSpPr>
        <p:cxnSp>
          <p:nvCxnSpPr>
            <p:cNvPr id="533" name="Google Shape;533;p75"/>
            <p:cNvCxnSpPr/>
            <p:nvPr/>
          </p:nvCxnSpPr>
          <p:spPr>
            <a:xfrm>
              <a:off x="784750" y="2434650"/>
              <a:ext cx="402000" cy="562500"/>
            </a:xfrm>
            <a:prstGeom prst="straightConnector1">
              <a:avLst/>
            </a:prstGeom>
            <a:noFill/>
            <a:ln cap="flat" cmpd="sng" w="9525">
              <a:solidFill>
                <a:srgbClr val="3475B6"/>
              </a:solidFill>
              <a:prstDash val="solid"/>
              <a:round/>
              <a:headEnd len="med" w="med" type="none"/>
              <a:tailEnd len="med" w="med" type="none"/>
            </a:ln>
          </p:spPr>
        </p:cxnSp>
        <p:cxnSp>
          <p:nvCxnSpPr>
            <p:cNvPr id="534" name="Google Shape;534;p75"/>
            <p:cNvCxnSpPr/>
            <p:nvPr/>
          </p:nvCxnSpPr>
          <p:spPr>
            <a:xfrm flipH="1">
              <a:off x="1408775" y="2434650"/>
              <a:ext cx="402000" cy="562500"/>
            </a:xfrm>
            <a:prstGeom prst="straightConnector1">
              <a:avLst/>
            </a:prstGeom>
            <a:noFill/>
            <a:ln cap="flat" cmpd="sng" w="9525">
              <a:solidFill>
                <a:srgbClr val="3475B6"/>
              </a:solidFill>
              <a:prstDash val="solid"/>
              <a:round/>
              <a:headEnd len="med" w="med" type="none"/>
              <a:tailEnd len="med" w="med" type="none"/>
            </a:ln>
          </p:spPr>
        </p:cxnSp>
      </p:grpSp>
      <p:grpSp>
        <p:nvGrpSpPr>
          <p:cNvPr id="535" name="Google Shape;535;p75"/>
          <p:cNvGrpSpPr/>
          <p:nvPr/>
        </p:nvGrpSpPr>
        <p:grpSpPr>
          <a:xfrm>
            <a:off x="4448432" y="2179938"/>
            <a:ext cx="1026025" cy="562500"/>
            <a:chOff x="784750" y="2434650"/>
            <a:chExt cx="1026025" cy="562500"/>
          </a:xfrm>
        </p:grpSpPr>
        <p:cxnSp>
          <p:nvCxnSpPr>
            <p:cNvPr id="536" name="Google Shape;536;p75"/>
            <p:cNvCxnSpPr/>
            <p:nvPr/>
          </p:nvCxnSpPr>
          <p:spPr>
            <a:xfrm>
              <a:off x="784750" y="2434650"/>
              <a:ext cx="402000" cy="562500"/>
            </a:xfrm>
            <a:prstGeom prst="straightConnector1">
              <a:avLst/>
            </a:prstGeom>
            <a:noFill/>
            <a:ln cap="flat" cmpd="sng" w="9525">
              <a:solidFill>
                <a:srgbClr val="3475B6"/>
              </a:solidFill>
              <a:prstDash val="solid"/>
              <a:round/>
              <a:headEnd len="med" w="med" type="none"/>
              <a:tailEnd len="med" w="med" type="none"/>
            </a:ln>
          </p:spPr>
        </p:cxnSp>
        <p:cxnSp>
          <p:nvCxnSpPr>
            <p:cNvPr id="537" name="Google Shape;537;p75"/>
            <p:cNvCxnSpPr/>
            <p:nvPr/>
          </p:nvCxnSpPr>
          <p:spPr>
            <a:xfrm flipH="1">
              <a:off x="1408775" y="2434650"/>
              <a:ext cx="402000" cy="562500"/>
            </a:xfrm>
            <a:prstGeom prst="straightConnector1">
              <a:avLst/>
            </a:prstGeom>
            <a:noFill/>
            <a:ln cap="flat" cmpd="sng" w="9525">
              <a:solidFill>
                <a:srgbClr val="3475B6"/>
              </a:solidFill>
              <a:prstDash val="solid"/>
              <a:round/>
              <a:headEnd len="med" w="med" type="none"/>
              <a:tailEnd len="med" w="med" type="none"/>
            </a:ln>
          </p:spPr>
        </p:cxnSp>
      </p:grpSp>
      <p:grpSp>
        <p:nvGrpSpPr>
          <p:cNvPr id="538" name="Google Shape;538;p75"/>
          <p:cNvGrpSpPr/>
          <p:nvPr/>
        </p:nvGrpSpPr>
        <p:grpSpPr>
          <a:xfrm>
            <a:off x="5929507" y="2179938"/>
            <a:ext cx="1026025" cy="562500"/>
            <a:chOff x="784750" y="2434650"/>
            <a:chExt cx="1026025" cy="562500"/>
          </a:xfrm>
        </p:grpSpPr>
        <p:cxnSp>
          <p:nvCxnSpPr>
            <p:cNvPr id="539" name="Google Shape;539;p75"/>
            <p:cNvCxnSpPr/>
            <p:nvPr/>
          </p:nvCxnSpPr>
          <p:spPr>
            <a:xfrm>
              <a:off x="784750" y="2434650"/>
              <a:ext cx="402000" cy="562500"/>
            </a:xfrm>
            <a:prstGeom prst="straightConnector1">
              <a:avLst/>
            </a:prstGeom>
            <a:noFill/>
            <a:ln cap="flat" cmpd="sng" w="9525">
              <a:solidFill>
                <a:srgbClr val="3475B6"/>
              </a:solidFill>
              <a:prstDash val="solid"/>
              <a:round/>
              <a:headEnd len="med" w="med" type="none"/>
              <a:tailEnd len="med" w="med" type="none"/>
            </a:ln>
          </p:spPr>
        </p:cxnSp>
        <p:cxnSp>
          <p:nvCxnSpPr>
            <p:cNvPr id="540" name="Google Shape;540;p75"/>
            <p:cNvCxnSpPr/>
            <p:nvPr/>
          </p:nvCxnSpPr>
          <p:spPr>
            <a:xfrm flipH="1">
              <a:off x="1408775" y="2434650"/>
              <a:ext cx="402000" cy="562500"/>
            </a:xfrm>
            <a:prstGeom prst="straightConnector1">
              <a:avLst/>
            </a:prstGeom>
            <a:noFill/>
            <a:ln cap="flat" cmpd="sng" w="9525">
              <a:solidFill>
                <a:srgbClr val="3475B6"/>
              </a:solidFill>
              <a:prstDash val="solid"/>
              <a:round/>
              <a:headEnd len="med" w="med" type="none"/>
              <a:tailEnd len="med" w="med" type="none"/>
            </a:ln>
          </p:spPr>
        </p:cxnSp>
      </p:grpSp>
      <p:cxnSp>
        <p:nvCxnSpPr>
          <p:cNvPr id="541" name="Google Shape;541;p75"/>
          <p:cNvCxnSpPr/>
          <p:nvPr/>
        </p:nvCxnSpPr>
        <p:spPr>
          <a:xfrm flipH="1">
            <a:off x="603532" y="2179938"/>
            <a:ext cx="402000" cy="562500"/>
          </a:xfrm>
          <a:prstGeom prst="straightConnector1">
            <a:avLst/>
          </a:prstGeom>
          <a:noFill/>
          <a:ln cap="flat" cmpd="sng" w="9525">
            <a:solidFill>
              <a:srgbClr val="3475B6"/>
            </a:solidFill>
            <a:prstDash val="solid"/>
            <a:round/>
            <a:headEnd len="med" w="med" type="none"/>
            <a:tailEnd len="med" w="med" type="none"/>
          </a:ln>
        </p:spPr>
      </p:cxnSp>
      <p:pic>
        <p:nvPicPr>
          <p:cNvPr id="542" name="Google Shape;542;p75"/>
          <p:cNvPicPr preferRelativeResize="0"/>
          <p:nvPr/>
        </p:nvPicPr>
        <p:blipFill rotWithShape="1">
          <a:blip r:embed="rId3">
            <a:alphaModFix/>
          </a:blip>
          <a:srcRect b="4295" l="7806" r="7798" t="4304"/>
          <a:stretch/>
        </p:blipFill>
        <p:spPr>
          <a:xfrm>
            <a:off x="279899" y="2753083"/>
            <a:ext cx="302864" cy="327993"/>
          </a:xfrm>
          <a:prstGeom prst="rect">
            <a:avLst/>
          </a:prstGeom>
          <a:noFill/>
          <a:ln>
            <a:noFill/>
          </a:ln>
        </p:spPr>
      </p:pic>
      <p:sp>
        <p:nvSpPr>
          <p:cNvPr id="543" name="Google Shape;543;p75"/>
          <p:cNvSpPr txBox="1"/>
          <p:nvPr>
            <p:ph type="title"/>
          </p:nvPr>
        </p:nvSpPr>
        <p:spPr>
          <a:xfrm>
            <a:off x="690694" y="1484300"/>
            <a:ext cx="1084800" cy="40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1st BiTA</a:t>
            </a:r>
            <a:endParaRPr sz="800">
              <a:solidFill>
                <a:srgbClr val="00000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800">
                <a:solidFill>
                  <a:srgbClr val="000000"/>
                </a:solidFill>
                <a:latin typeface="Montserrat SemiBold"/>
                <a:ea typeface="Montserrat SemiBold"/>
                <a:cs typeface="Montserrat SemiBold"/>
                <a:sym typeface="Montserrat SemiBold"/>
              </a:rPr>
              <a:t>Symposium</a:t>
            </a:r>
            <a:endParaRPr sz="800">
              <a:solidFill>
                <a:srgbClr val="000000"/>
              </a:solidFill>
              <a:latin typeface="Montserrat SemiBold"/>
              <a:ea typeface="Montserrat SemiBold"/>
              <a:cs typeface="Montserrat SemiBold"/>
              <a:sym typeface="Montserrat SemiBold"/>
            </a:endParaRPr>
          </a:p>
        </p:txBody>
      </p:sp>
      <p:sp>
        <p:nvSpPr>
          <p:cNvPr id="544" name="Google Shape;544;p75"/>
          <p:cNvSpPr txBox="1"/>
          <p:nvPr>
            <p:ph type="title"/>
          </p:nvPr>
        </p:nvSpPr>
        <p:spPr>
          <a:xfrm>
            <a:off x="25731" y="3159825"/>
            <a:ext cx="8112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AUGUST</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 2017</a:t>
            </a:r>
            <a:endParaRPr b="1" sz="800">
              <a:solidFill>
                <a:srgbClr val="1C75BC"/>
              </a:solidFill>
              <a:latin typeface="Montserrat"/>
              <a:ea typeface="Montserrat"/>
              <a:cs typeface="Montserrat"/>
              <a:sym typeface="Montserrat"/>
            </a:endParaRPr>
          </a:p>
        </p:txBody>
      </p:sp>
      <p:grpSp>
        <p:nvGrpSpPr>
          <p:cNvPr id="545" name="Google Shape;545;p75"/>
          <p:cNvGrpSpPr/>
          <p:nvPr/>
        </p:nvGrpSpPr>
        <p:grpSpPr>
          <a:xfrm>
            <a:off x="7487857" y="2179938"/>
            <a:ext cx="1026025" cy="562500"/>
            <a:chOff x="784750" y="2434650"/>
            <a:chExt cx="1026025" cy="562500"/>
          </a:xfrm>
        </p:grpSpPr>
        <p:cxnSp>
          <p:nvCxnSpPr>
            <p:cNvPr id="546" name="Google Shape;546;p75"/>
            <p:cNvCxnSpPr/>
            <p:nvPr/>
          </p:nvCxnSpPr>
          <p:spPr>
            <a:xfrm>
              <a:off x="784750" y="2434650"/>
              <a:ext cx="402000" cy="562500"/>
            </a:xfrm>
            <a:prstGeom prst="straightConnector1">
              <a:avLst/>
            </a:prstGeom>
            <a:noFill/>
            <a:ln cap="flat" cmpd="sng" w="9525">
              <a:solidFill>
                <a:srgbClr val="3475B6"/>
              </a:solidFill>
              <a:prstDash val="solid"/>
              <a:round/>
              <a:headEnd len="med" w="med" type="none"/>
              <a:tailEnd len="med" w="med" type="none"/>
            </a:ln>
          </p:spPr>
        </p:cxnSp>
        <p:cxnSp>
          <p:nvCxnSpPr>
            <p:cNvPr id="547" name="Google Shape;547;p75"/>
            <p:cNvCxnSpPr/>
            <p:nvPr/>
          </p:nvCxnSpPr>
          <p:spPr>
            <a:xfrm flipH="1">
              <a:off x="1408775" y="2434650"/>
              <a:ext cx="402000" cy="562500"/>
            </a:xfrm>
            <a:prstGeom prst="straightConnector1">
              <a:avLst/>
            </a:prstGeom>
            <a:noFill/>
            <a:ln cap="flat" cmpd="sng" w="9525">
              <a:solidFill>
                <a:srgbClr val="3475B6"/>
              </a:solidFill>
              <a:prstDash val="solid"/>
              <a:round/>
              <a:headEnd len="med" w="med" type="none"/>
              <a:tailEnd len="med" w="med" type="none"/>
            </a:ln>
          </p:spPr>
        </p:cxnSp>
      </p:grpSp>
      <p:pic>
        <p:nvPicPr>
          <p:cNvPr id="548" name="Google Shape;548;p75"/>
          <p:cNvPicPr preferRelativeResize="0"/>
          <p:nvPr/>
        </p:nvPicPr>
        <p:blipFill rotWithShape="1">
          <a:blip r:embed="rId3">
            <a:alphaModFix/>
          </a:blip>
          <a:srcRect b="4295" l="7806" r="7798" t="4304"/>
          <a:stretch/>
        </p:blipFill>
        <p:spPr>
          <a:xfrm>
            <a:off x="8636536" y="1956484"/>
            <a:ext cx="302864" cy="327993"/>
          </a:xfrm>
          <a:prstGeom prst="rect">
            <a:avLst/>
          </a:prstGeom>
          <a:noFill/>
          <a:ln>
            <a:noFill/>
          </a:ln>
        </p:spPr>
      </p:pic>
      <p:sp>
        <p:nvSpPr>
          <p:cNvPr id="549" name="Google Shape;549;p75"/>
          <p:cNvSpPr txBox="1"/>
          <p:nvPr>
            <p:ph type="title"/>
          </p:nvPr>
        </p:nvSpPr>
        <p:spPr>
          <a:xfrm>
            <a:off x="8417962" y="2355389"/>
            <a:ext cx="811200" cy="2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MAY</a:t>
            </a:r>
            <a:endParaRPr b="1" sz="800">
              <a:solidFill>
                <a:srgbClr val="1C75BC"/>
              </a:solidFill>
              <a:latin typeface="Montserrat"/>
              <a:ea typeface="Montserrat"/>
              <a:cs typeface="Montserrat"/>
              <a:sym typeface="Montserrat"/>
            </a:endParaRPr>
          </a:p>
          <a:p>
            <a:pPr indent="0" lvl="0" marL="0" rtl="0" algn="ctr">
              <a:spcBef>
                <a:spcPts val="0"/>
              </a:spcBef>
              <a:spcAft>
                <a:spcPts val="0"/>
              </a:spcAft>
              <a:buNone/>
            </a:pPr>
            <a:r>
              <a:rPr b="1" lang="en" sz="800">
                <a:solidFill>
                  <a:srgbClr val="1C75BC"/>
                </a:solidFill>
                <a:latin typeface="Montserrat"/>
                <a:ea typeface="Montserrat"/>
                <a:cs typeface="Montserrat"/>
                <a:sym typeface="Montserrat"/>
              </a:rPr>
              <a:t>2019</a:t>
            </a:r>
            <a:endParaRPr b="1" sz="800">
              <a:solidFill>
                <a:srgbClr val="1C75BC"/>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