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53"/>
  </p:notesMasterIdLst>
  <p:sldIdLst>
    <p:sldId id="256" r:id="rId6"/>
    <p:sldId id="387" r:id="rId7"/>
    <p:sldId id="381" r:id="rId8"/>
    <p:sldId id="382" r:id="rId9"/>
    <p:sldId id="380" r:id="rId10"/>
    <p:sldId id="385" r:id="rId11"/>
    <p:sldId id="262" r:id="rId12"/>
    <p:sldId id="263" r:id="rId13"/>
    <p:sldId id="383" r:id="rId14"/>
    <p:sldId id="264" r:id="rId15"/>
    <p:sldId id="265" r:id="rId16"/>
    <p:sldId id="374" r:id="rId17"/>
    <p:sldId id="395" r:id="rId18"/>
    <p:sldId id="261" r:id="rId19"/>
    <p:sldId id="375" r:id="rId20"/>
    <p:sldId id="376" r:id="rId21"/>
    <p:sldId id="288" r:id="rId22"/>
    <p:sldId id="275" r:id="rId23"/>
    <p:sldId id="360" r:id="rId24"/>
    <p:sldId id="338" r:id="rId25"/>
    <p:sldId id="300" r:id="rId26"/>
    <p:sldId id="365" r:id="rId27"/>
    <p:sldId id="388" r:id="rId28"/>
    <p:sldId id="390" r:id="rId29"/>
    <p:sldId id="270" r:id="rId30"/>
    <p:sldId id="271" r:id="rId31"/>
    <p:sldId id="377" r:id="rId32"/>
    <p:sldId id="378" r:id="rId33"/>
    <p:sldId id="340" r:id="rId34"/>
    <p:sldId id="341" r:id="rId35"/>
    <p:sldId id="396" r:id="rId36"/>
    <p:sldId id="345" r:id="rId37"/>
    <p:sldId id="343" r:id="rId38"/>
    <p:sldId id="344" r:id="rId39"/>
    <p:sldId id="368" r:id="rId40"/>
    <p:sldId id="348" r:id="rId41"/>
    <p:sldId id="351" r:id="rId42"/>
    <p:sldId id="352" r:id="rId43"/>
    <p:sldId id="355" r:id="rId44"/>
    <p:sldId id="356" r:id="rId45"/>
    <p:sldId id="357" r:id="rId46"/>
    <p:sldId id="294" r:id="rId47"/>
    <p:sldId id="339" r:id="rId48"/>
    <p:sldId id="297" r:id="rId49"/>
    <p:sldId id="379" r:id="rId50"/>
    <p:sldId id="386" r:id="rId51"/>
    <p:sldId id="384" r:id="rId5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iszewski, Adam A." initials="MAA" lastIdx="1" clrIdx="0">
    <p:extLst>
      <p:ext uri="{19B8F6BF-5375-455C-9EA6-DF929625EA0E}">
        <p15:presenceInfo xmlns:p15="http://schemas.microsoft.com/office/powerpoint/2012/main" userId="S-1-5-21-527237240-1500820517-725345543-7775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E0FEF8-BAA9-4B9C-930E-2C9A6F61321F}" v="4" dt="2019-07-29T15:57:26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720" autoAdjust="0"/>
  </p:normalViewPr>
  <p:slideViewPr>
    <p:cSldViewPr snapToGrid="0" snapToObjects="1">
      <p:cViewPr varScale="1">
        <p:scale>
          <a:sx n="55" d="100"/>
          <a:sy n="55" d="100"/>
        </p:scale>
        <p:origin x="6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152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171295441191934"/>
          <c:y val="5.0925925925925923E-2"/>
          <c:w val="0.40471764481589767"/>
          <c:h val="0.8648228346456693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Sheet1!$I$9:$I$15</c:f>
              <c:strCache>
                <c:ptCount val="7"/>
                <c:pt idx="0">
                  <c:v>Crude Petroleum</c:v>
                </c:pt>
                <c:pt idx="1">
                  <c:v>Iron Ore, Iron, and Steel Waste and Scrap</c:v>
                </c:pt>
                <c:pt idx="2">
                  <c:v>Sand, Gravel, Shells, Salt, and Slag</c:v>
                </c:pt>
                <c:pt idx="3">
                  <c:v>Chemicals excluding Fertilizers</c:v>
                </c:pt>
                <c:pt idx="4">
                  <c:v>Petroleum Products</c:v>
                </c:pt>
                <c:pt idx="5">
                  <c:v>Coal, Lignite, and Coal Coke</c:v>
                </c:pt>
                <c:pt idx="6">
                  <c:v>Food and Food Products</c:v>
                </c:pt>
              </c:strCache>
            </c:strRef>
          </c:cat>
          <c:val>
            <c:numRef>
              <c:f>Sheet1!$J$9:$J$15</c:f>
              <c:numCache>
                <c:formatCode>#,##0</c:formatCode>
                <c:ptCount val="7"/>
                <c:pt idx="0">
                  <c:v>953218</c:v>
                </c:pt>
                <c:pt idx="1">
                  <c:v>955556</c:v>
                </c:pt>
                <c:pt idx="2">
                  <c:v>2728470</c:v>
                </c:pt>
                <c:pt idx="3">
                  <c:v>4189428</c:v>
                </c:pt>
                <c:pt idx="4">
                  <c:v>6712954</c:v>
                </c:pt>
                <c:pt idx="5">
                  <c:v>9935858</c:v>
                </c:pt>
                <c:pt idx="6">
                  <c:v>34567047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0-4ED4-A6CE-5951AB955E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91042496"/>
        <c:axId val="391042824"/>
      </c:barChart>
      <c:catAx>
        <c:axId val="391042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042824"/>
        <c:crosses val="autoZero"/>
        <c:auto val="1"/>
        <c:lblAlgn val="ctr"/>
        <c:lblOffset val="100"/>
        <c:noMultiLvlLbl val="0"/>
      </c:catAx>
      <c:valAx>
        <c:axId val="391042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04249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819857517810275"/>
          <c:y val="5.0925925925925923E-2"/>
          <c:w val="0.4286329208848893"/>
          <c:h val="0.8786863563770881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Sheet1!$I$24:$I$33</c:f>
              <c:strCache>
                <c:ptCount val="10"/>
                <c:pt idx="0">
                  <c:v>Non-Ferrous Ores and Scrap</c:v>
                </c:pt>
                <c:pt idx="1">
                  <c:v>Iron Ore, Iron, and Steel Waste and Scrap</c:v>
                </c:pt>
                <c:pt idx="2">
                  <c:v>Lumber, Logs, Wood Chips, and Pulp</c:v>
                </c:pt>
                <c:pt idx="3">
                  <c:v>Food and Food Products</c:v>
                </c:pt>
                <c:pt idx="4">
                  <c:v>Primary Non-Metal Products</c:v>
                </c:pt>
                <c:pt idx="5">
                  <c:v>Primary Metal Products</c:v>
                </c:pt>
                <c:pt idx="6">
                  <c:v>Sand, Gravel, Shells, Salt, and Slag</c:v>
                </c:pt>
                <c:pt idx="7">
                  <c:v>Petroleum Products</c:v>
                </c:pt>
                <c:pt idx="8">
                  <c:v>Chemical Fertilizers</c:v>
                </c:pt>
                <c:pt idx="9">
                  <c:v>Chemicals excluding Fertilizers</c:v>
                </c:pt>
              </c:strCache>
            </c:strRef>
          </c:cat>
          <c:val>
            <c:numRef>
              <c:f>Sheet1!$J$24:$J$33</c:f>
              <c:numCache>
                <c:formatCode>#,##0</c:formatCode>
                <c:ptCount val="10"/>
                <c:pt idx="0">
                  <c:v>178482</c:v>
                </c:pt>
                <c:pt idx="1">
                  <c:v>442852</c:v>
                </c:pt>
                <c:pt idx="2">
                  <c:v>460546</c:v>
                </c:pt>
                <c:pt idx="3">
                  <c:v>721796</c:v>
                </c:pt>
                <c:pt idx="4">
                  <c:v>2230442</c:v>
                </c:pt>
                <c:pt idx="5">
                  <c:v>3030781</c:v>
                </c:pt>
                <c:pt idx="6">
                  <c:v>3210220</c:v>
                </c:pt>
                <c:pt idx="7">
                  <c:v>3477318</c:v>
                </c:pt>
                <c:pt idx="8">
                  <c:v>3669610</c:v>
                </c:pt>
                <c:pt idx="9">
                  <c:v>3852384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2E-4B78-A2FE-672BB04B4A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5970448"/>
        <c:axId val="355972416"/>
      </c:barChart>
      <c:catAx>
        <c:axId val="355970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972416"/>
        <c:crosses val="autoZero"/>
        <c:auto val="1"/>
        <c:lblAlgn val="ctr"/>
        <c:lblOffset val="100"/>
        <c:noMultiLvlLbl val="0"/>
      </c:catAx>
      <c:valAx>
        <c:axId val="355972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970448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Outbound!$E$1:$K$1</c:f>
              <c:numCache>
                <c:formatCode>General</c:formatCode>
                <c:ptCount val="7"/>
                <c:pt idx="0">
                  <c:v>2017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</c:numCache>
            </c:numRef>
          </c:cat>
          <c:val>
            <c:numRef>
              <c:f>Outbound!$E$265:$K$265</c:f>
              <c:numCache>
                <c:formatCode>#,##0</c:formatCode>
                <c:ptCount val="7"/>
                <c:pt idx="0">
                  <c:v>10717342</c:v>
                </c:pt>
                <c:pt idx="1">
                  <c:v>9800499.8409541249</c:v>
                </c:pt>
                <c:pt idx="2">
                  <c:v>7516569.3215146065</c:v>
                </c:pt>
                <c:pt idx="3">
                  <c:v>5386196.566739127</c:v>
                </c:pt>
                <c:pt idx="4">
                  <c:v>4334312.4424642939</c:v>
                </c:pt>
                <c:pt idx="5">
                  <c:v>3449862.3543934179</c:v>
                </c:pt>
                <c:pt idx="6">
                  <c:v>2813761.7160307197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F1-4C65-936B-ED463C76D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231320"/>
        <c:axId val="202645176"/>
      </c:barChart>
      <c:catAx>
        <c:axId val="20723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645176"/>
        <c:crosses val="autoZero"/>
        <c:auto val="1"/>
        <c:lblAlgn val="ctr"/>
        <c:lblOffset val="100"/>
        <c:noMultiLvlLbl val="0"/>
      </c:catAx>
      <c:valAx>
        <c:axId val="202645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231320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Outbound!$E$1:$K$1</c:f>
              <c:numCache>
                <c:formatCode>General</c:formatCode>
                <c:ptCount val="7"/>
                <c:pt idx="0">
                  <c:v>2017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</c:numCache>
            </c:numRef>
          </c:cat>
          <c:val>
            <c:numRef>
              <c:f>Outbound!$E$421:$K$421</c:f>
              <c:numCache>
                <c:formatCode>#,##0</c:formatCode>
                <c:ptCount val="7"/>
                <c:pt idx="0">
                  <c:v>2357277</c:v>
                </c:pt>
                <c:pt idx="1">
                  <c:v>2244234.4540505381</c:v>
                </c:pt>
                <c:pt idx="2">
                  <c:v>2063750.6106920184</c:v>
                </c:pt>
                <c:pt idx="3">
                  <c:v>1846635.0894682826</c:v>
                </c:pt>
                <c:pt idx="4">
                  <c:v>1662833.0005985978</c:v>
                </c:pt>
                <c:pt idx="5">
                  <c:v>1477081.1686507836</c:v>
                </c:pt>
                <c:pt idx="6">
                  <c:v>1347387.5964496776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B4-473E-9401-CEE988E55F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231320"/>
        <c:axId val="202645176"/>
      </c:barChart>
      <c:catAx>
        <c:axId val="20723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645176"/>
        <c:crosses val="autoZero"/>
        <c:auto val="1"/>
        <c:lblAlgn val="ctr"/>
        <c:lblOffset val="100"/>
        <c:noMultiLvlLbl val="0"/>
      </c:catAx>
      <c:valAx>
        <c:axId val="202645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231320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94137506670588"/>
          <c:y val="2.8247694334650856E-2"/>
          <c:w val="0.90225259578401762"/>
          <c:h val="0.872472897409562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Outbound!$E$1:$K$1</c:f>
              <c:numCache>
                <c:formatCode>General</c:formatCode>
                <c:ptCount val="7"/>
                <c:pt idx="0">
                  <c:v>2017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</c:numCache>
            </c:numRef>
          </c:cat>
          <c:val>
            <c:numRef>
              <c:f>Outbound!$E$24:$K$24</c:f>
              <c:numCache>
                <c:formatCode>#,##0</c:formatCode>
                <c:ptCount val="7"/>
                <c:pt idx="0">
                  <c:v>63565923</c:v>
                </c:pt>
                <c:pt idx="1">
                  <c:v>63117592.334799767</c:v>
                </c:pt>
                <c:pt idx="2">
                  <c:v>61243225.093648404</c:v>
                </c:pt>
                <c:pt idx="3">
                  <c:v>59515038.222177066</c:v>
                </c:pt>
                <c:pt idx="4">
                  <c:v>58906003.676864572</c:v>
                </c:pt>
                <c:pt idx="5">
                  <c:v>59599851.476108335</c:v>
                </c:pt>
                <c:pt idx="6">
                  <c:v>60270553.876804583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2F-4963-ABE1-651A73E01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231320"/>
        <c:axId val="202645176"/>
      </c:barChart>
      <c:catAx>
        <c:axId val="20723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645176"/>
        <c:crosses val="autoZero"/>
        <c:auto val="1"/>
        <c:lblAlgn val="ctr"/>
        <c:lblOffset val="100"/>
        <c:noMultiLvlLbl val="0"/>
      </c:catAx>
      <c:valAx>
        <c:axId val="202645176"/>
        <c:scaling>
          <c:orientation val="minMax"/>
          <c:max val="8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231320"/>
        <c:crosses val="autoZero"/>
        <c:crossBetween val="between"/>
        <c:majorUnit val="20000000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38670166229222"/>
          <c:y val="5.5241671438197339E-2"/>
          <c:w val="0.8540577427821523"/>
          <c:h val="0.82825732100433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Inbound!$E$1:$K$1</c:f>
              <c:numCache>
                <c:formatCode>General</c:formatCode>
                <c:ptCount val="7"/>
                <c:pt idx="0">
                  <c:v>2017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</c:numCache>
            </c:numRef>
          </c:cat>
          <c:val>
            <c:numRef>
              <c:f>Inbound!$E$24:$K$24</c:f>
              <c:numCache>
                <c:formatCode>#,##0</c:formatCode>
                <c:ptCount val="7"/>
                <c:pt idx="0">
                  <c:v>24076454</c:v>
                </c:pt>
                <c:pt idx="1">
                  <c:v>25024707.524506073</c:v>
                </c:pt>
                <c:pt idx="2">
                  <c:v>26739662.49407373</c:v>
                </c:pt>
                <c:pt idx="3">
                  <c:v>28727246.322774876</c:v>
                </c:pt>
                <c:pt idx="4">
                  <c:v>30214537.670866944</c:v>
                </c:pt>
                <c:pt idx="5">
                  <c:v>31940661.444796164</c:v>
                </c:pt>
                <c:pt idx="6">
                  <c:v>33743934.123644464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2A-4E3A-9F32-6A56C4B15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1935104"/>
        <c:axId val="281932808"/>
      </c:barChart>
      <c:catAx>
        <c:axId val="28193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932808"/>
        <c:crosses val="autoZero"/>
        <c:auto val="1"/>
        <c:lblAlgn val="ctr"/>
        <c:lblOffset val="100"/>
        <c:noMultiLvlLbl val="0"/>
      </c:catAx>
      <c:valAx>
        <c:axId val="281932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935104"/>
        <c:crosses val="autoZero"/>
        <c:crossBetween val="between"/>
        <c:majorUnit val="10000000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94137506670588"/>
          <c:y val="2.8247694334650856E-2"/>
          <c:w val="0.90225259578401762"/>
          <c:h val="0.872472897409562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Outbound!$E$1:$K$1</c:f>
              <c:numCache>
                <c:formatCode>General</c:formatCode>
                <c:ptCount val="7"/>
                <c:pt idx="0">
                  <c:v>2017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</c:numCache>
            </c:numRef>
          </c:cat>
          <c:val>
            <c:numRef>
              <c:f>Outbound!$E$24:$K$24</c:f>
              <c:numCache>
                <c:formatCode>#,##0</c:formatCode>
                <c:ptCount val="7"/>
                <c:pt idx="0">
                  <c:v>63565923</c:v>
                </c:pt>
                <c:pt idx="1">
                  <c:v>63117592.334799767</c:v>
                </c:pt>
                <c:pt idx="2">
                  <c:v>61243225.093648404</c:v>
                </c:pt>
                <c:pt idx="3">
                  <c:v>59515038.222177066</c:v>
                </c:pt>
                <c:pt idx="4">
                  <c:v>58906003.676864572</c:v>
                </c:pt>
                <c:pt idx="5">
                  <c:v>59599851.476108335</c:v>
                </c:pt>
                <c:pt idx="6">
                  <c:v>60270553.876804583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C0-4FA6-8F11-A7B4760A2D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231320"/>
        <c:axId val="202645176"/>
      </c:barChart>
      <c:catAx>
        <c:axId val="20723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645176"/>
        <c:crosses val="autoZero"/>
        <c:auto val="1"/>
        <c:lblAlgn val="ctr"/>
        <c:lblOffset val="100"/>
        <c:noMultiLvlLbl val="0"/>
      </c:catAx>
      <c:valAx>
        <c:axId val="202645176"/>
        <c:scaling>
          <c:orientation val="minMax"/>
          <c:max val="8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231320"/>
        <c:crosses val="autoZero"/>
        <c:crossBetween val="between"/>
        <c:majorUnit val="20000000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37029746281715"/>
          <c:y val="2.3213860658180745E-2"/>
          <c:w val="0.8540577427821523"/>
          <c:h val="0.82825732100433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Inbound!$E$1:$K$1</c:f>
              <c:numCache>
                <c:formatCode>General</c:formatCode>
                <c:ptCount val="7"/>
                <c:pt idx="0">
                  <c:v>2017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</c:numCache>
            </c:numRef>
          </c:cat>
          <c:val>
            <c:numRef>
              <c:f>Inbound!$E$24:$K$24</c:f>
              <c:numCache>
                <c:formatCode>#,##0</c:formatCode>
                <c:ptCount val="7"/>
                <c:pt idx="0">
                  <c:v>24076454</c:v>
                </c:pt>
                <c:pt idx="1">
                  <c:v>25024707.524506073</c:v>
                </c:pt>
                <c:pt idx="2">
                  <c:v>26739662.49407373</c:v>
                </c:pt>
                <c:pt idx="3">
                  <c:v>28727246.322774876</c:v>
                </c:pt>
                <c:pt idx="4">
                  <c:v>30214537.670866944</c:v>
                </c:pt>
                <c:pt idx="5">
                  <c:v>31940661.444796164</c:v>
                </c:pt>
                <c:pt idx="6">
                  <c:v>33743934.123644464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3-4D17-B33F-ACE8DC879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1935104"/>
        <c:axId val="281932808"/>
      </c:barChart>
      <c:catAx>
        <c:axId val="28193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932808"/>
        <c:crosses val="autoZero"/>
        <c:auto val="1"/>
        <c:lblAlgn val="ctr"/>
        <c:lblOffset val="100"/>
        <c:noMultiLvlLbl val="0"/>
      </c:catAx>
      <c:valAx>
        <c:axId val="281932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935104"/>
        <c:crosses val="autoZero"/>
        <c:crossBetween val="between"/>
        <c:majorUnit val="10000000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DA5BC80-F165-4FE7-B53A-6213BA71EB57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7455214-0300-4156-957C-626377CA31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39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23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55214-0300-4156-957C-626377CA3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33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SWOT Analysis (Port, Waterway, and System-Levels)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Critical Needs and Potential Responses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Peer State Programs 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dirty="0"/>
              <a:t>Review peer states waterway</a:t>
            </a:r>
            <a:r>
              <a:rPr lang="en-US" baseline="0" dirty="0"/>
              <a:t> programs and identify best practices that could be used by Illinois </a:t>
            </a:r>
            <a:endParaRPr lang="en-US" dirty="0"/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Programmatic Action Plan Recommendations and Responsibilities 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dirty="0"/>
              <a:t>Develop</a:t>
            </a:r>
            <a:r>
              <a:rPr lang="en-US" baseline="0" dirty="0"/>
              <a:t> near-term and long-range programmatic action plans, these recommendations will address port, regional and state level opportunities. </a:t>
            </a:r>
            <a:endParaRPr lang="en-US" dirty="0"/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Funding and Financing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dirty="0"/>
              <a:t>Will identify</a:t>
            </a:r>
            <a:r>
              <a:rPr lang="en-US" baseline="0" dirty="0"/>
              <a:t> established sources of funding and financing for ports and waterways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baseline="0" dirty="0"/>
              <a:t>Look at innovative funding options and financing strategies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724AC-1D81-447C-BDE5-EAC1777AACD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62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 Long Range Transportation Plan Goals and 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887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99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42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462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88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67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892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580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55214-0300-4156-957C-626377CA3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86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97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789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168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4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12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34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96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77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012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104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5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327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4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8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74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716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55214-0300-4156-957C-626377CA31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9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Overview of History of Illinois Waterway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dirty="0"/>
              <a:t>This section goes over the history of Illinois waterway, it will provide information on how the IMTS became what it is today. Stemming from Native</a:t>
            </a:r>
            <a:r>
              <a:rPr lang="en-US" baseline="0" dirty="0"/>
              <a:t> American populations that thrived along the river floodplains and the building of the I &amp; M canal to Navy Pier being used during WW2 to train soldiers.</a:t>
            </a:r>
            <a:endParaRPr lang="en-US" dirty="0"/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Inventory of Facilities, Conditions, and Connections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endParaRPr lang="en-US" dirty="0"/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Commodity Flows and Volumes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724AC-1D81-447C-BDE5-EAC1777AACD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7310F-2E33-4C44-85EA-D30267DB2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173" y="535024"/>
            <a:ext cx="7461116" cy="2754887"/>
          </a:xfrm>
        </p:spPr>
        <p:txBody>
          <a:bodyPr lIns="91440" tIns="640080" rIns="0" anchor="t" anchorCtr="0">
            <a:normAutofit/>
          </a:bodyPr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65BE4-7C30-4E11-88A4-0B8DCE6D0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0" y="41716"/>
            <a:ext cx="8266889" cy="454396"/>
          </a:xfrm>
        </p:spPr>
        <p:txBody>
          <a:bodyPr bIns="45720" anchor="b" anchorCtr="0">
            <a:normAutofit/>
          </a:bodyPr>
          <a:lstStyle>
            <a:lvl1pPr marL="0" indent="0" algn="r">
              <a:buNone/>
              <a:defRPr sz="18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CBDE5-3961-4F73-98C7-4A1E222F4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A755-D6C6-4AB7-B427-7F0CE73540A3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F475-011C-4B8A-8BF2-C9B731B1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97E93-4834-435C-A8E9-D3DA2591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EB5070-8AF9-494B-AE5B-0BD137A2BA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0064" y="4766553"/>
            <a:ext cx="6118225" cy="1080141"/>
          </a:xfrm>
        </p:spPr>
        <p:txBody>
          <a:bodyPr>
            <a:normAutofit/>
          </a:bodyPr>
          <a:lstStyle>
            <a:lvl1pPr marL="0" indent="0" algn="r">
              <a:buNone/>
              <a:defRPr sz="2000" b="1" i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855662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031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CEC30A-0E20-4A81-BEA5-194E8EDF3D4A}"/>
              </a:ext>
            </a:extLst>
          </p:cNvPr>
          <p:cNvSpPr/>
          <p:nvPr userDrawn="1"/>
        </p:nvSpPr>
        <p:spPr>
          <a:xfrm>
            <a:off x="5369668" y="787942"/>
            <a:ext cx="6822332" cy="5372876"/>
          </a:xfrm>
          <a:prstGeom prst="rect">
            <a:avLst/>
          </a:prstGeom>
          <a:solidFill>
            <a:schemeClr val="accent4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E14F9-7DD8-4EC7-B4FF-0F6C7DF7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72957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93E1D-A390-4EE0-9C67-5938340C4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0951" y="2480552"/>
            <a:ext cx="3932237" cy="36608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CD343-A396-451B-A0F1-68ABB4BB6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A755-D6C6-4AB7-B427-7F0CE73540A3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4CE75-54CD-4307-891C-2A793D92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6C8B0-CAF8-49F0-9691-FA1B562B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67ABF08D-CB0D-4C98-A77C-5607EC70122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768503" y="1098550"/>
            <a:ext cx="6167336" cy="4699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325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7310F-2E33-4C44-85EA-D30267DB2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173" y="535024"/>
            <a:ext cx="7461116" cy="2754887"/>
          </a:xfrm>
        </p:spPr>
        <p:txBody>
          <a:bodyPr lIns="91440" tIns="640080" rIns="0" anchor="t" anchorCtr="0">
            <a:normAutofit/>
          </a:bodyPr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65BE4-7C30-4E11-88A4-0B8DCE6D0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0" y="41716"/>
            <a:ext cx="8266889" cy="454396"/>
          </a:xfrm>
        </p:spPr>
        <p:txBody>
          <a:bodyPr bIns="45720" anchor="b" anchorCtr="0">
            <a:normAutofit/>
          </a:bodyPr>
          <a:lstStyle>
            <a:lvl1pPr marL="0" indent="0" algn="r">
              <a:buNone/>
              <a:defRPr sz="18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CBDE5-3961-4F73-98C7-4A1E222F4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ABC3-1582-4AA4-9BAC-4C68850712F6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F475-011C-4B8A-8BF2-C9B731B1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97E93-4834-435C-A8E9-D3DA2591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EB5070-8AF9-494B-AE5B-0BD137A2BA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0064" y="4766553"/>
            <a:ext cx="6118225" cy="1080141"/>
          </a:xfrm>
        </p:spPr>
        <p:txBody>
          <a:bodyPr>
            <a:normAutofit/>
          </a:bodyPr>
          <a:lstStyle>
            <a:lvl1pPr marL="0" indent="0" algn="r">
              <a:buNone/>
              <a:defRPr sz="2000" b="1" i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855662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900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0CE56CF-1E50-4160-88D8-1571BDCEDD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1286" y="521274"/>
            <a:ext cx="3647871" cy="5331126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3608DA-16B1-4197-945A-C5F47CBFE1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37C6D31-96E9-4BA4-B543-E55E11802223}"/>
              </a:ext>
            </a:extLst>
          </p:cNvPr>
          <p:cNvSpPr/>
          <p:nvPr userDrawn="1"/>
        </p:nvSpPr>
        <p:spPr>
          <a:xfrm>
            <a:off x="0" y="5933287"/>
            <a:ext cx="12192000" cy="905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A7310F-2E33-4C44-85EA-D30267DB2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157" y="535024"/>
            <a:ext cx="7889132" cy="2754887"/>
          </a:xfrm>
        </p:spPr>
        <p:txBody>
          <a:bodyPr lIns="91440" tIns="640080" rIns="0" anchor="t" anchorCtr="0">
            <a:normAutofit/>
          </a:bodyPr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CBDE5-3961-4F73-98C7-4A1E222F4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9CF07512-B4AD-4226-96D1-1A54F719DB62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F475-011C-4B8A-8BF2-C9B731B1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97E93-4834-435C-A8E9-D3DA2591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EB5070-8AF9-494B-AE5B-0BD137A2BA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0064" y="4766553"/>
            <a:ext cx="6118225" cy="1080141"/>
          </a:xfrm>
        </p:spPr>
        <p:txBody>
          <a:bodyPr>
            <a:normAutofit/>
          </a:bodyPr>
          <a:lstStyle>
            <a:lvl1pPr marL="0" indent="0" algn="r">
              <a:buNone/>
              <a:defRPr sz="2000" b="1" i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855662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65BE4-7C30-4E11-88A4-0B8DCE6D0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0" y="41716"/>
            <a:ext cx="8266889" cy="454396"/>
          </a:xfrm>
        </p:spPr>
        <p:txBody>
          <a:bodyPr bIns="45720" anchor="b" anchorCtr="0">
            <a:normAutofit/>
          </a:bodyPr>
          <a:lstStyle>
            <a:lvl1pPr marL="0" indent="0" algn="r">
              <a:buNone/>
              <a:defRPr sz="18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5084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B64D-CF16-4082-BB50-B615E5D2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420F6-6021-4E2C-A031-7976EDF5D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4677F-08C6-4709-90E3-380A9B83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07445-AD7D-4F7D-BD2A-66A37FE8DF5B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59F30-04E4-4B02-A5CF-0FC0A7F7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014D2-D5DD-4170-A8CB-74F16279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7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B64D-CF16-4082-BB50-B615E5D2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509" y="826850"/>
            <a:ext cx="10651787" cy="856034"/>
          </a:xfrm>
        </p:spPr>
        <p:txBody>
          <a:bodyPr lIns="0"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420F6-6021-4E2C-A031-7976EDF5D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509" y="1916349"/>
            <a:ext cx="10447503" cy="42606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4677F-08C6-4709-90E3-380A9B83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FB68D-6EAE-457F-A21F-5A5C8F2D1D4A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59F30-04E4-4B02-A5CF-0FC0A7F7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014D2-D5DD-4170-A8CB-74F16279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02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DBF08-A60F-490C-869F-ABCDF458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89C2D-A52C-49DD-920B-5654C057A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866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A51B1-CE01-414B-9197-E189C43C8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884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8189E-6CBF-47FC-986A-B432D6B7D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A0FE4-B7DD-4ED3-8F82-249BBD3BBFF8}" type="datetime1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F5A7E-ADBE-4F25-97BA-8E496D1B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4CB05-80B2-432C-9BE1-DD16FAA4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42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6A1E-1871-44F9-B354-7E1B73E2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237" y="0"/>
            <a:ext cx="10622606" cy="8754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D2CC9-A12E-4F6D-B164-CE6665BF93D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107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C2A13-8CB5-403A-B5FA-9F2983C1E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1073" y="2607013"/>
            <a:ext cx="5157787" cy="35826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30451-4D5A-42AA-A9E5-07D6E28B147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08049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1576B9-CFF5-4F9A-888B-2168DB0BA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08049" y="2607013"/>
            <a:ext cx="5183188" cy="35826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DAC0A-71E2-4FBA-821E-8FD4CF167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60A2-DF9E-4DF2-9A2A-E0780DA62960}" type="datetime1">
              <a:rPr lang="en-US" smtClean="0"/>
              <a:t>9/18/2019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8601AD-B0FB-4CC5-8DAF-EE8BC829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04CCAF-3E19-46A1-8018-77DA8A68B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76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C5BF3-90FC-4926-94E2-D693EE49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E4B662-0F95-4446-B58C-131893AF2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7F13-D08E-4846-8E58-4F6BD48B8056}" type="datetime1">
              <a:rPr lang="en-US" smtClean="0"/>
              <a:t>9/18/2019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31E60-1940-45E7-A7F1-48A82C1A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605B-03FA-46B0-B5EE-BA1CFCEA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18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F26D1-CCE4-4565-9CC9-81C67C0B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70E5A-E270-46C8-BEEB-999B25D2A39A}" type="datetime1">
              <a:rPr lang="en-US" smtClean="0"/>
              <a:t>9/18/2019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04454-DB51-44FB-9F20-3788E6D5D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49AB0-BBEF-4AD8-9904-07E8A8DE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47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CEC30A-0E20-4A81-BEA5-194E8EDF3D4A}"/>
              </a:ext>
            </a:extLst>
          </p:cNvPr>
          <p:cNvSpPr/>
          <p:nvPr userDrawn="1"/>
        </p:nvSpPr>
        <p:spPr>
          <a:xfrm>
            <a:off x="5369668" y="787942"/>
            <a:ext cx="6822332" cy="53728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E14F9-7DD8-4EC7-B4FF-0F6C7DF7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72957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93E1D-A390-4EE0-9C67-5938340C4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0951" y="2480552"/>
            <a:ext cx="3932237" cy="36608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CD343-A396-451B-A0F1-68ABB4BB6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BA37-367E-47AE-A401-6101B6384C27}" type="datetime1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4CE75-54CD-4307-891C-2A793D92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6C8B0-CAF8-49F0-9691-FA1B562B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E484B81-137C-493B-AC31-76180FDC73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9668" y="787942"/>
            <a:ext cx="6822332" cy="535341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0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0CE56CF-1E50-4160-88D8-1571BDCEDD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1286" y="521274"/>
            <a:ext cx="3647871" cy="5331126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3608DA-16B1-4197-945A-C5F47CBFE1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37C6D31-96E9-4BA4-B543-E55E11802223}"/>
              </a:ext>
            </a:extLst>
          </p:cNvPr>
          <p:cNvSpPr/>
          <p:nvPr userDrawn="1"/>
        </p:nvSpPr>
        <p:spPr>
          <a:xfrm>
            <a:off x="0" y="5933287"/>
            <a:ext cx="12192000" cy="905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A7310F-2E33-4C44-85EA-D30267DB2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157" y="535024"/>
            <a:ext cx="7889132" cy="2754887"/>
          </a:xfrm>
        </p:spPr>
        <p:txBody>
          <a:bodyPr lIns="91440" tIns="640080" rIns="0" anchor="t" anchorCtr="0">
            <a:normAutofit/>
          </a:bodyPr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CBDE5-3961-4F73-98C7-4A1E222F4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A488A755-D6C6-4AB7-B427-7F0CE73540A3}" type="datetimeFigureOut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F475-011C-4B8A-8BF2-C9B731B1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97E93-4834-435C-A8E9-D3DA2591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EB5070-8AF9-494B-AE5B-0BD137A2BA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0064" y="4766553"/>
            <a:ext cx="6118225" cy="1080141"/>
          </a:xfrm>
        </p:spPr>
        <p:txBody>
          <a:bodyPr>
            <a:normAutofit/>
          </a:bodyPr>
          <a:lstStyle>
            <a:lvl1pPr marL="0" indent="0" algn="r">
              <a:buNone/>
              <a:defRPr sz="2000" b="1" i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855662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65BE4-7C30-4E11-88A4-0B8DCE6D0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0" y="41716"/>
            <a:ext cx="8266889" cy="454396"/>
          </a:xfrm>
        </p:spPr>
        <p:txBody>
          <a:bodyPr bIns="45720" anchor="b" anchorCtr="0">
            <a:normAutofit/>
          </a:bodyPr>
          <a:lstStyle>
            <a:lvl1pPr marL="0" indent="0" algn="r">
              <a:buNone/>
              <a:defRPr sz="18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457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CEC30A-0E20-4A81-BEA5-194E8EDF3D4A}"/>
              </a:ext>
            </a:extLst>
          </p:cNvPr>
          <p:cNvSpPr/>
          <p:nvPr userDrawn="1"/>
        </p:nvSpPr>
        <p:spPr>
          <a:xfrm>
            <a:off x="5369668" y="787942"/>
            <a:ext cx="6822332" cy="5372876"/>
          </a:xfrm>
          <a:prstGeom prst="rect">
            <a:avLst/>
          </a:prstGeom>
          <a:solidFill>
            <a:schemeClr val="accent4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E14F9-7DD8-4EC7-B4FF-0F6C7DF7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72957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93E1D-A390-4EE0-9C67-5938340C4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0951" y="2480552"/>
            <a:ext cx="3932237" cy="36608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CD343-A396-451B-A0F1-68ABB4BB6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6FA7-3B8A-471B-A316-7D75A24D602A}" type="datetime1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4CE75-54CD-4307-891C-2A793D92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6C8B0-CAF8-49F0-9691-FA1B562B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67ABF08D-CB0D-4C98-A77C-5607EC70122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768503" y="1098550"/>
            <a:ext cx="6167336" cy="4699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0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B64D-CF16-4082-BB50-B615E5D2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420F6-6021-4E2C-A031-7976EDF5D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4677F-08C6-4709-90E3-380A9B83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A755-D6C6-4AB7-B427-7F0CE73540A3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59F30-04E4-4B02-A5CF-0FC0A7F7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014D2-D5DD-4170-A8CB-74F16279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5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B64D-CF16-4082-BB50-B615E5D2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509" y="826850"/>
            <a:ext cx="10651787" cy="856034"/>
          </a:xfrm>
        </p:spPr>
        <p:txBody>
          <a:bodyPr lIns="0"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420F6-6021-4E2C-A031-7976EDF5D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509" y="1916349"/>
            <a:ext cx="10447503" cy="42606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4677F-08C6-4709-90E3-380A9B83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A755-D6C6-4AB7-B427-7F0CE73540A3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59F30-04E4-4B02-A5CF-0FC0A7F7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014D2-D5DD-4170-A8CB-74F16279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80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DBF08-A60F-490C-869F-ABCDF458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89C2D-A52C-49DD-920B-5654C057A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866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A51B1-CE01-414B-9197-E189C43C8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884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8189E-6CBF-47FC-986A-B432D6B7D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A755-D6C6-4AB7-B427-7F0CE73540A3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F5A7E-ADBE-4F25-97BA-8E496D1B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4CB05-80B2-432C-9BE1-DD16FAA4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53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6A1E-1871-44F9-B354-7E1B73E2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237" y="0"/>
            <a:ext cx="10622606" cy="8754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D2CC9-A12E-4F6D-B164-CE6665BF93D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107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C2A13-8CB5-403A-B5FA-9F2983C1E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1073" y="2607013"/>
            <a:ext cx="5157787" cy="35826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30451-4D5A-42AA-A9E5-07D6E28B147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08049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1576B9-CFF5-4F9A-888B-2168DB0BA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08049" y="2607013"/>
            <a:ext cx="5183188" cy="35826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DAC0A-71E2-4FBA-821E-8FD4CF167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A755-D6C6-4AB7-B427-7F0CE73540A3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8601AD-B0FB-4CC5-8DAF-EE8BC829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04CCAF-3E19-46A1-8018-77DA8A68B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1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C5BF3-90FC-4926-94E2-D693EE49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E4B662-0F95-4446-B58C-131893AF2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A755-D6C6-4AB7-B427-7F0CE73540A3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31E60-1940-45E7-A7F1-48A82C1A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605B-03FA-46B0-B5EE-BA1CFCEA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4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F26D1-CCE4-4565-9CC9-81C67C0B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A755-D6C6-4AB7-B427-7F0CE73540A3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04454-DB51-44FB-9F20-3788E6D5D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49AB0-BBEF-4AD8-9904-07E8A8DE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51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CEC30A-0E20-4A81-BEA5-194E8EDF3D4A}"/>
              </a:ext>
            </a:extLst>
          </p:cNvPr>
          <p:cNvSpPr/>
          <p:nvPr userDrawn="1"/>
        </p:nvSpPr>
        <p:spPr>
          <a:xfrm>
            <a:off x="5369668" y="787942"/>
            <a:ext cx="6822332" cy="53728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E14F9-7DD8-4EC7-B4FF-0F6C7DF7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72957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93E1D-A390-4EE0-9C67-5938340C4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0951" y="2480552"/>
            <a:ext cx="3932237" cy="36608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CD343-A396-451B-A0F1-68ABB4BB6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A755-D6C6-4AB7-B427-7F0CE73540A3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4CE75-54CD-4307-891C-2A793D92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6C8B0-CAF8-49F0-9691-FA1B562B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E484B81-137C-493B-AC31-76180FDC73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9668" y="787942"/>
            <a:ext cx="6822332" cy="535341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91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10D9DA-482B-4902-98E6-6DE8B1946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968" y="0"/>
            <a:ext cx="10651787" cy="85603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F1855-C013-4F1F-A52C-6331628E5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5413" y="1721796"/>
            <a:ext cx="10515599" cy="445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31D88-5AB7-42EC-8DE6-77CCAEEBA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8A755-D6C6-4AB7-B427-7F0CE73540A3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EE285-B7EA-4BDE-8E61-5D8F04AC9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B7E71-FEC5-4898-B60C-294D3824A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9643" y="6566170"/>
            <a:ext cx="2743200" cy="291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fld id="{8AAE0EC8-9FD8-4FB7-AB65-23A2963DD6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68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87338" algn="l" defTabSz="914400" rtl="0" eaLnBrk="1" latinLnBrk="0" hangingPunct="1">
        <a:lnSpc>
          <a:spcPct val="90000"/>
        </a:lnSpc>
        <a:spcBef>
          <a:spcPts val="5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ü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Montserrat" panose="00000500000000000000" pitchFamily="2" charset="0"/>
        <a:buChar char="—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10D9DA-482B-4902-98E6-6DE8B1946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968" y="0"/>
            <a:ext cx="10651787" cy="85603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F1855-C013-4F1F-A52C-6331628E5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5413" y="1721796"/>
            <a:ext cx="10515599" cy="445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31D88-5AB7-42EC-8DE6-77CCAEEBA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CFC16-9C40-44E5-AA50-2FAD79835874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EE285-B7EA-4BDE-8E61-5D8F04AC9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B7E71-FEC5-4898-B60C-294D3824A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9643" y="6566170"/>
            <a:ext cx="2743200" cy="291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fld id="{8AAE0EC8-9FD8-4FB7-AB65-23A2963DD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1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87338" algn="l" defTabSz="914400" rtl="0" eaLnBrk="1" latinLnBrk="0" hangingPunct="1">
        <a:lnSpc>
          <a:spcPct val="90000"/>
        </a:lnSpc>
        <a:spcBef>
          <a:spcPts val="5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ü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Montserrat" panose="00000500000000000000" pitchFamily="2" charset="0"/>
        <a:buChar char="—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mailto:Clayton.Stambaugh@Illinois.g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dot.illinois.gov/" TargetMode="External"/><Relationship Id="rId5" Type="http://schemas.openxmlformats.org/officeDocument/2006/relationships/hyperlink" Target="mailto:BJ.Murray@Illinois.gov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C96F-4912-452C-9068-4C96B67D2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1427" y="532436"/>
            <a:ext cx="7570573" cy="1382862"/>
          </a:xfrm>
        </p:spPr>
        <p:txBody>
          <a:bodyPr tIns="0" rIns="91440" bIns="0" anchor="b" anchorCtr="1">
            <a:noAutofit/>
          </a:bodyPr>
          <a:lstStyle/>
          <a:p>
            <a:pPr algn="ctr" fontAlgn="base"/>
            <a:r>
              <a:rPr lang="en-US" sz="2400" b="1" dirty="0"/>
              <a:t>2019 MAASTO Annual Conference</a:t>
            </a:r>
            <a:br>
              <a:rPr lang="en-US" sz="2400" b="1" dirty="0"/>
            </a:br>
            <a:r>
              <a:rPr lang="en-US" sz="2400" b="1" dirty="0"/>
              <a:t>and</a:t>
            </a:r>
            <a:br>
              <a:rPr lang="en-US" sz="2400" b="1" dirty="0"/>
            </a:br>
            <a:r>
              <a:rPr lang="en-US" sz="2400" b="1" dirty="0"/>
              <a:t>2019 Mid-America Freight Coalition Annual Meeting</a:t>
            </a:r>
            <a:r>
              <a:rPr lang="en-US" sz="2400" dirty="0"/>
              <a:t>​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349A3F5-F6FD-40CA-9E09-51D2A6B48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3775" y="5041557"/>
            <a:ext cx="6118225" cy="826070"/>
          </a:xfrm>
        </p:spPr>
        <p:txBody>
          <a:bodyPr tIns="0" bIns="0" anchor="b">
            <a:normAutofit/>
          </a:bodyPr>
          <a:lstStyle>
            <a:lvl1pPr marL="0" indent="0" algn="r">
              <a:buNone/>
              <a:defRPr sz="2000" b="1" i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855662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Hyatt Regency, Downtown Indianapolis, IN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Wednesday, August 13,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735C1-9A01-4A2B-886B-1D77D12CC640}"/>
              </a:ext>
            </a:extLst>
          </p:cNvPr>
          <p:cNvSpPr txBox="1"/>
          <p:nvPr/>
        </p:nvSpPr>
        <p:spPr>
          <a:xfrm>
            <a:off x="3880022" y="2644346"/>
            <a:ext cx="8311978" cy="98488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Illinois Marine Transportation System Plan and Economic Impact Analysis Study</a:t>
            </a:r>
          </a:p>
        </p:txBody>
      </p:sp>
    </p:spTree>
    <p:extLst>
      <p:ext uri="{BB962C8B-B14F-4D97-AF65-F5344CB8AC3E}">
        <p14:creationId xmlns:p14="http://schemas.microsoft.com/office/powerpoint/2010/main" val="1691132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and Volume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History of Illinois Waterway</a:t>
            </a:r>
          </a:p>
          <a:p>
            <a:pPr lvl="1"/>
            <a:r>
              <a:rPr lang="en-US" dirty="0"/>
              <a:t>Provide a history of IMTS from the pre-Columbian era to modern times</a:t>
            </a:r>
          </a:p>
          <a:p>
            <a:r>
              <a:rPr lang="en-US" dirty="0"/>
              <a:t>Inventory of Facilities, Conditions, and Connections</a:t>
            </a:r>
          </a:p>
          <a:p>
            <a:pPr lvl="1"/>
            <a:r>
              <a:rPr lang="en-US" dirty="0"/>
              <a:t>Inventory port facilities</a:t>
            </a:r>
          </a:p>
          <a:p>
            <a:r>
              <a:rPr lang="en-US" dirty="0"/>
              <a:t>Commodity Flows and Volumes</a:t>
            </a:r>
          </a:p>
          <a:p>
            <a:pPr lvl="1"/>
            <a:r>
              <a:rPr lang="en-US" dirty="0"/>
              <a:t>Provide information on flows using IMTS and other modes that support the IMTS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639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and Operator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Industry Profiles of Primary MTS Shippers and Receivers</a:t>
            </a:r>
          </a:p>
          <a:p>
            <a:pPr lvl="1"/>
            <a:r>
              <a:rPr lang="en-US" dirty="0"/>
              <a:t>Provide analysis of facilities and commodity flows within major commodities and industry groups </a:t>
            </a:r>
          </a:p>
          <a:p>
            <a:r>
              <a:rPr lang="en-US" dirty="0"/>
              <a:t>Inventory of Carriers and Operators</a:t>
            </a:r>
          </a:p>
          <a:p>
            <a:pPr lvl="1"/>
            <a:r>
              <a:rPr lang="en-US" dirty="0"/>
              <a:t>Identify carriers and operators, and learn about their daily experiences on the IMTS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5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90666A97-F7E6-4B41-89F3-5DD746BBF59C}"/>
              </a:ext>
            </a:extLst>
          </p:cNvPr>
          <p:cNvSpPr/>
          <p:nvPr/>
        </p:nvSpPr>
        <p:spPr>
          <a:xfrm>
            <a:off x="2754256" y="856034"/>
            <a:ext cx="7467806" cy="7467806"/>
          </a:xfrm>
          <a:prstGeom prst="ellipse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  <a:effectLst>
            <a:softEdge rad="571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Value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2E7C85-5342-46FB-BD26-42CCE9F9D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965" y="2575966"/>
            <a:ext cx="4642388" cy="3815788"/>
          </a:xfrm>
          <a:prstGeom prst="rect">
            <a:avLst/>
          </a:prstGeom>
          <a:effectLst>
            <a:outerShdw blurRad="127000" sx="105000" sy="105000" algn="ctr" rotWithShape="0">
              <a:prstClr val="black">
                <a:alpha val="21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F82564-4C2C-42C9-BD42-E6027E575477}"/>
              </a:ext>
            </a:extLst>
          </p:cNvPr>
          <p:cNvSpPr/>
          <p:nvPr/>
        </p:nvSpPr>
        <p:spPr>
          <a:xfrm>
            <a:off x="5472358" y="4064331"/>
            <a:ext cx="20316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Economic Impact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4FE919-C1AF-4107-A606-F41D973C8174}"/>
              </a:ext>
            </a:extLst>
          </p:cNvPr>
          <p:cNvSpPr/>
          <p:nvPr/>
        </p:nvSpPr>
        <p:spPr>
          <a:xfrm>
            <a:off x="519101" y="4283737"/>
            <a:ext cx="3789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400" dirty="0"/>
              <a:t>Port contribution</a:t>
            </a:r>
            <a:br>
              <a:rPr lang="en-US" sz="2400" dirty="0"/>
            </a:br>
            <a:r>
              <a:rPr lang="en-US" sz="2400" dirty="0"/>
              <a:t>to state economy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108E0B-3860-4231-9035-54B859479A2F}"/>
              </a:ext>
            </a:extLst>
          </p:cNvPr>
          <p:cNvSpPr/>
          <p:nvPr/>
        </p:nvSpPr>
        <p:spPr>
          <a:xfrm>
            <a:off x="8905010" y="4099072"/>
            <a:ext cx="2875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400" dirty="0"/>
              <a:t>Port contribution to regional economy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4B7F58-2195-4459-A829-518509BC6326}"/>
              </a:ext>
            </a:extLst>
          </p:cNvPr>
          <p:cNvSpPr/>
          <p:nvPr/>
        </p:nvSpPr>
        <p:spPr>
          <a:xfrm>
            <a:off x="4846323" y="1208746"/>
            <a:ext cx="2943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400" dirty="0"/>
              <a:t>IMTS reliant industry effects on State’s economy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7A930F7-E4D4-4618-AB28-3DED2DF1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443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Statewide Maritime Employment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7A930F7-E4D4-4618-AB28-3DED2DF1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E0EC8-9FD8-4FB7-AB65-23A2963DD69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A close up of a map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5" r="51461" b="15180"/>
          <a:stretch/>
        </p:blipFill>
        <p:spPr>
          <a:xfrm>
            <a:off x="7214002" y="1415143"/>
            <a:ext cx="3457241" cy="5147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7" r="51342" b="15269"/>
          <a:stretch/>
        </p:blipFill>
        <p:spPr>
          <a:xfrm>
            <a:off x="2522995" y="1415142"/>
            <a:ext cx="3431492" cy="51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06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4BF4DD-CC99-47F7-8B63-5E400F33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One 15 Barge Tow is Equivalent 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FD3015-370F-4D8A-8F22-AF9B6DCCD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0951" y="2480552"/>
            <a:ext cx="3932237" cy="9157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216 Rail Cars and 6 Locomotives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1,050 Large Semi Tractor-Trailers</a:t>
            </a:r>
          </a:p>
          <a:p>
            <a:endParaRPr lang="en-US" dirty="0"/>
          </a:p>
        </p:txBody>
      </p:sp>
      <p:pic>
        <p:nvPicPr>
          <p:cNvPr id="42" name="Picture Placeholder 4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r="2216"/>
          <a:stretch>
            <a:fillRect/>
          </a:stretch>
        </p:blipFill>
        <p:spPr/>
      </p:pic>
      <p:sp>
        <p:nvSpPr>
          <p:cNvPr id="43" name="Title 4"/>
          <p:cNvSpPr txBox="1">
            <a:spLocks/>
          </p:cNvSpPr>
          <p:nvPr/>
        </p:nvSpPr>
        <p:spPr>
          <a:xfrm>
            <a:off x="1250950" y="3396343"/>
            <a:ext cx="3932237" cy="11423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One Gallon of Fuel Moves 1 Ton of Cargo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742950" y="3396343"/>
            <a:ext cx="457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5"/>
          <p:cNvSpPr txBox="1">
            <a:spLocks/>
          </p:cNvSpPr>
          <p:nvPr/>
        </p:nvSpPr>
        <p:spPr>
          <a:xfrm>
            <a:off x="1250949" y="4552224"/>
            <a:ext cx="3932237" cy="158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Montserrat" panose="00000500000000000000" pitchFamily="2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647 Miles by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477 Miles by 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144 Miles by Truck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33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998D64-4DCC-498A-A4DD-97F3820D81E8}"/>
              </a:ext>
            </a:extLst>
          </p:cNvPr>
          <p:cNvSpPr/>
          <p:nvPr/>
        </p:nvSpPr>
        <p:spPr>
          <a:xfrm>
            <a:off x="1192944" y="4616106"/>
            <a:ext cx="10560005" cy="621792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7E10C9-6E19-466D-A766-E43D87B6ADEA}"/>
              </a:ext>
            </a:extLst>
          </p:cNvPr>
          <p:cNvSpPr/>
          <p:nvPr/>
        </p:nvSpPr>
        <p:spPr>
          <a:xfrm>
            <a:off x="5417472" y="4616106"/>
            <a:ext cx="2112264" cy="621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2FAFEFC-5F09-44DA-9D00-F235F5C5DFBE}"/>
              </a:ext>
            </a:extLst>
          </p:cNvPr>
          <p:cNvSpPr/>
          <p:nvPr/>
        </p:nvSpPr>
        <p:spPr>
          <a:xfrm>
            <a:off x="7528421" y="4616106"/>
            <a:ext cx="2112264" cy="62179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9ACE955-A355-4C91-A06E-441E064FE431}"/>
              </a:ext>
            </a:extLst>
          </p:cNvPr>
          <p:cNvSpPr/>
          <p:nvPr/>
        </p:nvSpPr>
        <p:spPr>
          <a:xfrm>
            <a:off x="3305208" y="4616106"/>
            <a:ext cx="2112264" cy="621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7BE903B0-3125-4A2B-982E-373A36A2FF3F}"/>
              </a:ext>
            </a:extLst>
          </p:cNvPr>
          <p:cNvSpPr/>
          <p:nvPr/>
        </p:nvSpPr>
        <p:spPr>
          <a:xfrm>
            <a:off x="9640685" y="4616106"/>
            <a:ext cx="2112263" cy="621792"/>
          </a:xfrm>
          <a:custGeom>
            <a:avLst/>
            <a:gdLst>
              <a:gd name="connsiteX0" fmla="*/ 0 w 2112263"/>
              <a:gd name="connsiteY0" fmla="*/ 0 h 621792"/>
              <a:gd name="connsiteX1" fmla="*/ 347471 w 2112263"/>
              <a:gd name="connsiteY1" fmla="*/ 0 h 621792"/>
              <a:gd name="connsiteX2" fmla="*/ 1439339 w 2112263"/>
              <a:gd name="connsiteY2" fmla="*/ 0 h 621792"/>
              <a:gd name="connsiteX3" fmla="*/ 1779562 w 2112263"/>
              <a:gd name="connsiteY3" fmla="*/ 0 h 621792"/>
              <a:gd name="connsiteX4" fmla="*/ 2112263 w 2112263"/>
              <a:gd name="connsiteY4" fmla="*/ 310896 h 621792"/>
              <a:gd name="connsiteX5" fmla="*/ 1779562 w 2112263"/>
              <a:gd name="connsiteY5" fmla="*/ 621792 h 621792"/>
              <a:gd name="connsiteX6" fmla="*/ 1439339 w 2112263"/>
              <a:gd name="connsiteY6" fmla="*/ 621792 h 621792"/>
              <a:gd name="connsiteX7" fmla="*/ 347471 w 2112263"/>
              <a:gd name="connsiteY7" fmla="*/ 621792 h 621792"/>
              <a:gd name="connsiteX8" fmla="*/ 0 w 2112263"/>
              <a:gd name="connsiteY8" fmla="*/ 621792 h 621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2263" h="621792">
                <a:moveTo>
                  <a:pt x="0" y="0"/>
                </a:moveTo>
                <a:lnTo>
                  <a:pt x="347471" y="0"/>
                </a:lnTo>
                <a:lnTo>
                  <a:pt x="1439339" y="0"/>
                </a:lnTo>
                <a:lnTo>
                  <a:pt x="1779562" y="0"/>
                </a:lnTo>
                <a:cubicBezTo>
                  <a:pt x="1963307" y="0"/>
                  <a:pt x="2112263" y="139193"/>
                  <a:pt x="2112263" y="310896"/>
                </a:cubicBezTo>
                <a:cubicBezTo>
                  <a:pt x="2112263" y="482599"/>
                  <a:pt x="1963307" y="621792"/>
                  <a:pt x="1779562" y="621792"/>
                </a:cubicBezTo>
                <a:lnTo>
                  <a:pt x="1439339" y="621792"/>
                </a:lnTo>
                <a:lnTo>
                  <a:pt x="347471" y="621792"/>
                </a:lnTo>
                <a:lnTo>
                  <a:pt x="0" y="62179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Needs Assessment and Strategy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1805" y="2324609"/>
            <a:ext cx="2112264" cy="17657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chemeClr val="tx1"/>
                </a:solidFill>
              </a:rPr>
              <a:t>SWOT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Analysis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1800" b="0" i="1" dirty="0">
                <a:solidFill>
                  <a:schemeClr val="tx1"/>
                </a:solidFill>
              </a:rPr>
              <a:t>(Port, Waterway, and System-Levels)</a:t>
            </a:r>
          </a:p>
          <a:p>
            <a:pPr marL="0" indent="0" algn="ctr">
              <a:buNone/>
            </a:pP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E009E4-E28F-4C92-B5DE-4FA00C125F3D}"/>
              </a:ext>
            </a:extLst>
          </p:cNvPr>
          <p:cNvSpPr/>
          <p:nvPr/>
        </p:nvSpPr>
        <p:spPr>
          <a:xfrm>
            <a:off x="1029855" y="4463706"/>
            <a:ext cx="10913364" cy="914400"/>
          </a:xfrm>
          <a:prstGeom prst="roundRect">
            <a:avLst>
              <a:gd name="adj" fmla="val 50000"/>
            </a:avLst>
          </a:prstGeom>
          <a:noFill/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CD38F8-0707-4C5D-99D0-405AC00D86AE}"/>
              </a:ext>
            </a:extLst>
          </p:cNvPr>
          <p:cNvGrpSpPr/>
          <p:nvPr/>
        </p:nvGrpSpPr>
        <p:grpSpPr>
          <a:xfrm>
            <a:off x="1484205" y="4692306"/>
            <a:ext cx="1567464" cy="457200"/>
            <a:chOff x="1599692" y="3289300"/>
            <a:chExt cx="1464732" cy="45720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4D2B5A0-D9D5-4B08-96A6-2B3A47A7E440}"/>
                </a:ext>
              </a:extLst>
            </p:cNvPr>
            <p:cNvCxnSpPr/>
            <p:nvPr/>
          </p:nvCxnSpPr>
          <p:spPr>
            <a:xfrm>
              <a:off x="1599692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BEDB07A-5DFA-44CE-AF7A-0B789F363CFA}"/>
                </a:ext>
              </a:extLst>
            </p:cNvPr>
            <p:cNvCxnSpPr/>
            <p:nvPr/>
          </p:nvCxnSpPr>
          <p:spPr>
            <a:xfrm>
              <a:off x="1965875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D31DE45-0BA9-454E-AA84-F6E8AB979820}"/>
                </a:ext>
              </a:extLst>
            </p:cNvPr>
            <p:cNvCxnSpPr/>
            <p:nvPr/>
          </p:nvCxnSpPr>
          <p:spPr>
            <a:xfrm>
              <a:off x="2332058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EC19542-028F-46BB-B4DD-A73268CF9980}"/>
                </a:ext>
              </a:extLst>
            </p:cNvPr>
            <p:cNvCxnSpPr/>
            <p:nvPr/>
          </p:nvCxnSpPr>
          <p:spPr>
            <a:xfrm>
              <a:off x="2698241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BA36AA-5368-46A5-AADA-AC92254097E9}"/>
                </a:ext>
              </a:extLst>
            </p:cNvPr>
            <p:cNvCxnSpPr/>
            <p:nvPr/>
          </p:nvCxnSpPr>
          <p:spPr>
            <a:xfrm>
              <a:off x="3064424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BDB68A-DD0E-4F71-A86D-B03EF6AFDA9E}"/>
              </a:ext>
            </a:extLst>
          </p:cNvPr>
          <p:cNvGrpSpPr/>
          <p:nvPr/>
        </p:nvGrpSpPr>
        <p:grpSpPr>
          <a:xfrm>
            <a:off x="3537981" y="4692306"/>
            <a:ext cx="1567464" cy="457200"/>
            <a:chOff x="1599692" y="3289300"/>
            <a:chExt cx="1464732" cy="4572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A8205F1-367B-4E9B-8973-FB4E6F739F9D}"/>
                </a:ext>
              </a:extLst>
            </p:cNvPr>
            <p:cNvCxnSpPr/>
            <p:nvPr/>
          </p:nvCxnSpPr>
          <p:spPr>
            <a:xfrm>
              <a:off x="1599692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60F82CB-AB64-4E0B-90F0-4A008A80BCEC}"/>
                </a:ext>
              </a:extLst>
            </p:cNvPr>
            <p:cNvCxnSpPr/>
            <p:nvPr/>
          </p:nvCxnSpPr>
          <p:spPr>
            <a:xfrm>
              <a:off x="1965875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36EA523-E9E2-4348-A389-BF22DF2B2750}"/>
                </a:ext>
              </a:extLst>
            </p:cNvPr>
            <p:cNvCxnSpPr/>
            <p:nvPr/>
          </p:nvCxnSpPr>
          <p:spPr>
            <a:xfrm>
              <a:off x="2332058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8DF1647-B542-4011-92A6-9566038D95BD}"/>
                </a:ext>
              </a:extLst>
            </p:cNvPr>
            <p:cNvCxnSpPr/>
            <p:nvPr/>
          </p:nvCxnSpPr>
          <p:spPr>
            <a:xfrm>
              <a:off x="2698241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2B8C0B7-D3A1-44CA-B9BE-DC7D3B472350}"/>
                </a:ext>
              </a:extLst>
            </p:cNvPr>
            <p:cNvCxnSpPr/>
            <p:nvPr/>
          </p:nvCxnSpPr>
          <p:spPr>
            <a:xfrm>
              <a:off x="3064424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44E01BC-8A7D-476E-B1B3-45E225D04077}"/>
              </a:ext>
            </a:extLst>
          </p:cNvPr>
          <p:cNvGrpSpPr/>
          <p:nvPr/>
        </p:nvGrpSpPr>
        <p:grpSpPr>
          <a:xfrm>
            <a:off x="5699290" y="4692306"/>
            <a:ext cx="1567464" cy="457200"/>
            <a:chOff x="1599692" y="3289300"/>
            <a:chExt cx="1464732" cy="4572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398FC23-406E-4C77-945B-0DE500FF8CFF}"/>
                </a:ext>
              </a:extLst>
            </p:cNvPr>
            <p:cNvCxnSpPr/>
            <p:nvPr/>
          </p:nvCxnSpPr>
          <p:spPr>
            <a:xfrm>
              <a:off x="1599692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B318263-E084-4561-8F1D-9FD043E6CB9B}"/>
                </a:ext>
              </a:extLst>
            </p:cNvPr>
            <p:cNvCxnSpPr/>
            <p:nvPr/>
          </p:nvCxnSpPr>
          <p:spPr>
            <a:xfrm>
              <a:off x="1965875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AB0D540-293F-4C45-856A-9297A13FEF21}"/>
                </a:ext>
              </a:extLst>
            </p:cNvPr>
            <p:cNvCxnSpPr/>
            <p:nvPr/>
          </p:nvCxnSpPr>
          <p:spPr>
            <a:xfrm>
              <a:off x="2332058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487946D-9EEE-4567-86B4-B3B786834A02}"/>
                </a:ext>
              </a:extLst>
            </p:cNvPr>
            <p:cNvCxnSpPr/>
            <p:nvPr/>
          </p:nvCxnSpPr>
          <p:spPr>
            <a:xfrm>
              <a:off x="2698241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E5D8840-A1B3-4F1E-8166-7A73F5FEE780}"/>
                </a:ext>
              </a:extLst>
            </p:cNvPr>
            <p:cNvCxnSpPr/>
            <p:nvPr/>
          </p:nvCxnSpPr>
          <p:spPr>
            <a:xfrm>
              <a:off x="3064424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E04EB9B-4D4F-4FA6-8512-B2663D39B382}"/>
              </a:ext>
            </a:extLst>
          </p:cNvPr>
          <p:cNvSpPr/>
          <p:nvPr/>
        </p:nvSpPr>
        <p:spPr>
          <a:xfrm rot="16200000">
            <a:off x="1670031" y="4528055"/>
            <a:ext cx="1195811" cy="132905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539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2BA70CB-4F2F-465A-8185-07CFC68E8F87}"/>
              </a:ext>
            </a:extLst>
          </p:cNvPr>
          <p:cNvSpPr/>
          <p:nvPr/>
        </p:nvSpPr>
        <p:spPr>
          <a:xfrm rot="16200000">
            <a:off x="5885116" y="4528055"/>
            <a:ext cx="1195811" cy="132905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0EC08E1-8CA8-4DA8-B5D4-4D9B8058160F}"/>
              </a:ext>
            </a:extLst>
          </p:cNvPr>
          <p:cNvSpPr/>
          <p:nvPr/>
        </p:nvSpPr>
        <p:spPr>
          <a:xfrm rot="16200000">
            <a:off x="3723807" y="4528055"/>
            <a:ext cx="1195811" cy="132905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B8C174E-8FE3-432B-9C90-938C2132D1FE}"/>
              </a:ext>
            </a:extLst>
          </p:cNvPr>
          <p:cNvGrpSpPr/>
          <p:nvPr/>
        </p:nvGrpSpPr>
        <p:grpSpPr>
          <a:xfrm>
            <a:off x="7808645" y="4692306"/>
            <a:ext cx="1567464" cy="457200"/>
            <a:chOff x="1599692" y="3289300"/>
            <a:chExt cx="1464732" cy="45720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1DBBD61-EB07-45A7-A384-199E8D7EA854}"/>
                </a:ext>
              </a:extLst>
            </p:cNvPr>
            <p:cNvCxnSpPr/>
            <p:nvPr/>
          </p:nvCxnSpPr>
          <p:spPr>
            <a:xfrm>
              <a:off x="1599692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3A9C1A4-8533-4B56-A5FB-E48E55236F50}"/>
                </a:ext>
              </a:extLst>
            </p:cNvPr>
            <p:cNvCxnSpPr/>
            <p:nvPr/>
          </p:nvCxnSpPr>
          <p:spPr>
            <a:xfrm>
              <a:off x="1965875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AAB6008-7132-4BEF-8E2B-311D1182C136}"/>
                </a:ext>
              </a:extLst>
            </p:cNvPr>
            <p:cNvCxnSpPr/>
            <p:nvPr/>
          </p:nvCxnSpPr>
          <p:spPr>
            <a:xfrm>
              <a:off x="2332058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84EFBA7-5598-4DC2-900B-D5DD32CE689B}"/>
                </a:ext>
              </a:extLst>
            </p:cNvPr>
            <p:cNvCxnSpPr/>
            <p:nvPr/>
          </p:nvCxnSpPr>
          <p:spPr>
            <a:xfrm>
              <a:off x="2698241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715BBCD-81D8-42F6-BACF-E3E9258699F0}"/>
                </a:ext>
              </a:extLst>
            </p:cNvPr>
            <p:cNvCxnSpPr/>
            <p:nvPr/>
          </p:nvCxnSpPr>
          <p:spPr>
            <a:xfrm>
              <a:off x="3064424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ABAA854-57B0-4F2E-B596-D73DAC59B5E3}"/>
              </a:ext>
            </a:extLst>
          </p:cNvPr>
          <p:cNvSpPr/>
          <p:nvPr/>
        </p:nvSpPr>
        <p:spPr>
          <a:xfrm rot="16200000">
            <a:off x="7994471" y="4528055"/>
            <a:ext cx="1195811" cy="132905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539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6315EDA-8C3E-412B-AB39-404C66AC4046}"/>
              </a:ext>
            </a:extLst>
          </p:cNvPr>
          <p:cNvGrpSpPr/>
          <p:nvPr/>
        </p:nvGrpSpPr>
        <p:grpSpPr>
          <a:xfrm>
            <a:off x="9886827" y="4692306"/>
            <a:ext cx="1567464" cy="457200"/>
            <a:chOff x="1599692" y="3289300"/>
            <a:chExt cx="1464732" cy="45720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4BC76E4-7983-418D-81A0-E0EBB93BFB88}"/>
                </a:ext>
              </a:extLst>
            </p:cNvPr>
            <p:cNvCxnSpPr/>
            <p:nvPr/>
          </p:nvCxnSpPr>
          <p:spPr>
            <a:xfrm>
              <a:off x="1599692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2531DC9-4397-43B4-8C4D-CF43927103C2}"/>
                </a:ext>
              </a:extLst>
            </p:cNvPr>
            <p:cNvCxnSpPr/>
            <p:nvPr/>
          </p:nvCxnSpPr>
          <p:spPr>
            <a:xfrm>
              <a:off x="1965875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FD75194-E02A-49C8-830F-A03A11AC75F1}"/>
                </a:ext>
              </a:extLst>
            </p:cNvPr>
            <p:cNvCxnSpPr/>
            <p:nvPr/>
          </p:nvCxnSpPr>
          <p:spPr>
            <a:xfrm>
              <a:off x="2332058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AF15F44-DE50-491D-A72F-E08347528F50}"/>
                </a:ext>
              </a:extLst>
            </p:cNvPr>
            <p:cNvCxnSpPr/>
            <p:nvPr/>
          </p:nvCxnSpPr>
          <p:spPr>
            <a:xfrm>
              <a:off x="2698241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23CB04C-8180-44A6-8782-AC70D3572958}"/>
                </a:ext>
              </a:extLst>
            </p:cNvPr>
            <p:cNvCxnSpPr/>
            <p:nvPr/>
          </p:nvCxnSpPr>
          <p:spPr>
            <a:xfrm>
              <a:off x="3064424" y="3289300"/>
              <a:ext cx="0" cy="457200"/>
            </a:xfrm>
            <a:prstGeom prst="line">
              <a:avLst/>
            </a:prstGeom>
            <a:ln w="19050" cap="rnd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EF29260-6C71-43D2-84EE-9D8CAB38BD29}"/>
              </a:ext>
            </a:extLst>
          </p:cNvPr>
          <p:cNvSpPr/>
          <p:nvPr/>
        </p:nvSpPr>
        <p:spPr>
          <a:xfrm rot="16200000">
            <a:off x="10072653" y="4528055"/>
            <a:ext cx="1195811" cy="132905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539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233B894-45F7-4867-B08B-13B7D665A022}"/>
              </a:ext>
            </a:extLst>
          </p:cNvPr>
          <p:cNvSpPr/>
          <p:nvPr/>
        </p:nvSpPr>
        <p:spPr>
          <a:xfrm>
            <a:off x="3405845" y="2324609"/>
            <a:ext cx="18794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Critical Needs and Potential Responses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88B4AC7-B1AA-45E8-852B-31E7C3332CA9}"/>
              </a:ext>
            </a:extLst>
          </p:cNvPr>
          <p:cNvSpPr/>
          <p:nvPr/>
        </p:nvSpPr>
        <p:spPr>
          <a:xfrm>
            <a:off x="5434249" y="2324609"/>
            <a:ext cx="18794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Peer State Programs and Best Practices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6F0613F-C702-4A84-8473-E286F6973230}"/>
              </a:ext>
            </a:extLst>
          </p:cNvPr>
          <p:cNvSpPr/>
          <p:nvPr/>
        </p:nvSpPr>
        <p:spPr>
          <a:xfrm>
            <a:off x="7149865" y="2324609"/>
            <a:ext cx="3017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Programmatic Action Plan Recommendations and Responsibilities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CCC568B-EBD4-448E-87F8-2B36107D6B78}"/>
              </a:ext>
            </a:extLst>
          </p:cNvPr>
          <p:cNvSpPr/>
          <p:nvPr/>
        </p:nvSpPr>
        <p:spPr>
          <a:xfrm>
            <a:off x="9963017" y="2324609"/>
            <a:ext cx="17899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Funding and Financing</a:t>
            </a:r>
          </a:p>
          <a:p>
            <a:pPr algn="ctr"/>
            <a:endParaRPr lang="en-US" sz="2400" b="1" dirty="0"/>
          </a:p>
        </p:txBody>
      </p:sp>
      <p:sp>
        <p:nvSpPr>
          <p:cNvPr id="86" name="Slide Number Placeholder 85">
            <a:extLst>
              <a:ext uri="{FF2B5EF4-FFF2-40B4-BE49-F238E27FC236}">
                <a16:creationId xmlns:a16="http://schemas.microsoft.com/office/drawing/2014/main" id="{B52EB4DF-050E-405D-B36B-3F7AC554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128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21BAD888-B7A9-43A5-B000-6E543561A484}"/>
              </a:ext>
            </a:extLst>
          </p:cNvPr>
          <p:cNvSpPr/>
          <p:nvPr/>
        </p:nvSpPr>
        <p:spPr>
          <a:xfrm>
            <a:off x="903898" y="1864246"/>
            <a:ext cx="5267018" cy="1979244"/>
          </a:xfrm>
          <a:custGeom>
            <a:avLst/>
            <a:gdLst>
              <a:gd name="connsiteX0" fmla="*/ 0 w 6022427"/>
              <a:gd name="connsiteY0" fmla="*/ 830795 h 4626452"/>
              <a:gd name="connsiteX1" fmla="*/ 3782762 w 6022427"/>
              <a:gd name="connsiteY1" fmla="*/ 830795 h 4626452"/>
              <a:gd name="connsiteX2" fmla="*/ 3782762 w 6022427"/>
              <a:gd name="connsiteY2" fmla="*/ 0 h 4626452"/>
              <a:gd name="connsiteX3" fmla="*/ 6022427 w 6022427"/>
              <a:gd name="connsiteY3" fmla="*/ 2313226 h 4626452"/>
              <a:gd name="connsiteX4" fmla="*/ 3782762 w 6022427"/>
              <a:gd name="connsiteY4" fmla="*/ 4626452 h 4626452"/>
              <a:gd name="connsiteX5" fmla="*/ 3782762 w 6022427"/>
              <a:gd name="connsiteY5" fmla="*/ 3795657 h 4626452"/>
              <a:gd name="connsiteX6" fmla="*/ 0 w 6022427"/>
              <a:gd name="connsiteY6" fmla="*/ 3795657 h 4626452"/>
              <a:gd name="connsiteX7" fmla="*/ 0 w 6022427"/>
              <a:gd name="connsiteY7" fmla="*/ 830795 h 4626452"/>
              <a:gd name="connsiteX0" fmla="*/ 0 w 6022427"/>
              <a:gd name="connsiteY0" fmla="*/ 3795657 h 4626452"/>
              <a:gd name="connsiteX1" fmla="*/ 0 w 6022427"/>
              <a:gd name="connsiteY1" fmla="*/ 830795 h 4626452"/>
              <a:gd name="connsiteX2" fmla="*/ 3782762 w 6022427"/>
              <a:gd name="connsiteY2" fmla="*/ 830795 h 4626452"/>
              <a:gd name="connsiteX3" fmla="*/ 3782762 w 6022427"/>
              <a:gd name="connsiteY3" fmla="*/ 0 h 4626452"/>
              <a:gd name="connsiteX4" fmla="*/ 6022427 w 6022427"/>
              <a:gd name="connsiteY4" fmla="*/ 2313226 h 4626452"/>
              <a:gd name="connsiteX5" fmla="*/ 3782762 w 6022427"/>
              <a:gd name="connsiteY5" fmla="*/ 4626452 h 4626452"/>
              <a:gd name="connsiteX6" fmla="*/ 3782762 w 6022427"/>
              <a:gd name="connsiteY6" fmla="*/ 3795657 h 4626452"/>
              <a:gd name="connsiteX7" fmla="*/ 91440 w 6022427"/>
              <a:gd name="connsiteY7" fmla="*/ 3887097 h 4626452"/>
              <a:gd name="connsiteX0" fmla="*/ 0 w 6022427"/>
              <a:gd name="connsiteY0" fmla="*/ 3795657 h 4626452"/>
              <a:gd name="connsiteX1" fmla="*/ 0 w 6022427"/>
              <a:gd name="connsiteY1" fmla="*/ 830795 h 4626452"/>
              <a:gd name="connsiteX2" fmla="*/ 3782762 w 6022427"/>
              <a:gd name="connsiteY2" fmla="*/ 830795 h 4626452"/>
              <a:gd name="connsiteX3" fmla="*/ 3782762 w 6022427"/>
              <a:gd name="connsiteY3" fmla="*/ 0 h 4626452"/>
              <a:gd name="connsiteX4" fmla="*/ 6022427 w 6022427"/>
              <a:gd name="connsiteY4" fmla="*/ 2313226 h 4626452"/>
              <a:gd name="connsiteX5" fmla="*/ 3782762 w 6022427"/>
              <a:gd name="connsiteY5" fmla="*/ 4626452 h 4626452"/>
              <a:gd name="connsiteX6" fmla="*/ 3782762 w 6022427"/>
              <a:gd name="connsiteY6" fmla="*/ 3795657 h 4626452"/>
              <a:gd name="connsiteX0" fmla="*/ 0 w 6022427"/>
              <a:gd name="connsiteY0" fmla="*/ 830795 h 4626452"/>
              <a:gd name="connsiteX1" fmla="*/ 3782762 w 6022427"/>
              <a:gd name="connsiteY1" fmla="*/ 830795 h 4626452"/>
              <a:gd name="connsiteX2" fmla="*/ 3782762 w 6022427"/>
              <a:gd name="connsiteY2" fmla="*/ 0 h 4626452"/>
              <a:gd name="connsiteX3" fmla="*/ 6022427 w 6022427"/>
              <a:gd name="connsiteY3" fmla="*/ 2313226 h 4626452"/>
              <a:gd name="connsiteX4" fmla="*/ 3782762 w 6022427"/>
              <a:gd name="connsiteY4" fmla="*/ 4626452 h 4626452"/>
              <a:gd name="connsiteX5" fmla="*/ 3782762 w 6022427"/>
              <a:gd name="connsiteY5" fmla="*/ 3795657 h 4626452"/>
              <a:gd name="connsiteX0" fmla="*/ 0 w 6022427"/>
              <a:gd name="connsiteY0" fmla="*/ 830795 h 4626452"/>
              <a:gd name="connsiteX1" fmla="*/ 3782762 w 6022427"/>
              <a:gd name="connsiteY1" fmla="*/ 830795 h 4626452"/>
              <a:gd name="connsiteX2" fmla="*/ 3782762 w 6022427"/>
              <a:gd name="connsiteY2" fmla="*/ 0 h 4626452"/>
              <a:gd name="connsiteX3" fmla="*/ 6022427 w 6022427"/>
              <a:gd name="connsiteY3" fmla="*/ 2313226 h 4626452"/>
              <a:gd name="connsiteX4" fmla="*/ 3782762 w 6022427"/>
              <a:gd name="connsiteY4" fmla="*/ 4626452 h 4626452"/>
              <a:gd name="connsiteX5" fmla="*/ 3141631 w 6022427"/>
              <a:gd name="connsiteY5" fmla="*/ 4624712 h 4626452"/>
              <a:gd name="connsiteX0" fmla="*/ 0 w 6022427"/>
              <a:gd name="connsiteY0" fmla="*/ 830795 h 4624712"/>
              <a:gd name="connsiteX1" fmla="*/ 3782762 w 6022427"/>
              <a:gd name="connsiteY1" fmla="*/ 830795 h 4624712"/>
              <a:gd name="connsiteX2" fmla="*/ 3782762 w 6022427"/>
              <a:gd name="connsiteY2" fmla="*/ 0 h 4624712"/>
              <a:gd name="connsiteX3" fmla="*/ 6022427 w 6022427"/>
              <a:gd name="connsiteY3" fmla="*/ 2313226 h 4624712"/>
              <a:gd name="connsiteX4" fmla="*/ 5054514 w 6022427"/>
              <a:gd name="connsiteY4" fmla="*/ 3335496 h 4624712"/>
              <a:gd name="connsiteX5" fmla="*/ 3141631 w 6022427"/>
              <a:gd name="connsiteY5" fmla="*/ 4624712 h 4624712"/>
              <a:gd name="connsiteX0" fmla="*/ 0 w 6022427"/>
              <a:gd name="connsiteY0" fmla="*/ 830795 h 3335496"/>
              <a:gd name="connsiteX1" fmla="*/ 3782762 w 6022427"/>
              <a:gd name="connsiteY1" fmla="*/ 830795 h 3335496"/>
              <a:gd name="connsiteX2" fmla="*/ 3782762 w 6022427"/>
              <a:gd name="connsiteY2" fmla="*/ 0 h 3335496"/>
              <a:gd name="connsiteX3" fmla="*/ 6022427 w 6022427"/>
              <a:gd name="connsiteY3" fmla="*/ 2313226 h 3335496"/>
              <a:gd name="connsiteX4" fmla="*/ 5054514 w 6022427"/>
              <a:gd name="connsiteY4" fmla="*/ 3335496 h 3335496"/>
              <a:gd name="connsiteX5" fmla="*/ 3583066 w 6022427"/>
              <a:gd name="connsiteY5" fmla="*/ 3321912 h 3335496"/>
              <a:gd name="connsiteX0" fmla="*/ 0 w 6022427"/>
              <a:gd name="connsiteY0" fmla="*/ 830795 h 3345599"/>
              <a:gd name="connsiteX1" fmla="*/ 3782762 w 6022427"/>
              <a:gd name="connsiteY1" fmla="*/ 830795 h 3345599"/>
              <a:gd name="connsiteX2" fmla="*/ 3782762 w 6022427"/>
              <a:gd name="connsiteY2" fmla="*/ 0 h 3345599"/>
              <a:gd name="connsiteX3" fmla="*/ 6022427 w 6022427"/>
              <a:gd name="connsiteY3" fmla="*/ 2313226 h 3345599"/>
              <a:gd name="connsiteX4" fmla="*/ 5054514 w 6022427"/>
              <a:gd name="connsiteY4" fmla="*/ 3335496 h 3345599"/>
              <a:gd name="connsiteX5" fmla="*/ 3646128 w 6022427"/>
              <a:gd name="connsiteY5" fmla="*/ 3345599 h 3345599"/>
              <a:gd name="connsiteX0" fmla="*/ 0 w 6022427"/>
              <a:gd name="connsiteY0" fmla="*/ 830795 h 3345599"/>
              <a:gd name="connsiteX1" fmla="*/ 3782762 w 6022427"/>
              <a:gd name="connsiteY1" fmla="*/ 830795 h 3345599"/>
              <a:gd name="connsiteX2" fmla="*/ 3782762 w 6022427"/>
              <a:gd name="connsiteY2" fmla="*/ 0 h 3345599"/>
              <a:gd name="connsiteX3" fmla="*/ 6022427 w 6022427"/>
              <a:gd name="connsiteY3" fmla="*/ 2313226 h 3345599"/>
              <a:gd name="connsiteX4" fmla="*/ 5054514 w 6022427"/>
              <a:gd name="connsiteY4" fmla="*/ 3335496 h 3345599"/>
              <a:gd name="connsiteX5" fmla="*/ 3688169 w 6022427"/>
              <a:gd name="connsiteY5" fmla="*/ 3345599 h 3345599"/>
              <a:gd name="connsiteX0" fmla="*/ 0 w 6022427"/>
              <a:gd name="connsiteY0" fmla="*/ 830795 h 3335496"/>
              <a:gd name="connsiteX1" fmla="*/ 3782762 w 6022427"/>
              <a:gd name="connsiteY1" fmla="*/ 830795 h 3335496"/>
              <a:gd name="connsiteX2" fmla="*/ 3782762 w 6022427"/>
              <a:gd name="connsiteY2" fmla="*/ 0 h 3335496"/>
              <a:gd name="connsiteX3" fmla="*/ 6022427 w 6022427"/>
              <a:gd name="connsiteY3" fmla="*/ 2313226 h 3335496"/>
              <a:gd name="connsiteX4" fmla="*/ 5054514 w 6022427"/>
              <a:gd name="connsiteY4" fmla="*/ 3335496 h 3335496"/>
              <a:gd name="connsiteX0" fmla="*/ 0 w 7324186"/>
              <a:gd name="connsiteY0" fmla="*/ 842640 h 3335496"/>
              <a:gd name="connsiteX1" fmla="*/ 5084521 w 7324186"/>
              <a:gd name="connsiteY1" fmla="*/ 830795 h 3335496"/>
              <a:gd name="connsiteX2" fmla="*/ 5084521 w 7324186"/>
              <a:gd name="connsiteY2" fmla="*/ 0 h 3335496"/>
              <a:gd name="connsiteX3" fmla="*/ 7324186 w 7324186"/>
              <a:gd name="connsiteY3" fmla="*/ 2313226 h 3335496"/>
              <a:gd name="connsiteX4" fmla="*/ 6356273 w 7324186"/>
              <a:gd name="connsiteY4" fmla="*/ 3335496 h 3335496"/>
              <a:gd name="connsiteX0" fmla="*/ 0 w 7295575"/>
              <a:gd name="connsiteY0" fmla="*/ 818952 h 3335496"/>
              <a:gd name="connsiteX1" fmla="*/ 5055910 w 7295575"/>
              <a:gd name="connsiteY1" fmla="*/ 830795 h 3335496"/>
              <a:gd name="connsiteX2" fmla="*/ 5055910 w 7295575"/>
              <a:gd name="connsiteY2" fmla="*/ 0 h 3335496"/>
              <a:gd name="connsiteX3" fmla="*/ 7295575 w 7295575"/>
              <a:gd name="connsiteY3" fmla="*/ 2313226 h 3335496"/>
              <a:gd name="connsiteX4" fmla="*/ 6327662 w 7295575"/>
              <a:gd name="connsiteY4" fmla="*/ 3335496 h 3335496"/>
              <a:gd name="connsiteX0" fmla="*/ 0 w 7295575"/>
              <a:gd name="connsiteY0" fmla="*/ 570236 h 3086780"/>
              <a:gd name="connsiteX1" fmla="*/ 5055910 w 7295575"/>
              <a:gd name="connsiteY1" fmla="*/ 582079 h 3086780"/>
              <a:gd name="connsiteX2" fmla="*/ 5055910 w 7295575"/>
              <a:gd name="connsiteY2" fmla="*/ 0 h 3086780"/>
              <a:gd name="connsiteX3" fmla="*/ 7295575 w 7295575"/>
              <a:gd name="connsiteY3" fmla="*/ 2064510 h 3086780"/>
              <a:gd name="connsiteX4" fmla="*/ 6327662 w 7295575"/>
              <a:gd name="connsiteY4" fmla="*/ 3086780 h 3086780"/>
              <a:gd name="connsiteX0" fmla="*/ 0 w 7410016"/>
              <a:gd name="connsiteY0" fmla="*/ 570236 h 3086780"/>
              <a:gd name="connsiteX1" fmla="*/ 5170351 w 7410016"/>
              <a:gd name="connsiteY1" fmla="*/ 582079 h 3086780"/>
              <a:gd name="connsiteX2" fmla="*/ 5170351 w 7410016"/>
              <a:gd name="connsiteY2" fmla="*/ 0 h 3086780"/>
              <a:gd name="connsiteX3" fmla="*/ 7410016 w 7410016"/>
              <a:gd name="connsiteY3" fmla="*/ 2064510 h 3086780"/>
              <a:gd name="connsiteX4" fmla="*/ 6442103 w 7410016"/>
              <a:gd name="connsiteY4" fmla="*/ 3086780 h 3086780"/>
              <a:gd name="connsiteX0" fmla="*/ 0 w 7410016"/>
              <a:gd name="connsiteY0" fmla="*/ 570236 h 3465776"/>
              <a:gd name="connsiteX1" fmla="*/ 5170351 w 7410016"/>
              <a:gd name="connsiteY1" fmla="*/ 582079 h 3465776"/>
              <a:gd name="connsiteX2" fmla="*/ 5170351 w 7410016"/>
              <a:gd name="connsiteY2" fmla="*/ 0 h 3465776"/>
              <a:gd name="connsiteX3" fmla="*/ 7410016 w 7410016"/>
              <a:gd name="connsiteY3" fmla="*/ 2064510 h 3465776"/>
              <a:gd name="connsiteX4" fmla="*/ 6113087 w 7410016"/>
              <a:gd name="connsiteY4" fmla="*/ 3465776 h 3465776"/>
              <a:gd name="connsiteX0" fmla="*/ 0 w 7410016"/>
              <a:gd name="connsiteY0" fmla="*/ 570236 h 3465776"/>
              <a:gd name="connsiteX1" fmla="*/ 5170351 w 7410016"/>
              <a:gd name="connsiteY1" fmla="*/ 582079 h 3465776"/>
              <a:gd name="connsiteX2" fmla="*/ 5170351 w 7410016"/>
              <a:gd name="connsiteY2" fmla="*/ 0 h 3465776"/>
              <a:gd name="connsiteX3" fmla="*/ 7410016 w 7410016"/>
              <a:gd name="connsiteY3" fmla="*/ 2064510 h 3465776"/>
              <a:gd name="connsiteX4" fmla="*/ 6494494 w 7410016"/>
              <a:gd name="connsiteY4" fmla="*/ 3086779 h 3465776"/>
              <a:gd name="connsiteX5" fmla="*/ 6113087 w 7410016"/>
              <a:gd name="connsiteY5" fmla="*/ 3465776 h 3465776"/>
              <a:gd name="connsiteX0" fmla="*/ 0 w 14424323"/>
              <a:gd name="connsiteY0" fmla="*/ 570236 h 3122311"/>
              <a:gd name="connsiteX1" fmla="*/ 5170351 w 14424323"/>
              <a:gd name="connsiteY1" fmla="*/ 582079 h 3122311"/>
              <a:gd name="connsiteX2" fmla="*/ 5170351 w 14424323"/>
              <a:gd name="connsiteY2" fmla="*/ 0 h 3122311"/>
              <a:gd name="connsiteX3" fmla="*/ 7410016 w 14424323"/>
              <a:gd name="connsiteY3" fmla="*/ 2064510 h 3122311"/>
              <a:gd name="connsiteX4" fmla="*/ 6494494 w 14424323"/>
              <a:gd name="connsiteY4" fmla="*/ 3086779 h 3122311"/>
              <a:gd name="connsiteX5" fmla="*/ 14424323 w 14424323"/>
              <a:gd name="connsiteY5" fmla="*/ 3122311 h 3122311"/>
              <a:gd name="connsiteX0" fmla="*/ 0 w 14581677"/>
              <a:gd name="connsiteY0" fmla="*/ 570236 h 3086780"/>
              <a:gd name="connsiteX1" fmla="*/ 5170351 w 14581677"/>
              <a:gd name="connsiteY1" fmla="*/ 582079 h 3086780"/>
              <a:gd name="connsiteX2" fmla="*/ 5170351 w 14581677"/>
              <a:gd name="connsiteY2" fmla="*/ 0 h 3086780"/>
              <a:gd name="connsiteX3" fmla="*/ 7410016 w 14581677"/>
              <a:gd name="connsiteY3" fmla="*/ 2064510 h 3086780"/>
              <a:gd name="connsiteX4" fmla="*/ 6494494 w 14581677"/>
              <a:gd name="connsiteY4" fmla="*/ 3086779 h 3086780"/>
              <a:gd name="connsiteX5" fmla="*/ 14581677 w 14581677"/>
              <a:gd name="connsiteY5" fmla="*/ 3086780 h 3086780"/>
              <a:gd name="connsiteX0" fmla="*/ 0 w 14581677"/>
              <a:gd name="connsiteY0" fmla="*/ 570236 h 3086780"/>
              <a:gd name="connsiteX1" fmla="*/ 5170351 w 14581677"/>
              <a:gd name="connsiteY1" fmla="*/ 582079 h 3086780"/>
              <a:gd name="connsiteX2" fmla="*/ 5170351 w 14581677"/>
              <a:gd name="connsiteY2" fmla="*/ 0 h 3086780"/>
              <a:gd name="connsiteX3" fmla="*/ 7410016 w 14581677"/>
              <a:gd name="connsiteY3" fmla="*/ 2064510 h 3086780"/>
              <a:gd name="connsiteX4" fmla="*/ 6277107 w 14581677"/>
              <a:gd name="connsiteY4" fmla="*/ 3074934 h 3086780"/>
              <a:gd name="connsiteX5" fmla="*/ 14581677 w 14581677"/>
              <a:gd name="connsiteY5" fmla="*/ 3086780 h 3086780"/>
              <a:gd name="connsiteX0" fmla="*/ 0 w 15367617"/>
              <a:gd name="connsiteY0" fmla="*/ 582080 h 3086780"/>
              <a:gd name="connsiteX1" fmla="*/ 5956291 w 15367617"/>
              <a:gd name="connsiteY1" fmla="*/ 582079 h 3086780"/>
              <a:gd name="connsiteX2" fmla="*/ 5956291 w 15367617"/>
              <a:gd name="connsiteY2" fmla="*/ 0 h 3086780"/>
              <a:gd name="connsiteX3" fmla="*/ 8195956 w 15367617"/>
              <a:gd name="connsiteY3" fmla="*/ 2064510 h 3086780"/>
              <a:gd name="connsiteX4" fmla="*/ 7063047 w 15367617"/>
              <a:gd name="connsiteY4" fmla="*/ 3074934 h 3086780"/>
              <a:gd name="connsiteX5" fmla="*/ 15367617 w 15367617"/>
              <a:gd name="connsiteY5" fmla="*/ 3086780 h 3086780"/>
              <a:gd name="connsiteX0" fmla="*/ 0 w 15350895"/>
              <a:gd name="connsiteY0" fmla="*/ 582080 h 3086780"/>
              <a:gd name="connsiteX1" fmla="*/ 5939569 w 15350895"/>
              <a:gd name="connsiteY1" fmla="*/ 582079 h 3086780"/>
              <a:gd name="connsiteX2" fmla="*/ 5939569 w 15350895"/>
              <a:gd name="connsiteY2" fmla="*/ 0 h 3086780"/>
              <a:gd name="connsiteX3" fmla="*/ 8179234 w 15350895"/>
              <a:gd name="connsiteY3" fmla="*/ 2064510 h 3086780"/>
              <a:gd name="connsiteX4" fmla="*/ 7046325 w 15350895"/>
              <a:gd name="connsiteY4" fmla="*/ 3074934 h 3086780"/>
              <a:gd name="connsiteX5" fmla="*/ 15350895 w 15350895"/>
              <a:gd name="connsiteY5" fmla="*/ 3086780 h 3086780"/>
              <a:gd name="connsiteX0" fmla="*/ 0 w 8179234"/>
              <a:gd name="connsiteY0" fmla="*/ 582080 h 3074934"/>
              <a:gd name="connsiteX1" fmla="*/ 5939569 w 8179234"/>
              <a:gd name="connsiteY1" fmla="*/ 582079 h 3074934"/>
              <a:gd name="connsiteX2" fmla="*/ 5939569 w 8179234"/>
              <a:gd name="connsiteY2" fmla="*/ 0 h 3074934"/>
              <a:gd name="connsiteX3" fmla="*/ 8179234 w 8179234"/>
              <a:gd name="connsiteY3" fmla="*/ 2064510 h 3074934"/>
              <a:gd name="connsiteX4" fmla="*/ 7046325 w 8179234"/>
              <a:gd name="connsiteY4" fmla="*/ 3074934 h 3074934"/>
              <a:gd name="connsiteX0" fmla="*/ 0 w 8179234"/>
              <a:gd name="connsiteY0" fmla="*/ 582080 h 2064510"/>
              <a:gd name="connsiteX1" fmla="*/ 5939569 w 8179234"/>
              <a:gd name="connsiteY1" fmla="*/ 582079 h 2064510"/>
              <a:gd name="connsiteX2" fmla="*/ 5939569 w 8179234"/>
              <a:gd name="connsiteY2" fmla="*/ 0 h 2064510"/>
              <a:gd name="connsiteX3" fmla="*/ 8179234 w 8179234"/>
              <a:gd name="connsiteY3" fmla="*/ 2064510 h 2064510"/>
              <a:gd name="connsiteX0" fmla="*/ 0 w 8179234"/>
              <a:gd name="connsiteY0" fmla="*/ 688673 h 2171103"/>
              <a:gd name="connsiteX1" fmla="*/ 5939569 w 8179234"/>
              <a:gd name="connsiteY1" fmla="*/ 688672 h 2171103"/>
              <a:gd name="connsiteX2" fmla="*/ 5939568 w 8179234"/>
              <a:gd name="connsiteY2" fmla="*/ 0 h 2171103"/>
              <a:gd name="connsiteX3" fmla="*/ 8179234 w 8179234"/>
              <a:gd name="connsiteY3" fmla="*/ 2171103 h 2171103"/>
              <a:gd name="connsiteX0" fmla="*/ 0 w 8229400"/>
              <a:gd name="connsiteY0" fmla="*/ 688673 h 2230321"/>
              <a:gd name="connsiteX1" fmla="*/ 5939569 w 8229400"/>
              <a:gd name="connsiteY1" fmla="*/ 688672 h 2230321"/>
              <a:gd name="connsiteX2" fmla="*/ 5939568 w 8229400"/>
              <a:gd name="connsiteY2" fmla="*/ 0 h 2230321"/>
              <a:gd name="connsiteX3" fmla="*/ 8229400 w 8229400"/>
              <a:gd name="connsiteY3" fmla="*/ 2230321 h 2230321"/>
              <a:gd name="connsiteX0" fmla="*/ 0 w 8379899"/>
              <a:gd name="connsiteY0" fmla="*/ 688673 h 2230321"/>
              <a:gd name="connsiteX1" fmla="*/ 6090068 w 8379899"/>
              <a:gd name="connsiteY1" fmla="*/ 688672 h 2230321"/>
              <a:gd name="connsiteX2" fmla="*/ 6090067 w 8379899"/>
              <a:gd name="connsiteY2" fmla="*/ 0 h 2230321"/>
              <a:gd name="connsiteX3" fmla="*/ 8379899 w 8379899"/>
              <a:gd name="connsiteY3" fmla="*/ 2230321 h 22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79899" h="2230321">
                <a:moveTo>
                  <a:pt x="0" y="688673"/>
                </a:moveTo>
                <a:lnTo>
                  <a:pt x="6090068" y="688672"/>
                </a:lnTo>
                <a:cubicBezTo>
                  <a:pt x="6090068" y="459115"/>
                  <a:pt x="6090067" y="229557"/>
                  <a:pt x="6090067" y="0"/>
                </a:cubicBezTo>
                <a:lnTo>
                  <a:pt x="8379899" y="2230321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DCF5941-C6E4-4AE0-BF31-E669B630F095}"/>
              </a:ext>
            </a:extLst>
          </p:cNvPr>
          <p:cNvSpPr/>
          <p:nvPr/>
        </p:nvSpPr>
        <p:spPr>
          <a:xfrm>
            <a:off x="4733638" y="3799492"/>
            <a:ext cx="9781161" cy="2033753"/>
          </a:xfrm>
          <a:custGeom>
            <a:avLst/>
            <a:gdLst>
              <a:gd name="connsiteX0" fmla="*/ 1407039 w 9781161"/>
              <a:gd name="connsiteY0" fmla="*/ 0 h 2033753"/>
              <a:gd name="connsiteX1" fmla="*/ 4097687 w 9781161"/>
              <a:gd name="connsiteY1" fmla="*/ 0 h 2033753"/>
              <a:gd name="connsiteX2" fmla="*/ 7090513 w 9781161"/>
              <a:gd name="connsiteY2" fmla="*/ 0 h 2033753"/>
              <a:gd name="connsiteX3" fmla="*/ 9781161 w 9781161"/>
              <a:gd name="connsiteY3" fmla="*/ 0 h 2033753"/>
              <a:gd name="connsiteX4" fmla="*/ 8432647 w 9781161"/>
              <a:gd name="connsiteY4" fmla="*/ 2033753 h 2033753"/>
              <a:gd name="connsiteX5" fmla="*/ 0 w 9781161"/>
              <a:gd name="connsiteY5" fmla="*/ 2033753 h 2033753"/>
              <a:gd name="connsiteX6" fmla="*/ 648983 w 9781161"/>
              <a:gd name="connsiteY6" fmla="*/ 1095704 h 2033753"/>
              <a:gd name="connsiteX7" fmla="*/ 1407039 w 9781161"/>
              <a:gd name="connsiteY7" fmla="*/ 0 h 203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81161" h="2033753">
                <a:moveTo>
                  <a:pt x="1407039" y="0"/>
                </a:moveTo>
                <a:lnTo>
                  <a:pt x="4097687" y="0"/>
                </a:lnTo>
                <a:lnTo>
                  <a:pt x="7090513" y="0"/>
                </a:lnTo>
                <a:lnTo>
                  <a:pt x="9781161" y="0"/>
                </a:lnTo>
                <a:lnTo>
                  <a:pt x="8432647" y="2033753"/>
                </a:lnTo>
                <a:lnTo>
                  <a:pt x="0" y="2033753"/>
                </a:lnTo>
                <a:lnTo>
                  <a:pt x="648983" y="1095704"/>
                </a:lnTo>
                <a:cubicBezTo>
                  <a:pt x="906924" y="730470"/>
                  <a:pt x="1164864" y="365235"/>
                  <a:pt x="140703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Recommended Action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071" y="1977961"/>
            <a:ext cx="4923649" cy="3039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Benefit-Cost Analysis </a:t>
            </a:r>
          </a:p>
          <a:p>
            <a:pPr marL="568325" lvl="1" indent="-284163">
              <a:spcBef>
                <a:spcPts val="800"/>
              </a:spcBef>
            </a:pPr>
            <a:r>
              <a:rPr lang="en-US" dirty="0"/>
              <a:t>Safety</a:t>
            </a:r>
          </a:p>
          <a:p>
            <a:pPr marL="568325" lvl="1" indent="-284163"/>
            <a:r>
              <a:rPr lang="en-US" dirty="0"/>
              <a:t>State of Good Repair</a:t>
            </a:r>
          </a:p>
          <a:p>
            <a:pPr marL="568325" lvl="1" indent="-284163"/>
            <a:r>
              <a:rPr lang="en-US" dirty="0"/>
              <a:t>Economic Competitiveness</a:t>
            </a:r>
          </a:p>
          <a:p>
            <a:pPr marL="568325" lvl="1" indent="-284163"/>
            <a:r>
              <a:rPr lang="en-US" dirty="0"/>
              <a:t>Environmental Protection</a:t>
            </a:r>
          </a:p>
          <a:p>
            <a:pPr marL="568325" lvl="1" indent="-284163"/>
            <a:r>
              <a:rPr lang="en-US" dirty="0"/>
              <a:t>Livability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15FE3C-8477-4273-8B2A-0FE8DFA16C7B}"/>
              </a:ext>
            </a:extLst>
          </p:cNvPr>
          <p:cNvSpPr/>
          <p:nvPr/>
        </p:nvSpPr>
        <p:spPr>
          <a:xfrm>
            <a:off x="6128875" y="3951093"/>
            <a:ext cx="5732170" cy="1712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800" b="1" dirty="0">
                <a:solidFill>
                  <a:schemeClr val="bg1"/>
                </a:solidFill>
              </a:rPr>
              <a:t>Recommended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Programmatic Action Plans</a:t>
            </a:r>
          </a:p>
          <a:p>
            <a:pPr marL="461963" lvl="1" indent="-293688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</a:pPr>
            <a:r>
              <a:rPr lang="en-US" sz="2400" dirty="0">
                <a:solidFill>
                  <a:schemeClr val="bg1"/>
                </a:solidFill>
              </a:rPr>
              <a:t>Develop near-term and long-range programmatic action plan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07502C-8F69-4D48-AF02-E730C7E9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84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F2DF8A6-E2E9-45CF-BCA3-CEE3A81D7D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b="4378"/>
          <a:stretch>
            <a:fillRect/>
          </a:stretch>
        </p:blipFill>
        <p:spPr>
          <a:xfrm rot="16200000">
            <a:off x="-532229" y="1356933"/>
            <a:ext cx="5340096" cy="3653333"/>
          </a:xfr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D485A8BA-9FE2-4AC8-8623-EC3C79F25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2" y="535025"/>
            <a:ext cx="3648005" cy="5318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91893-6306-4BC2-B1B9-D654245E6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" y="0"/>
            <a:ext cx="1218895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B288DA-FBFD-42A0-87B2-F7B34A67EE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Inventory of Facilities, Conditions, and Connections</a:t>
            </a:r>
          </a:p>
        </p:txBody>
      </p:sp>
    </p:spTree>
    <p:extLst>
      <p:ext uri="{BB962C8B-B14F-4D97-AF65-F5344CB8AC3E}">
        <p14:creationId xmlns:p14="http://schemas.microsoft.com/office/powerpoint/2010/main" val="2829110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46F8-25DC-4648-86D9-AA63F779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Illinois Port District Map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525" y="1111568"/>
            <a:ext cx="4191257" cy="566679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84582" y="1721796"/>
            <a:ext cx="5409943" cy="44551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19 Public Port Districts</a:t>
            </a:r>
          </a:p>
          <a:p>
            <a:r>
              <a:rPr lang="en-US" dirty="0"/>
              <a:t>Navigable Rivers</a:t>
            </a:r>
          </a:p>
          <a:p>
            <a:pPr lvl="1"/>
            <a:r>
              <a:rPr lang="en-US" dirty="0"/>
              <a:t>Mississippi</a:t>
            </a:r>
          </a:p>
          <a:p>
            <a:pPr lvl="1"/>
            <a:r>
              <a:rPr lang="en-US" dirty="0"/>
              <a:t>Ohio</a:t>
            </a:r>
          </a:p>
          <a:p>
            <a:pPr lvl="1"/>
            <a:r>
              <a:rPr lang="en-US" dirty="0"/>
              <a:t>Illinois</a:t>
            </a:r>
          </a:p>
          <a:p>
            <a:pPr lvl="1"/>
            <a:r>
              <a:rPr lang="en-US" dirty="0"/>
              <a:t>Kaskaskia</a:t>
            </a:r>
          </a:p>
          <a:p>
            <a:r>
              <a:rPr lang="en-US" dirty="0"/>
              <a:t>Chicago Area Waterway System (CAWS)</a:t>
            </a:r>
          </a:p>
          <a:p>
            <a:r>
              <a:rPr lang="en-US" dirty="0"/>
              <a:t>Lake Michigan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62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46F8-25DC-4648-86D9-AA63F779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Terminal Locations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525" y="1111568"/>
            <a:ext cx="4191257" cy="5666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524" y="1111568"/>
            <a:ext cx="4191257" cy="5666796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4582" y="1721796"/>
            <a:ext cx="5409943" cy="4455167"/>
          </a:xfrm>
        </p:spPr>
        <p:txBody>
          <a:bodyPr>
            <a:normAutofit/>
          </a:bodyPr>
          <a:lstStyle/>
          <a:p>
            <a:r>
              <a:rPr lang="en-US" sz="2400" dirty="0"/>
              <a:t>Over 350 Terminals</a:t>
            </a:r>
          </a:p>
          <a:p>
            <a:r>
              <a:rPr lang="en-US" sz="2400" dirty="0"/>
              <a:t>Majority Private</a:t>
            </a:r>
          </a:p>
          <a:p>
            <a:r>
              <a:rPr lang="en-US" sz="2400" dirty="0"/>
              <a:t>Types of Commodities</a:t>
            </a:r>
          </a:p>
          <a:p>
            <a:pPr lvl="1"/>
            <a:r>
              <a:rPr lang="en-US" sz="2000" dirty="0"/>
              <a:t>Grain</a:t>
            </a:r>
          </a:p>
          <a:p>
            <a:pPr lvl="1"/>
            <a:r>
              <a:rPr lang="en-US" sz="2000" dirty="0"/>
              <a:t>Sand</a:t>
            </a:r>
          </a:p>
          <a:p>
            <a:pPr lvl="1"/>
            <a:r>
              <a:rPr lang="en-US" sz="2000" dirty="0"/>
              <a:t>Gravel</a:t>
            </a:r>
          </a:p>
          <a:p>
            <a:pPr lvl="1"/>
            <a:r>
              <a:rPr lang="en-US" sz="2000" dirty="0"/>
              <a:t>Chemicals</a:t>
            </a:r>
          </a:p>
          <a:p>
            <a:pPr lvl="1"/>
            <a:r>
              <a:rPr lang="en-US" sz="2000" dirty="0"/>
              <a:t>Fertilizer</a:t>
            </a:r>
          </a:p>
          <a:p>
            <a:pPr lvl="1"/>
            <a:r>
              <a:rPr lang="en-US" sz="2000" dirty="0"/>
              <a:t>Fuel</a:t>
            </a:r>
          </a:p>
          <a:p>
            <a:pPr lvl="1"/>
            <a:endParaRPr lang="en-US" sz="2000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79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F2DF8A6-E2E9-45CF-BCA3-CEE3A81D7D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b="4378"/>
          <a:stretch>
            <a:fillRect/>
          </a:stretch>
        </p:blipFill>
        <p:spPr>
          <a:xfrm rot="16200000">
            <a:off x="-532229" y="1356933"/>
            <a:ext cx="5340096" cy="365333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91893-6306-4BC2-B1B9-D654245E6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B288DA-FBFD-42A0-87B2-F7B34A67E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5638" y="535024"/>
            <a:ext cx="7889132" cy="2254475"/>
          </a:xfrm>
        </p:spPr>
        <p:txBody>
          <a:bodyPr lIns="91440" tIns="182880" bIns="0">
            <a:noAutofit/>
          </a:bodyPr>
          <a:lstStyle/>
          <a:p>
            <a:r>
              <a:rPr lang="en-US" sz="3600" dirty="0"/>
              <a:t>Illinois Marine Transportation System Plan and </a:t>
            </a:r>
            <a:br>
              <a:rPr lang="en-US" sz="3600" dirty="0"/>
            </a:br>
            <a:r>
              <a:rPr lang="en-US" sz="3600" dirty="0"/>
              <a:t>Economic Impact Analysis Study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485A8BA-9FE2-4AC8-8623-EC3C79F25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DA4BB-4038-4113-9AAB-97E01DF23E50}"/>
              </a:ext>
            </a:extLst>
          </p:cNvPr>
          <p:cNvSpPr txBox="1"/>
          <p:nvPr/>
        </p:nvSpPr>
        <p:spPr>
          <a:xfrm>
            <a:off x="4419118" y="2293073"/>
            <a:ext cx="7315200" cy="3877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Presentation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BJ Murray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Section Chief, Aviation &amp; Marine Transportation Program Planning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Illinois Department of Transportation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Office of Planning &amp; Programming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2300 S. Dirksen Parkway, Rm. 341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Springfield, Illinois 62764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Phone:  (217) 782-4118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5"/>
              </a:rPr>
              <a:t>BJ.Murray@Illinois.gov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6"/>
              </a:rPr>
              <a:t>www.IDOT.illinois.gov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Clayton Stambaugh, MPA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Program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Illinois Department of Transportation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Office of Planning &amp; Programming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2300 S. Dirksen Parkway, Rm. 341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Springfield, Illinois 62764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Phone:  (217) 782-4981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7"/>
              </a:rPr>
              <a:t>Clayton.Stambaugh@Illinois.gov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95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46F8-25DC-4648-86D9-AA63F779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Illinois International Port District (IIPD)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58" y="1036320"/>
            <a:ext cx="4134584" cy="5349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14" y="1435100"/>
            <a:ext cx="6624941" cy="4551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59" y="1036320"/>
            <a:ext cx="4134584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47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46F8-25DC-4648-86D9-AA63F779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Facility Inventory Example: Illinois International Port District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29968" y="1721796"/>
            <a:ext cx="10515599" cy="4455167"/>
          </a:xfrm>
        </p:spPr>
        <p:txBody>
          <a:bodyPr>
            <a:normAutofit fontScale="40000" lnSpcReduction="20000"/>
          </a:bodyPr>
          <a:lstStyle/>
          <a:p>
            <a:r>
              <a:rPr lang="en-US" sz="4500" dirty="0"/>
              <a:t>River Length</a:t>
            </a:r>
          </a:p>
          <a:p>
            <a:pPr lvl="1"/>
            <a:r>
              <a:rPr lang="en-US" sz="3400" dirty="0"/>
              <a:t>Chicago Sanitary &amp; Ship Canal, and Chicago River 10 Miles</a:t>
            </a:r>
          </a:p>
          <a:p>
            <a:pPr lvl="1"/>
            <a:r>
              <a:rPr lang="en-US" sz="3400" dirty="0"/>
              <a:t>Chicago River North Branch 6.5 Miles</a:t>
            </a:r>
          </a:p>
          <a:p>
            <a:pPr lvl="1"/>
            <a:r>
              <a:rPr lang="en-US" sz="3400" dirty="0"/>
              <a:t>Calumet River and Channel 13.5 Miles</a:t>
            </a:r>
          </a:p>
          <a:p>
            <a:r>
              <a:rPr lang="en-US" sz="4400" dirty="0"/>
              <a:t>Terminals</a:t>
            </a:r>
          </a:p>
          <a:p>
            <a:pPr lvl="1"/>
            <a:r>
              <a:rPr lang="en-US" sz="3500" dirty="0"/>
              <a:t>77 located within the Port District</a:t>
            </a:r>
          </a:p>
          <a:p>
            <a:r>
              <a:rPr lang="en-US" sz="4400" dirty="0"/>
              <a:t>Road Connection</a:t>
            </a:r>
          </a:p>
          <a:p>
            <a:pPr lvl="1"/>
            <a:r>
              <a:rPr lang="en-US" sz="3500" dirty="0"/>
              <a:t>I-294, I-290, I-90, I-94, I-80, I-57, I-55</a:t>
            </a:r>
          </a:p>
          <a:p>
            <a:r>
              <a:rPr lang="en-US" sz="4500" dirty="0"/>
              <a:t>Rail Connection</a:t>
            </a:r>
          </a:p>
          <a:p>
            <a:pPr lvl="1"/>
            <a:r>
              <a:rPr lang="en-US" sz="3500" dirty="0"/>
              <a:t>Served by six out of seven Class I Railroads</a:t>
            </a:r>
          </a:p>
          <a:p>
            <a:r>
              <a:rPr lang="en-US" sz="5100" dirty="0"/>
              <a:t>Major commodities</a:t>
            </a:r>
          </a:p>
          <a:p>
            <a:pPr lvl="1"/>
            <a:r>
              <a:rPr lang="en-US" sz="3500" dirty="0"/>
              <a:t>Sand and Gravel</a:t>
            </a:r>
          </a:p>
          <a:p>
            <a:pPr lvl="1"/>
            <a:r>
              <a:rPr lang="en-US" sz="3500" dirty="0"/>
              <a:t>Base Metals</a:t>
            </a:r>
          </a:p>
          <a:p>
            <a:pPr lvl="1"/>
            <a:r>
              <a:rPr lang="en-US" sz="3500" dirty="0"/>
              <a:t>Fuel Oils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93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46F8-25DC-4648-86D9-AA63F779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Inventory: Chester Grain Elevator PRIME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37D18A-F46F-466E-8823-57BA2D0A5A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7015" y="1655763"/>
            <a:ext cx="8948208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73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46F8-25DC-4648-86D9-AA63F779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Maritime Activity – America’s Central Port District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A825CB-A0C1-4C0F-9966-0201B611F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8" r="28212" b="13945"/>
          <a:stretch/>
        </p:blipFill>
        <p:spPr>
          <a:xfrm>
            <a:off x="5979667" y="2057970"/>
            <a:ext cx="4941585" cy="330626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39521" y="2199812"/>
          <a:ext cx="4104640" cy="306117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107788">
                  <a:extLst>
                    <a:ext uri="{9D8B030D-6E8A-4147-A177-3AD203B41FA5}">
                      <a16:colId xmlns:a16="http://schemas.microsoft.com/office/drawing/2014/main" val="2808876615"/>
                    </a:ext>
                  </a:extLst>
                </a:gridCol>
                <a:gridCol w="1996852">
                  <a:extLst>
                    <a:ext uri="{9D8B030D-6E8A-4147-A177-3AD203B41FA5}">
                      <a16:colId xmlns:a16="http://schemas.microsoft.com/office/drawing/2014/main" val="2440784688"/>
                    </a:ext>
                  </a:extLst>
                </a:gridCol>
              </a:tblGrid>
              <a:tr h="3540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Maritime Activity</a:t>
                      </a:r>
                      <a:endParaRPr lang="en-US" sz="2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54" marR="14754" marT="14754" marB="0" anchor="b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26364"/>
                  </a:ext>
                </a:extLst>
              </a:tr>
              <a:tr h="666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 dirty="0">
                          <a:effectLst/>
                        </a:rPr>
                        <a:t>Establishments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54" marR="14754" marT="14754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 dirty="0">
                          <a:effectLst/>
                        </a:rPr>
                        <a:t>12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54" marR="14754" marT="14754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624032"/>
                  </a:ext>
                </a:extLst>
              </a:tr>
              <a:tr h="35409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 dirty="0">
                          <a:effectLst/>
                        </a:rPr>
                        <a:t>Jobs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54" marR="14754" marT="14754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 dirty="0">
                          <a:effectLst/>
                        </a:rPr>
                        <a:t>549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54" marR="14754" marT="14754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206831"/>
                  </a:ext>
                </a:extLst>
              </a:tr>
              <a:tr h="35409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 dirty="0">
                          <a:effectLst/>
                        </a:rPr>
                        <a:t>Income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54" marR="14754" marT="14754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 dirty="0">
                          <a:effectLst/>
                        </a:rPr>
                        <a:t>$60.0 million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54" marR="14754" marT="14754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062076"/>
                  </a:ext>
                </a:extLst>
              </a:tr>
              <a:tr h="666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 dirty="0">
                          <a:effectLst/>
                        </a:rPr>
                        <a:t>Value Added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54" marR="14754" marT="14754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 dirty="0">
                          <a:effectLst/>
                        </a:rPr>
                        <a:t>$111.7 million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54" marR="14754" marT="14754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8149"/>
                  </a:ext>
                </a:extLst>
              </a:tr>
              <a:tr h="666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 dirty="0">
                          <a:effectLst/>
                        </a:rPr>
                        <a:t>Output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54" marR="14754" marT="14754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 dirty="0">
                          <a:effectLst/>
                        </a:rPr>
                        <a:t>$298.0 million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54" marR="14754" marT="14754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02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539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46F8-25DC-4648-86D9-AA63F779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Maritime Activity – America’s Central Port District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A825CB-A0C1-4C0F-9966-0201B611F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8" r="28212" b="13945"/>
          <a:stretch/>
        </p:blipFill>
        <p:spPr>
          <a:xfrm>
            <a:off x="5979667" y="2057970"/>
            <a:ext cx="4941585" cy="330626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39521" y="2199812"/>
          <a:ext cx="4104640" cy="306117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107788">
                  <a:extLst>
                    <a:ext uri="{9D8B030D-6E8A-4147-A177-3AD203B41FA5}">
                      <a16:colId xmlns:a16="http://schemas.microsoft.com/office/drawing/2014/main" val="2808876615"/>
                    </a:ext>
                  </a:extLst>
                </a:gridCol>
                <a:gridCol w="1996852">
                  <a:extLst>
                    <a:ext uri="{9D8B030D-6E8A-4147-A177-3AD203B41FA5}">
                      <a16:colId xmlns:a16="http://schemas.microsoft.com/office/drawing/2014/main" val="2440784688"/>
                    </a:ext>
                  </a:extLst>
                </a:gridCol>
              </a:tblGrid>
              <a:tr h="3540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Maritime-Related Activity</a:t>
                      </a:r>
                    </a:p>
                  </a:txBody>
                  <a:tcPr marL="7620" marR="7620" marT="7620" marB="0" anchor="b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26364"/>
                  </a:ext>
                </a:extLst>
              </a:tr>
              <a:tr h="666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Establishments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162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624032"/>
                  </a:ext>
                </a:extLst>
              </a:tr>
              <a:tr h="35409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Jobs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5,365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206831"/>
                  </a:ext>
                </a:extLst>
              </a:tr>
              <a:tr h="35409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Income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$359.0 million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062076"/>
                  </a:ext>
                </a:extLst>
              </a:tr>
              <a:tr h="666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Value Added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$449.0 million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8149"/>
                  </a:ext>
                </a:extLst>
              </a:tr>
              <a:tr h="666295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Output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$791.0 million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0203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27879" b="13946"/>
          <a:stretch/>
        </p:blipFill>
        <p:spPr>
          <a:xfrm>
            <a:off x="5939518" y="2057970"/>
            <a:ext cx="4981734" cy="33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54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F2DF8A6-E2E9-45CF-BCA3-CEE3A81D7D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b="4378"/>
          <a:stretch>
            <a:fillRect/>
          </a:stretch>
        </p:blipFill>
        <p:spPr>
          <a:xfrm rot="16200000">
            <a:off x="-532229" y="1356933"/>
            <a:ext cx="5340096" cy="365333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59AF2-8A53-417B-90B1-78BBF7617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485A8BA-9FE2-4AC8-8623-EC3C79F25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7" y="515567"/>
            <a:ext cx="3594919" cy="5331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91893-6306-4BC2-B1B9-D654245E6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B288DA-FBFD-42A0-87B2-F7B34A67EE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Stakeholder Outreach to Date</a:t>
            </a:r>
          </a:p>
        </p:txBody>
      </p:sp>
    </p:spTree>
    <p:extLst>
      <p:ext uri="{BB962C8B-B14F-4D97-AF65-F5344CB8AC3E}">
        <p14:creationId xmlns:p14="http://schemas.microsoft.com/office/powerpoint/2010/main" val="3965587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4BF4DD-CC99-47F7-8B63-5E400F33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Stakeholder</a:t>
            </a:r>
            <a:br>
              <a:rPr lang="en-US" sz="2400" dirty="0"/>
            </a:br>
            <a:r>
              <a:rPr lang="en-US" sz="2400" dirty="0"/>
              <a:t>Outreach to Date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FD3015-370F-4D8A-8F22-AF9B6DCCD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0951" y="2480552"/>
            <a:ext cx="3932237" cy="367132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21 Stakeholder Engagements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17 in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 via 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Stakeholders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Port Districts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Agriculture Industry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Chemical Industry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Manufactures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Aggregate Industry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Tow Operators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2" name="Picture Placeholder 4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r="2216"/>
          <a:stretch>
            <a:fillRect/>
          </a:stretch>
        </p:blipFill>
        <p:spPr>
          <a:xfrm>
            <a:off x="5369668" y="787942"/>
            <a:ext cx="6822332" cy="536393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68" y="787942"/>
            <a:ext cx="6822332" cy="53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71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heard to date from stakeholders?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658AE3-90F6-427C-A080-C09716A37A97}"/>
              </a:ext>
            </a:extLst>
          </p:cNvPr>
          <p:cNvCxnSpPr>
            <a:cxnSpLocks/>
          </p:cNvCxnSpPr>
          <p:nvPr/>
        </p:nvCxnSpPr>
        <p:spPr>
          <a:xfrm>
            <a:off x="736405" y="4030280"/>
            <a:ext cx="11982068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109">
            <a:extLst>
              <a:ext uri="{FF2B5EF4-FFF2-40B4-BE49-F238E27FC236}">
                <a16:creationId xmlns:a16="http://schemas.microsoft.com/office/drawing/2014/main" id="{04090954-AF39-43C7-8FE5-9188F19E96A8}"/>
              </a:ext>
            </a:extLst>
          </p:cNvPr>
          <p:cNvSpPr>
            <a:spLocks noChangeAspect="1"/>
          </p:cNvSpPr>
          <p:nvPr/>
        </p:nvSpPr>
        <p:spPr>
          <a:xfrm>
            <a:off x="1162361" y="3555423"/>
            <a:ext cx="957890" cy="9578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Rounded Rectangle 112">
            <a:extLst>
              <a:ext uri="{FF2B5EF4-FFF2-40B4-BE49-F238E27FC236}">
                <a16:creationId xmlns:a16="http://schemas.microsoft.com/office/drawing/2014/main" id="{1BC9D656-372D-4128-BD5D-790323F2A906}"/>
              </a:ext>
            </a:extLst>
          </p:cNvPr>
          <p:cNvSpPr>
            <a:spLocks noChangeAspect="1"/>
          </p:cNvSpPr>
          <p:nvPr/>
        </p:nvSpPr>
        <p:spPr>
          <a:xfrm>
            <a:off x="2762011" y="3555423"/>
            <a:ext cx="957890" cy="9578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Rounded Rectangle 116">
            <a:extLst>
              <a:ext uri="{FF2B5EF4-FFF2-40B4-BE49-F238E27FC236}">
                <a16:creationId xmlns:a16="http://schemas.microsoft.com/office/drawing/2014/main" id="{BDDA41FC-8B33-4694-9793-2E3F16AEF570}"/>
              </a:ext>
            </a:extLst>
          </p:cNvPr>
          <p:cNvSpPr>
            <a:spLocks noChangeAspect="1"/>
          </p:cNvSpPr>
          <p:nvPr/>
        </p:nvSpPr>
        <p:spPr>
          <a:xfrm>
            <a:off x="4361661" y="3555423"/>
            <a:ext cx="957890" cy="9578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Rounded Rectangle 120">
            <a:extLst>
              <a:ext uri="{FF2B5EF4-FFF2-40B4-BE49-F238E27FC236}">
                <a16:creationId xmlns:a16="http://schemas.microsoft.com/office/drawing/2014/main" id="{1448CB1D-1AD3-44EE-8AA2-08E8A7A5705F}"/>
              </a:ext>
            </a:extLst>
          </p:cNvPr>
          <p:cNvSpPr>
            <a:spLocks noChangeAspect="1"/>
          </p:cNvSpPr>
          <p:nvPr/>
        </p:nvSpPr>
        <p:spPr>
          <a:xfrm>
            <a:off x="5961311" y="3555423"/>
            <a:ext cx="957890" cy="9578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ounded Rectangle 127">
            <a:extLst>
              <a:ext uri="{FF2B5EF4-FFF2-40B4-BE49-F238E27FC236}">
                <a16:creationId xmlns:a16="http://schemas.microsoft.com/office/drawing/2014/main" id="{3D8A4918-100E-4E31-8797-29DC03A12F4E}"/>
              </a:ext>
            </a:extLst>
          </p:cNvPr>
          <p:cNvSpPr>
            <a:spLocks noChangeAspect="1"/>
          </p:cNvSpPr>
          <p:nvPr/>
        </p:nvSpPr>
        <p:spPr>
          <a:xfrm>
            <a:off x="7560961" y="3555423"/>
            <a:ext cx="957890" cy="9578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" name="Rounded Rectangle 131">
            <a:extLst>
              <a:ext uri="{FF2B5EF4-FFF2-40B4-BE49-F238E27FC236}">
                <a16:creationId xmlns:a16="http://schemas.microsoft.com/office/drawing/2014/main" id="{EBA6B702-8913-495B-80C9-0121DB933F76}"/>
              </a:ext>
            </a:extLst>
          </p:cNvPr>
          <p:cNvSpPr>
            <a:spLocks noChangeAspect="1"/>
          </p:cNvSpPr>
          <p:nvPr/>
        </p:nvSpPr>
        <p:spPr>
          <a:xfrm>
            <a:off x="10760261" y="3555423"/>
            <a:ext cx="957890" cy="9578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039D335-4EF4-4C20-B527-433B1D27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27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B3C878-0C4A-492E-9E8A-5A103EB0A9B1}"/>
              </a:ext>
            </a:extLst>
          </p:cNvPr>
          <p:cNvSpPr/>
          <p:nvPr/>
        </p:nvSpPr>
        <p:spPr>
          <a:xfrm>
            <a:off x="947748" y="2047437"/>
            <a:ext cx="3413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Lack of designated</a:t>
            </a:r>
            <a:br>
              <a:rPr lang="en-US" sz="2000" b="1" dirty="0"/>
            </a:br>
            <a:r>
              <a:rPr lang="en-US" sz="2000" b="1" dirty="0"/>
              <a:t>state funding</a:t>
            </a:r>
          </a:p>
          <a:p>
            <a:pPr marL="342900" lvl="1" indent="-228600">
              <a:buFont typeface="Arial" panose="020B0604020202020204" pitchFamily="34" charset="0"/>
              <a:buChar char="»"/>
            </a:pPr>
            <a:r>
              <a:rPr lang="en-US" sz="1600" dirty="0"/>
              <a:t>Comparative example: Missouri program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7FA3EC-405F-4AEA-9869-23E85A909374}"/>
              </a:ext>
            </a:extLst>
          </p:cNvPr>
          <p:cNvSpPr/>
          <p:nvPr/>
        </p:nvSpPr>
        <p:spPr>
          <a:xfrm>
            <a:off x="2691644" y="4755631"/>
            <a:ext cx="17043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Assistance with Federal and state grants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F12E70-3443-4A2A-A876-8BF83279D4BB}"/>
              </a:ext>
            </a:extLst>
          </p:cNvPr>
          <p:cNvSpPr/>
          <p:nvPr/>
        </p:nvSpPr>
        <p:spPr>
          <a:xfrm>
            <a:off x="4256955" y="2293658"/>
            <a:ext cx="1955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Role in economic development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A7234F-2257-4221-9223-37C3DEE48C0A}"/>
              </a:ext>
            </a:extLst>
          </p:cNvPr>
          <p:cNvSpPr/>
          <p:nvPr/>
        </p:nvSpPr>
        <p:spPr>
          <a:xfrm>
            <a:off x="5973929" y="4755631"/>
            <a:ext cx="1704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State leadership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862B52-F0BB-42DC-8EFE-5217B6A275A2}"/>
              </a:ext>
            </a:extLst>
          </p:cNvPr>
          <p:cNvSpPr/>
          <p:nvPr/>
        </p:nvSpPr>
        <p:spPr>
          <a:xfrm>
            <a:off x="7440264" y="2731123"/>
            <a:ext cx="1955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Consolidation</a:t>
            </a:r>
          </a:p>
        </p:txBody>
      </p:sp>
      <p:sp>
        <p:nvSpPr>
          <p:cNvPr id="19" name="Rounded Rectangle 127">
            <a:extLst>
              <a:ext uri="{FF2B5EF4-FFF2-40B4-BE49-F238E27FC236}">
                <a16:creationId xmlns:a16="http://schemas.microsoft.com/office/drawing/2014/main" id="{B7D96B70-D35B-4205-AD81-3523B482945E}"/>
              </a:ext>
            </a:extLst>
          </p:cNvPr>
          <p:cNvSpPr>
            <a:spLocks noChangeAspect="1"/>
          </p:cNvSpPr>
          <p:nvPr/>
        </p:nvSpPr>
        <p:spPr>
          <a:xfrm>
            <a:off x="9160611" y="3555423"/>
            <a:ext cx="957890" cy="9578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B7F2A-853B-4730-99EA-E2A5DE5DDF7A}"/>
              </a:ext>
            </a:extLst>
          </p:cNvPr>
          <p:cNvSpPr/>
          <p:nvPr/>
        </p:nvSpPr>
        <p:spPr>
          <a:xfrm>
            <a:off x="8992279" y="4755631"/>
            <a:ext cx="2451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Environmental permitting for port dredge material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13F5A9-6DDD-445A-87E2-BA91F5C88021}"/>
              </a:ext>
            </a:extLst>
          </p:cNvPr>
          <p:cNvSpPr/>
          <p:nvPr/>
        </p:nvSpPr>
        <p:spPr>
          <a:xfrm>
            <a:off x="10669877" y="2731123"/>
            <a:ext cx="14326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Flooding</a:t>
            </a:r>
          </a:p>
        </p:txBody>
      </p:sp>
      <p:sp>
        <p:nvSpPr>
          <p:cNvPr id="22" name="Freeform 72">
            <a:extLst>
              <a:ext uri="{FF2B5EF4-FFF2-40B4-BE49-F238E27FC236}">
                <a16:creationId xmlns:a16="http://schemas.microsoft.com/office/drawing/2014/main" id="{1F0CA6E3-73AF-4697-9F75-9EA4D7AB6E3B}"/>
              </a:ext>
            </a:extLst>
          </p:cNvPr>
          <p:cNvSpPr>
            <a:spLocks noEditPoints="1"/>
          </p:cNvSpPr>
          <p:nvPr/>
        </p:nvSpPr>
        <p:spPr bwMode="auto">
          <a:xfrm>
            <a:off x="2967821" y="3771450"/>
            <a:ext cx="481959" cy="526694"/>
          </a:xfrm>
          <a:custGeom>
            <a:avLst/>
            <a:gdLst/>
            <a:ahLst/>
            <a:cxnLst>
              <a:cxn ang="0">
                <a:pos x="109" y="98"/>
              </a:cxn>
              <a:cxn ang="0">
                <a:pos x="115" y="93"/>
              </a:cxn>
              <a:cxn ang="0">
                <a:pos x="107" y="84"/>
              </a:cxn>
              <a:cxn ang="0">
                <a:pos x="114" y="57"/>
              </a:cxn>
              <a:cxn ang="0">
                <a:pos x="57" y="0"/>
              </a:cxn>
              <a:cxn ang="0">
                <a:pos x="0" y="57"/>
              </a:cxn>
              <a:cxn ang="0">
                <a:pos x="57" y="113"/>
              </a:cxn>
              <a:cxn ang="0">
                <a:pos x="76" y="110"/>
              </a:cxn>
              <a:cxn ang="0">
                <a:pos x="84" y="119"/>
              </a:cxn>
              <a:cxn ang="0">
                <a:pos x="91" y="113"/>
              </a:cxn>
              <a:cxn ang="0">
                <a:pos x="129" y="158"/>
              </a:cxn>
              <a:cxn ang="0">
                <a:pos x="147" y="143"/>
              </a:cxn>
              <a:cxn ang="0">
                <a:pos x="109" y="98"/>
              </a:cxn>
              <a:cxn ang="0">
                <a:pos x="24" y="57"/>
              </a:cxn>
              <a:cxn ang="0">
                <a:pos x="57" y="24"/>
              </a:cxn>
              <a:cxn ang="0">
                <a:pos x="90" y="57"/>
              </a:cxn>
              <a:cxn ang="0">
                <a:pos x="57" y="90"/>
              </a:cxn>
              <a:cxn ang="0">
                <a:pos x="24" y="57"/>
              </a:cxn>
            </a:cxnLst>
            <a:rect l="0" t="0" r="r" b="b"/>
            <a:pathLst>
              <a:path w="147" h="158">
                <a:moveTo>
                  <a:pt x="109" y="98"/>
                </a:moveTo>
                <a:cubicBezTo>
                  <a:pt x="115" y="93"/>
                  <a:pt x="115" y="93"/>
                  <a:pt x="115" y="93"/>
                </a:cubicBezTo>
                <a:cubicBezTo>
                  <a:pt x="107" y="84"/>
                  <a:pt x="107" y="84"/>
                  <a:pt x="107" y="84"/>
                </a:cubicBezTo>
                <a:cubicBezTo>
                  <a:pt x="111" y="76"/>
                  <a:pt x="114" y="67"/>
                  <a:pt x="114" y="57"/>
                </a:cubicBezTo>
                <a:cubicBezTo>
                  <a:pt x="114" y="26"/>
                  <a:pt x="88" y="0"/>
                  <a:pt x="57" y="0"/>
                </a:cubicBezTo>
                <a:cubicBezTo>
                  <a:pt x="26" y="0"/>
                  <a:pt x="0" y="26"/>
                  <a:pt x="0" y="57"/>
                </a:cubicBezTo>
                <a:cubicBezTo>
                  <a:pt x="0" y="88"/>
                  <a:pt x="26" y="113"/>
                  <a:pt x="57" y="113"/>
                </a:cubicBezTo>
                <a:cubicBezTo>
                  <a:pt x="64" y="113"/>
                  <a:pt x="70" y="112"/>
                  <a:pt x="76" y="110"/>
                </a:cubicBezTo>
                <a:cubicBezTo>
                  <a:pt x="84" y="119"/>
                  <a:pt x="84" y="119"/>
                  <a:pt x="84" y="119"/>
                </a:cubicBezTo>
                <a:cubicBezTo>
                  <a:pt x="91" y="113"/>
                  <a:pt x="91" y="113"/>
                  <a:pt x="91" y="113"/>
                </a:cubicBezTo>
                <a:cubicBezTo>
                  <a:pt x="129" y="158"/>
                  <a:pt x="129" y="158"/>
                  <a:pt x="129" y="158"/>
                </a:cubicBezTo>
                <a:cubicBezTo>
                  <a:pt x="147" y="143"/>
                  <a:pt x="147" y="143"/>
                  <a:pt x="147" y="143"/>
                </a:cubicBezTo>
                <a:lnTo>
                  <a:pt x="109" y="98"/>
                </a:lnTo>
                <a:close/>
                <a:moveTo>
                  <a:pt x="24" y="57"/>
                </a:moveTo>
                <a:cubicBezTo>
                  <a:pt x="24" y="39"/>
                  <a:pt x="39" y="24"/>
                  <a:pt x="57" y="24"/>
                </a:cubicBezTo>
                <a:cubicBezTo>
                  <a:pt x="75" y="24"/>
                  <a:pt x="90" y="39"/>
                  <a:pt x="90" y="57"/>
                </a:cubicBezTo>
                <a:cubicBezTo>
                  <a:pt x="90" y="75"/>
                  <a:pt x="75" y="90"/>
                  <a:pt x="57" y="90"/>
                </a:cubicBezTo>
                <a:cubicBezTo>
                  <a:pt x="39" y="90"/>
                  <a:pt x="24" y="75"/>
                  <a:pt x="24" y="57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0B85C9-1D2D-4CAC-A6E5-469DECD14E92}"/>
              </a:ext>
            </a:extLst>
          </p:cNvPr>
          <p:cNvGrpSpPr/>
          <p:nvPr/>
        </p:nvGrpSpPr>
        <p:grpSpPr>
          <a:xfrm>
            <a:off x="6201394" y="3750668"/>
            <a:ext cx="526890" cy="805171"/>
            <a:chOff x="5893752" y="1397484"/>
            <a:chExt cx="216168" cy="330339"/>
          </a:xfrm>
          <a:solidFill>
            <a:schemeClr val="accent3"/>
          </a:solidFill>
        </p:grpSpPr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88835D29-D9D9-4413-828C-D582363505D9}"/>
                </a:ext>
              </a:extLst>
            </p:cNvPr>
            <p:cNvSpPr/>
            <p:nvPr/>
          </p:nvSpPr>
          <p:spPr>
            <a:xfrm>
              <a:off x="5954107" y="1397484"/>
              <a:ext cx="104444" cy="1044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弦形 12">
              <a:extLst>
                <a:ext uri="{FF2B5EF4-FFF2-40B4-BE49-F238E27FC236}">
                  <a16:creationId xmlns:a16="http://schemas.microsoft.com/office/drawing/2014/main" id="{1C7B6795-0C5D-42B9-91D9-FB73F2D22B6F}"/>
                </a:ext>
              </a:extLst>
            </p:cNvPr>
            <p:cNvSpPr/>
            <p:nvPr/>
          </p:nvSpPr>
          <p:spPr>
            <a:xfrm rot="8100000">
              <a:off x="5893752" y="1511655"/>
              <a:ext cx="216168" cy="216168"/>
            </a:xfrm>
            <a:prstGeom prst="chord">
              <a:avLst>
                <a:gd name="adj1" fmla="val 2700000"/>
                <a:gd name="adj2" fmla="val 135065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Freeform 80">
            <a:extLst>
              <a:ext uri="{FF2B5EF4-FFF2-40B4-BE49-F238E27FC236}">
                <a16:creationId xmlns:a16="http://schemas.microsoft.com/office/drawing/2014/main" id="{5F8AB6CD-04F8-475F-AC50-F215FBECBE29}"/>
              </a:ext>
            </a:extLst>
          </p:cNvPr>
          <p:cNvSpPr>
            <a:spLocks noEditPoints="1"/>
          </p:cNvSpPr>
          <p:nvPr/>
        </p:nvSpPr>
        <p:spPr bwMode="black">
          <a:xfrm>
            <a:off x="7751046" y="3660367"/>
            <a:ext cx="613636" cy="743074"/>
          </a:xfrm>
          <a:custGeom>
            <a:avLst/>
            <a:gdLst>
              <a:gd name="T0" fmla="*/ 952 w 1833"/>
              <a:gd name="T1" fmla="*/ 1301 h 2225"/>
              <a:gd name="T2" fmla="*/ 882 w 1833"/>
              <a:gd name="T3" fmla="*/ 1413 h 2225"/>
              <a:gd name="T4" fmla="*/ 677 w 1833"/>
              <a:gd name="T5" fmla="*/ 2162 h 2225"/>
              <a:gd name="T6" fmla="*/ 1156 w 1833"/>
              <a:gd name="T7" fmla="*/ 2162 h 2225"/>
              <a:gd name="T8" fmla="*/ 1071 w 1833"/>
              <a:gd name="T9" fmla="*/ 2089 h 2225"/>
              <a:gd name="T10" fmla="*/ 785 w 1833"/>
              <a:gd name="T11" fmla="*/ 2039 h 2225"/>
              <a:gd name="T12" fmla="*/ 1071 w 1833"/>
              <a:gd name="T13" fmla="*/ 2089 h 2225"/>
              <a:gd name="T14" fmla="*/ 760 w 1833"/>
              <a:gd name="T15" fmla="*/ 1949 h 2225"/>
              <a:gd name="T16" fmla="*/ 1096 w 1833"/>
              <a:gd name="T17" fmla="*/ 1949 h 2225"/>
              <a:gd name="T18" fmla="*/ 1026 w 1833"/>
              <a:gd name="T19" fmla="*/ 1801 h 2225"/>
              <a:gd name="T20" fmla="*/ 1061 w 1833"/>
              <a:gd name="T21" fmla="*/ 1836 h 2225"/>
              <a:gd name="T22" fmla="*/ 260 w 1833"/>
              <a:gd name="T23" fmla="*/ 1329 h 2225"/>
              <a:gd name="T24" fmla="*/ 748 w 1833"/>
              <a:gd name="T25" fmla="*/ 1136 h 2225"/>
              <a:gd name="T26" fmla="*/ 190 w 1833"/>
              <a:gd name="T27" fmla="*/ 1329 h 2225"/>
              <a:gd name="T28" fmla="*/ 0 w 1833"/>
              <a:gd name="T29" fmla="*/ 1476 h 2225"/>
              <a:gd name="T30" fmla="*/ 416 w 1833"/>
              <a:gd name="T31" fmla="*/ 2225 h 2225"/>
              <a:gd name="T32" fmla="*/ 416 w 1833"/>
              <a:gd name="T33" fmla="*/ 1413 h 2225"/>
              <a:gd name="T34" fmla="*/ 83 w 1833"/>
              <a:gd name="T35" fmla="*/ 2064 h 2225"/>
              <a:gd name="T36" fmla="*/ 419 w 1833"/>
              <a:gd name="T37" fmla="*/ 2064 h 2225"/>
              <a:gd name="T38" fmla="*/ 108 w 1833"/>
              <a:gd name="T39" fmla="*/ 1974 h 2225"/>
              <a:gd name="T40" fmla="*/ 394 w 1833"/>
              <a:gd name="T41" fmla="*/ 1924 h 2225"/>
              <a:gd name="T42" fmla="*/ 384 w 1833"/>
              <a:gd name="T43" fmla="*/ 1836 h 2225"/>
              <a:gd name="T44" fmla="*/ 419 w 1833"/>
              <a:gd name="T45" fmla="*/ 1801 h 2225"/>
              <a:gd name="T46" fmla="*/ 1643 w 1833"/>
              <a:gd name="T47" fmla="*/ 1413 h 2225"/>
              <a:gd name="T48" fmla="*/ 1082 w 1833"/>
              <a:gd name="T49" fmla="*/ 1101 h 2225"/>
              <a:gd name="T50" fmla="*/ 1415 w 1833"/>
              <a:gd name="T51" fmla="*/ 1171 h 2225"/>
              <a:gd name="T52" fmla="*/ 1417 w 1833"/>
              <a:gd name="T53" fmla="*/ 1413 h 2225"/>
              <a:gd name="T54" fmla="*/ 1417 w 1833"/>
              <a:gd name="T55" fmla="*/ 2225 h 2225"/>
              <a:gd name="T56" fmla="*/ 1833 w 1833"/>
              <a:gd name="T57" fmla="*/ 1476 h 2225"/>
              <a:gd name="T58" fmla="*/ 1462 w 1833"/>
              <a:gd name="T59" fmla="*/ 2089 h 2225"/>
              <a:gd name="T60" fmla="*/ 1748 w 1833"/>
              <a:gd name="T61" fmla="*/ 2039 h 2225"/>
              <a:gd name="T62" fmla="*/ 1748 w 1833"/>
              <a:gd name="T63" fmla="*/ 1974 h 2225"/>
              <a:gd name="T64" fmla="*/ 1462 w 1833"/>
              <a:gd name="T65" fmla="*/ 1924 h 2225"/>
              <a:gd name="T66" fmla="*/ 1748 w 1833"/>
              <a:gd name="T67" fmla="*/ 1974 h 2225"/>
              <a:gd name="T68" fmla="*/ 1738 w 1833"/>
              <a:gd name="T69" fmla="*/ 1766 h 2225"/>
              <a:gd name="T70" fmla="*/ 650 w 1833"/>
              <a:gd name="T71" fmla="*/ 592 h 2225"/>
              <a:gd name="T72" fmla="*/ 1296 w 1833"/>
              <a:gd name="T73" fmla="*/ 113 h 2225"/>
              <a:gd name="T74" fmla="*/ 537 w 1833"/>
              <a:gd name="T75" fmla="*/ 113 h 2225"/>
              <a:gd name="T76" fmla="*/ 603 w 1833"/>
              <a:gd name="T77" fmla="*/ 113 h 2225"/>
              <a:gd name="T78" fmla="*/ 1231 w 1833"/>
              <a:gd name="T79" fmla="*/ 113 h 2225"/>
              <a:gd name="T80" fmla="*/ 650 w 1833"/>
              <a:gd name="T81" fmla="*/ 526 h 2225"/>
              <a:gd name="T82" fmla="*/ 405 w 1833"/>
              <a:gd name="T83" fmla="*/ 902 h 2225"/>
              <a:gd name="T84" fmla="*/ 803 w 1833"/>
              <a:gd name="T85" fmla="*/ 1101 h 2225"/>
              <a:gd name="T86" fmla="*/ 882 w 1833"/>
              <a:gd name="T87" fmla="*/ 1250 h 2225"/>
              <a:gd name="T88" fmla="*/ 1031 w 1833"/>
              <a:gd name="T89" fmla="*/ 1171 h 2225"/>
              <a:gd name="T90" fmla="*/ 952 w 1833"/>
              <a:gd name="T91" fmla="*/ 1021 h 2225"/>
              <a:gd name="T92" fmla="*/ 1457 w 1833"/>
              <a:gd name="T93" fmla="*/ 874 h 2225"/>
              <a:gd name="T94" fmla="*/ 1303 w 1833"/>
              <a:gd name="T95" fmla="*/ 652 h 2225"/>
              <a:gd name="T96" fmla="*/ 530 w 1833"/>
              <a:gd name="T97" fmla="*/ 652 h 2225"/>
              <a:gd name="T98" fmla="*/ 377 w 1833"/>
              <a:gd name="T99" fmla="*/ 874 h 2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833" h="2225">
                <a:moveTo>
                  <a:pt x="1093" y="1413"/>
                </a:moveTo>
                <a:cubicBezTo>
                  <a:pt x="952" y="1413"/>
                  <a:pt x="952" y="1413"/>
                  <a:pt x="952" y="1413"/>
                </a:cubicBezTo>
                <a:cubicBezTo>
                  <a:pt x="952" y="1301"/>
                  <a:pt x="952" y="1301"/>
                  <a:pt x="952" y="1301"/>
                </a:cubicBezTo>
                <a:cubicBezTo>
                  <a:pt x="940" y="1304"/>
                  <a:pt x="929" y="1305"/>
                  <a:pt x="917" y="1305"/>
                </a:cubicBezTo>
                <a:cubicBezTo>
                  <a:pt x="905" y="1305"/>
                  <a:pt x="893" y="1304"/>
                  <a:pt x="882" y="1301"/>
                </a:cubicBezTo>
                <a:cubicBezTo>
                  <a:pt x="882" y="1413"/>
                  <a:pt x="882" y="1413"/>
                  <a:pt x="882" y="1413"/>
                </a:cubicBezTo>
                <a:cubicBezTo>
                  <a:pt x="740" y="1413"/>
                  <a:pt x="740" y="1413"/>
                  <a:pt x="740" y="1413"/>
                </a:cubicBezTo>
                <a:cubicBezTo>
                  <a:pt x="705" y="1413"/>
                  <a:pt x="677" y="1441"/>
                  <a:pt x="677" y="1476"/>
                </a:cubicBezTo>
                <a:cubicBezTo>
                  <a:pt x="677" y="2162"/>
                  <a:pt x="677" y="2162"/>
                  <a:pt x="677" y="2162"/>
                </a:cubicBezTo>
                <a:cubicBezTo>
                  <a:pt x="677" y="2197"/>
                  <a:pt x="705" y="2225"/>
                  <a:pt x="740" y="2225"/>
                </a:cubicBezTo>
                <a:cubicBezTo>
                  <a:pt x="1093" y="2225"/>
                  <a:pt x="1093" y="2225"/>
                  <a:pt x="1093" y="2225"/>
                </a:cubicBezTo>
                <a:cubicBezTo>
                  <a:pt x="1128" y="2225"/>
                  <a:pt x="1156" y="2197"/>
                  <a:pt x="1156" y="2162"/>
                </a:cubicBezTo>
                <a:cubicBezTo>
                  <a:pt x="1156" y="1476"/>
                  <a:pt x="1156" y="1476"/>
                  <a:pt x="1156" y="1476"/>
                </a:cubicBezTo>
                <a:cubicBezTo>
                  <a:pt x="1156" y="1441"/>
                  <a:pt x="1128" y="1413"/>
                  <a:pt x="1093" y="1413"/>
                </a:cubicBezTo>
                <a:close/>
                <a:moveTo>
                  <a:pt x="1071" y="2089"/>
                </a:moveTo>
                <a:cubicBezTo>
                  <a:pt x="785" y="2089"/>
                  <a:pt x="785" y="2089"/>
                  <a:pt x="785" y="2089"/>
                </a:cubicBezTo>
                <a:cubicBezTo>
                  <a:pt x="771" y="2089"/>
                  <a:pt x="760" y="2078"/>
                  <a:pt x="760" y="2064"/>
                </a:cubicBezTo>
                <a:cubicBezTo>
                  <a:pt x="760" y="2050"/>
                  <a:pt x="771" y="2039"/>
                  <a:pt x="785" y="2039"/>
                </a:cubicBezTo>
                <a:cubicBezTo>
                  <a:pt x="1071" y="2039"/>
                  <a:pt x="1071" y="2039"/>
                  <a:pt x="1071" y="2039"/>
                </a:cubicBezTo>
                <a:cubicBezTo>
                  <a:pt x="1085" y="2039"/>
                  <a:pt x="1096" y="2050"/>
                  <a:pt x="1096" y="2064"/>
                </a:cubicBezTo>
                <a:cubicBezTo>
                  <a:pt x="1096" y="2078"/>
                  <a:pt x="1085" y="2089"/>
                  <a:pt x="1071" y="2089"/>
                </a:cubicBezTo>
                <a:close/>
                <a:moveTo>
                  <a:pt x="1071" y="1974"/>
                </a:moveTo>
                <a:cubicBezTo>
                  <a:pt x="785" y="1974"/>
                  <a:pt x="785" y="1974"/>
                  <a:pt x="785" y="1974"/>
                </a:cubicBezTo>
                <a:cubicBezTo>
                  <a:pt x="771" y="1974"/>
                  <a:pt x="760" y="1963"/>
                  <a:pt x="760" y="1949"/>
                </a:cubicBezTo>
                <a:cubicBezTo>
                  <a:pt x="760" y="1935"/>
                  <a:pt x="771" y="1924"/>
                  <a:pt x="785" y="1924"/>
                </a:cubicBezTo>
                <a:cubicBezTo>
                  <a:pt x="1071" y="1924"/>
                  <a:pt x="1071" y="1924"/>
                  <a:pt x="1071" y="1924"/>
                </a:cubicBezTo>
                <a:cubicBezTo>
                  <a:pt x="1085" y="1924"/>
                  <a:pt x="1096" y="1935"/>
                  <a:pt x="1096" y="1949"/>
                </a:cubicBezTo>
                <a:cubicBezTo>
                  <a:pt x="1096" y="1963"/>
                  <a:pt x="1085" y="1974"/>
                  <a:pt x="1071" y="1974"/>
                </a:cubicBezTo>
                <a:close/>
                <a:moveTo>
                  <a:pt x="1061" y="1836"/>
                </a:moveTo>
                <a:cubicBezTo>
                  <a:pt x="1042" y="1836"/>
                  <a:pt x="1026" y="1820"/>
                  <a:pt x="1026" y="1801"/>
                </a:cubicBezTo>
                <a:cubicBezTo>
                  <a:pt x="1026" y="1782"/>
                  <a:pt x="1042" y="1766"/>
                  <a:pt x="1061" y="1766"/>
                </a:cubicBezTo>
                <a:cubicBezTo>
                  <a:pt x="1081" y="1766"/>
                  <a:pt x="1096" y="1782"/>
                  <a:pt x="1096" y="1801"/>
                </a:cubicBezTo>
                <a:cubicBezTo>
                  <a:pt x="1096" y="1820"/>
                  <a:pt x="1081" y="1836"/>
                  <a:pt x="1061" y="1836"/>
                </a:cubicBezTo>
                <a:close/>
                <a:moveTo>
                  <a:pt x="416" y="1413"/>
                </a:moveTo>
                <a:cubicBezTo>
                  <a:pt x="260" y="1413"/>
                  <a:pt x="260" y="1413"/>
                  <a:pt x="260" y="1413"/>
                </a:cubicBezTo>
                <a:cubicBezTo>
                  <a:pt x="260" y="1329"/>
                  <a:pt x="260" y="1329"/>
                  <a:pt x="260" y="1329"/>
                </a:cubicBezTo>
                <a:cubicBezTo>
                  <a:pt x="260" y="1242"/>
                  <a:pt x="331" y="1171"/>
                  <a:pt x="418" y="1171"/>
                </a:cubicBezTo>
                <a:cubicBezTo>
                  <a:pt x="751" y="1171"/>
                  <a:pt x="751" y="1171"/>
                  <a:pt x="751" y="1171"/>
                </a:cubicBezTo>
                <a:cubicBezTo>
                  <a:pt x="749" y="1159"/>
                  <a:pt x="748" y="1148"/>
                  <a:pt x="748" y="1136"/>
                </a:cubicBezTo>
                <a:cubicBezTo>
                  <a:pt x="748" y="1124"/>
                  <a:pt x="749" y="1112"/>
                  <a:pt x="751" y="1101"/>
                </a:cubicBezTo>
                <a:cubicBezTo>
                  <a:pt x="418" y="1101"/>
                  <a:pt x="418" y="1101"/>
                  <a:pt x="418" y="1101"/>
                </a:cubicBezTo>
                <a:cubicBezTo>
                  <a:pt x="293" y="1101"/>
                  <a:pt x="190" y="1203"/>
                  <a:pt x="190" y="1329"/>
                </a:cubicBezTo>
                <a:cubicBezTo>
                  <a:pt x="190" y="1413"/>
                  <a:pt x="190" y="1413"/>
                  <a:pt x="190" y="1413"/>
                </a:cubicBezTo>
                <a:cubicBezTo>
                  <a:pt x="63" y="1413"/>
                  <a:pt x="63" y="1413"/>
                  <a:pt x="63" y="1413"/>
                </a:cubicBezTo>
                <a:cubicBezTo>
                  <a:pt x="28" y="1413"/>
                  <a:pt x="0" y="1441"/>
                  <a:pt x="0" y="1476"/>
                </a:cubicBezTo>
                <a:cubicBezTo>
                  <a:pt x="0" y="2162"/>
                  <a:pt x="0" y="2162"/>
                  <a:pt x="0" y="2162"/>
                </a:cubicBezTo>
                <a:cubicBezTo>
                  <a:pt x="0" y="2197"/>
                  <a:pt x="28" y="2225"/>
                  <a:pt x="63" y="2225"/>
                </a:cubicBezTo>
                <a:cubicBezTo>
                  <a:pt x="416" y="2225"/>
                  <a:pt x="416" y="2225"/>
                  <a:pt x="416" y="2225"/>
                </a:cubicBezTo>
                <a:cubicBezTo>
                  <a:pt x="451" y="2225"/>
                  <a:pt x="480" y="2197"/>
                  <a:pt x="480" y="2162"/>
                </a:cubicBezTo>
                <a:cubicBezTo>
                  <a:pt x="480" y="1476"/>
                  <a:pt x="480" y="1476"/>
                  <a:pt x="480" y="1476"/>
                </a:cubicBezTo>
                <a:cubicBezTo>
                  <a:pt x="480" y="1441"/>
                  <a:pt x="451" y="1413"/>
                  <a:pt x="416" y="1413"/>
                </a:cubicBezTo>
                <a:close/>
                <a:moveTo>
                  <a:pt x="394" y="2089"/>
                </a:moveTo>
                <a:cubicBezTo>
                  <a:pt x="108" y="2089"/>
                  <a:pt x="108" y="2089"/>
                  <a:pt x="108" y="2089"/>
                </a:cubicBezTo>
                <a:cubicBezTo>
                  <a:pt x="94" y="2089"/>
                  <a:pt x="83" y="2078"/>
                  <a:pt x="83" y="2064"/>
                </a:cubicBezTo>
                <a:cubicBezTo>
                  <a:pt x="83" y="2050"/>
                  <a:pt x="94" y="2039"/>
                  <a:pt x="108" y="2039"/>
                </a:cubicBezTo>
                <a:cubicBezTo>
                  <a:pt x="394" y="2039"/>
                  <a:pt x="394" y="2039"/>
                  <a:pt x="394" y="2039"/>
                </a:cubicBezTo>
                <a:cubicBezTo>
                  <a:pt x="408" y="2039"/>
                  <a:pt x="419" y="2050"/>
                  <a:pt x="419" y="2064"/>
                </a:cubicBezTo>
                <a:cubicBezTo>
                  <a:pt x="419" y="2078"/>
                  <a:pt x="408" y="2089"/>
                  <a:pt x="394" y="2089"/>
                </a:cubicBezTo>
                <a:close/>
                <a:moveTo>
                  <a:pt x="394" y="1974"/>
                </a:moveTo>
                <a:cubicBezTo>
                  <a:pt x="108" y="1974"/>
                  <a:pt x="108" y="1974"/>
                  <a:pt x="108" y="1974"/>
                </a:cubicBezTo>
                <a:cubicBezTo>
                  <a:pt x="94" y="1974"/>
                  <a:pt x="83" y="1963"/>
                  <a:pt x="83" y="1949"/>
                </a:cubicBezTo>
                <a:cubicBezTo>
                  <a:pt x="83" y="1935"/>
                  <a:pt x="94" y="1924"/>
                  <a:pt x="108" y="1924"/>
                </a:cubicBezTo>
                <a:cubicBezTo>
                  <a:pt x="394" y="1924"/>
                  <a:pt x="394" y="1924"/>
                  <a:pt x="394" y="1924"/>
                </a:cubicBezTo>
                <a:cubicBezTo>
                  <a:pt x="408" y="1924"/>
                  <a:pt x="419" y="1935"/>
                  <a:pt x="419" y="1949"/>
                </a:cubicBezTo>
                <a:cubicBezTo>
                  <a:pt x="419" y="1963"/>
                  <a:pt x="408" y="1974"/>
                  <a:pt x="394" y="1974"/>
                </a:cubicBezTo>
                <a:close/>
                <a:moveTo>
                  <a:pt x="384" y="1836"/>
                </a:moveTo>
                <a:cubicBezTo>
                  <a:pt x="365" y="1836"/>
                  <a:pt x="350" y="1820"/>
                  <a:pt x="350" y="1801"/>
                </a:cubicBezTo>
                <a:cubicBezTo>
                  <a:pt x="350" y="1782"/>
                  <a:pt x="365" y="1766"/>
                  <a:pt x="384" y="1766"/>
                </a:cubicBezTo>
                <a:cubicBezTo>
                  <a:pt x="404" y="1766"/>
                  <a:pt x="419" y="1782"/>
                  <a:pt x="419" y="1801"/>
                </a:cubicBezTo>
                <a:cubicBezTo>
                  <a:pt x="419" y="1820"/>
                  <a:pt x="404" y="1836"/>
                  <a:pt x="384" y="1836"/>
                </a:cubicBezTo>
                <a:close/>
                <a:moveTo>
                  <a:pt x="1770" y="1413"/>
                </a:moveTo>
                <a:cubicBezTo>
                  <a:pt x="1643" y="1413"/>
                  <a:pt x="1643" y="1413"/>
                  <a:pt x="1643" y="1413"/>
                </a:cubicBezTo>
                <a:cubicBezTo>
                  <a:pt x="1643" y="1329"/>
                  <a:pt x="1643" y="1329"/>
                  <a:pt x="1643" y="1329"/>
                </a:cubicBezTo>
                <a:cubicBezTo>
                  <a:pt x="1643" y="1203"/>
                  <a:pt x="1541" y="1101"/>
                  <a:pt x="1415" y="1101"/>
                </a:cubicBezTo>
                <a:cubicBezTo>
                  <a:pt x="1082" y="1101"/>
                  <a:pt x="1082" y="1101"/>
                  <a:pt x="1082" y="1101"/>
                </a:cubicBezTo>
                <a:cubicBezTo>
                  <a:pt x="1085" y="1112"/>
                  <a:pt x="1086" y="1124"/>
                  <a:pt x="1086" y="1136"/>
                </a:cubicBezTo>
                <a:cubicBezTo>
                  <a:pt x="1086" y="1148"/>
                  <a:pt x="1085" y="1159"/>
                  <a:pt x="1082" y="1171"/>
                </a:cubicBezTo>
                <a:cubicBezTo>
                  <a:pt x="1415" y="1171"/>
                  <a:pt x="1415" y="1171"/>
                  <a:pt x="1415" y="1171"/>
                </a:cubicBezTo>
                <a:cubicBezTo>
                  <a:pt x="1503" y="1171"/>
                  <a:pt x="1574" y="1242"/>
                  <a:pt x="1574" y="1329"/>
                </a:cubicBezTo>
                <a:cubicBezTo>
                  <a:pt x="1574" y="1413"/>
                  <a:pt x="1574" y="1413"/>
                  <a:pt x="1574" y="1413"/>
                </a:cubicBezTo>
                <a:cubicBezTo>
                  <a:pt x="1417" y="1413"/>
                  <a:pt x="1417" y="1413"/>
                  <a:pt x="1417" y="1413"/>
                </a:cubicBezTo>
                <a:cubicBezTo>
                  <a:pt x="1382" y="1413"/>
                  <a:pt x="1354" y="1441"/>
                  <a:pt x="1354" y="1476"/>
                </a:cubicBezTo>
                <a:cubicBezTo>
                  <a:pt x="1354" y="2162"/>
                  <a:pt x="1354" y="2162"/>
                  <a:pt x="1354" y="2162"/>
                </a:cubicBezTo>
                <a:cubicBezTo>
                  <a:pt x="1354" y="2197"/>
                  <a:pt x="1382" y="2225"/>
                  <a:pt x="1417" y="2225"/>
                </a:cubicBezTo>
                <a:cubicBezTo>
                  <a:pt x="1770" y="2225"/>
                  <a:pt x="1770" y="2225"/>
                  <a:pt x="1770" y="2225"/>
                </a:cubicBezTo>
                <a:cubicBezTo>
                  <a:pt x="1805" y="2225"/>
                  <a:pt x="1833" y="2197"/>
                  <a:pt x="1833" y="2162"/>
                </a:cubicBezTo>
                <a:cubicBezTo>
                  <a:pt x="1833" y="1476"/>
                  <a:pt x="1833" y="1476"/>
                  <a:pt x="1833" y="1476"/>
                </a:cubicBezTo>
                <a:cubicBezTo>
                  <a:pt x="1833" y="1441"/>
                  <a:pt x="1805" y="1413"/>
                  <a:pt x="1770" y="1413"/>
                </a:cubicBezTo>
                <a:close/>
                <a:moveTo>
                  <a:pt x="1748" y="2089"/>
                </a:moveTo>
                <a:cubicBezTo>
                  <a:pt x="1462" y="2089"/>
                  <a:pt x="1462" y="2089"/>
                  <a:pt x="1462" y="2089"/>
                </a:cubicBezTo>
                <a:cubicBezTo>
                  <a:pt x="1448" y="2089"/>
                  <a:pt x="1437" y="2078"/>
                  <a:pt x="1437" y="2064"/>
                </a:cubicBezTo>
                <a:cubicBezTo>
                  <a:pt x="1437" y="2050"/>
                  <a:pt x="1448" y="2039"/>
                  <a:pt x="1462" y="2039"/>
                </a:cubicBezTo>
                <a:cubicBezTo>
                  <a:pt x="1748" y="2039"/>
                  <a:pt x="1748" y="2039"/>
                  <a:pt x="1748" y="2039"/>
                </a:cubicBezTo>
                <a:cubicBezTo>
                  <a:pt x="1762" y="2039"/>
                  <a:pt x="1773" y="2050"/>
                  <a:pt x="1773" y="2064"/>
                </a:cubicBezTo>
                <a:cubicBezTo>
                  <a:pt x="1773" y="2078"/>
                  <a:pt x="1762" y="2089"/>
                  <a:pt x="1748" y="2089"/>
                </a:cubicBezTo>
                <a:close/>
                <a:moveTo>
                  <a:pt x="1748" y="1974"/>
                </a:moveTo>
                <a:cubicBezTo>
                  <a:pt x="1462" y="1974"/>
                  <a:pt x="1462" y="1974"/>
                  <a:pt x="1462" y="1974"/>
                </a:cubicBezTo>
                <a:cubicBezTo>
                  <a:pt x="1448" y="1974"/>
                  <a:pt x="1437" y="1963"/>
                  <a:pt x="1437" y="1949"/>
                </a:cubicBezTo>
                <a:cubicBezTo>
                  <a:pt x="1437" y="1935"/>
                  <a:pt x="1448" y="1924"/>
                  <a:pt x="1462" y="1924"/>
                </a:cubicBezTo>
                <a:cubicBezTo>
                  <a:pt x="1748" y="1924"/>
                  <a:pt x="1748" y="1924"/>
                  <a:pt x="1748" y="1924"/>
                </a:cubicBezTo>
                <a:cubicBezTo>
                  <a:pt x="1762" y="1924"/>
                  <a:pt x="1773" y="1935"/>
                  <a:pt x="1773" y="1949"/>
                </a:cubicBezTo>
                <a:cubicBezTo>
                  <a:pt x="1773" y="1963"/>
                  <a:pt x="1762" y="1974"/>
                  <a:pt x="1748" y="1974"/>
                </a:cubicBezTo>
                <a:close/>
                <a:moveTo>
                  <a:pt x="1738" y="1836"/>
                </a:moveTo>
                <a:cubicBezTo>
                  <a:pt x="1719" y="1836"/>
                  <a:pt x="1703" y="1820"/>
                  <a:pt x="1703" y="1801"/>
                </a:cubicBezTo>
                <a:cubicBezTo>
                  <a:pt x="1703" y="1782"/>
                  <a:pt x="1719" y="1766"/>
                  <a:pt x="1738" y="1766"/>
                </a:cubicBezTo>
                <a:cubicBezTo>
                  <a:pt x="1757" y="1766"/>
                  <a:pt x="1773" y="1782"/>
                  <a:pt x="1773" y="1801"/>
                </a:cubicBezTo>
                <a:cubicBezTo>
                  <a:pt x="1773" y="1820"/>
                  <a:pt x="1757" y="1836"/>
                  <a:pt x="1738" y="1836"/>
                </a:cubicBezTo>
                <a:close/>
                <a:moveTo>
                  <a:pt x="650" y="592"/>
                </a:moveTo>
                <a:cubicBezTo>
                  <a:pt x="1184" y="592"/>
                  <a:pt x="1184" y="592"/>
                  <a:pt x="1184" y="592"/>
                </a:cubicBezTo>
                <a:cubicBezTo>
                  <a:pt x="1246" y="592"/>
                  <a:pt x="1296" y="541"/>
                  <a:pt x="1296" y="479"/>
                </a:cubicBezTo>
                <a:cubicBezTo>
                  <a:pt x="1296" y="113"/>
                  <a:pt x="1296" y="113"/>
                  <a:pt x="1296" y="113"/>
                </a:cubicBezTo>
                <a:cubicBezTo>
                  <a:pt x="1296" y="51"/>
                  <a:pt x="1246" y="0"/>
                  <a:pt x="1184" y="0"/>
                </a:cubicBezTo>
                <a:cubicBezTo>
                  <a:pt x="650" y="0"/>
                  <a:pt x="650" y="0"/>
                  <a:pt x="650" y="0"/>
                </a:cubicBezTo>
                <a:cubicBezTo>
                  <a:pt x="588" y="0"/>
                  <a:pt x="537" y="51"/>
                  <a:pt x="537" y="113"/>
                </a:cubicBezTo>
                <a:cubicBezTo>
                  <a:pt x="537" y="479"/>
                  <a:pt x="537" y="479"/>
                  <a:pt x="537" y="479"/>
                </a:cubicBezTo>
                <a:cubicBezTo>
                  <a:pt x="537" y="541"/>
                  <a:pt x="588" y="592"/>
                  <a:pt x="650" y="592"/>
                </a:cubicBezTo>
                <a:close/>
                <a:moveTo>
                  <a:pt x="603" y="113"/>
                </a:moveTo>
                <a:cubicBezTo>
                  <a:pt x="603" y="87"/>
                  <a:pt x="624" y="66"/>
                  <a:pt x="650" y="66"/>
                </a:cubicBezTo>
                <a:cubicBezTo>
                  <a:pt x="1184" y="66"/>
                  <a:pt x="1184" y="66"/>
                  <a:pt x="1184" y="66"/>
                </a:cubicBezTo>
                <a:cubicBezTo>
                  <a:pt x="1210" y="66"/>
                  <a:pt x="1231" y="87"/>
                  <a:pt x="1231" y="113"/>
                </a:cubicBezTo>
                <a:cubicBezTo>
                  <a:pt x="1231" y="479"/>
                  <a:pt x="1231" y="479"/>
                  <a:pt x="1231" y="479"/>
                </a:cubicBezTo>
                <a:cubicBezTo>
                  <a:pt x="1231" y="505"/>
                  <a:pt x="1210" y="526"/>
                  <a:pt x="1184" y="526"/>
                </a:cubicBezTo>
                <a:cubicBezTo>
                  <a:pt x="650" y="526"/>
                  <a:pt x="650" y="526"/>
                  <a:pt x="650" y="526"/>
                </a:cubicBezTo>
                <a:cubicBezTo>
                  <a:pt x="624" y="526"/>
                  <a:pt x="603" y="505"/>
                  <a:pt x="603" y="479"/>
                </a:cubicBezTo>
                <a:lnTo>
                  <a:pt x="603" y="113"/>
                </a:lnTo>
                <a:close/>
                <a:moveTo>
                  <a:pt x="405" y="902"/>
                </a:moveTo>
                <a:cubicBezTo>
                  <a:pt x="882" y="902"/>
                  <a:pt x="882" y="902"/>
                  <a:pt x="882" y="902"/>
                </a:cubicBezTo>
                <a:cubicBezTo>
                  <a:pt x="882" y="1021"/>
                  <a:pt x="882" y="1021"/>
                  <a:pt x="882" y="1021"/>
                </a:cubicBezTo>
                <a:cubicBezTo>
                  <a:pt x="844" y="1033"/>
                  <a:pt x="814" y="1063"/>
                  <a:pt x="803" y="1101"/>
                </a:cubicBezTo>
                <a:cubicBezTo>
                  <a:pt x="799" y="1112"/>
                  <a:pt x="797" y="1124"/>
                  <a:pt x="797" y="1136"/>
                </a:cubicBezTo>
                <a:cubicBezTo>
                  <a:pt x="797" y="1148"/>
                  <a:pt x="799" y="1160"/>
                  <a:pt x="803" y="1171"/>
                </a:cubicBezTo>
                <a:cubicBezTo>
                  <a:pt x="814" y="1209"/>
                  <a:pt x="844" y="1238"/>
                  <a:pt x="882" y="1250"/>
                </a:cubicBezTo>
                <a:cubicBezTo>
                  <a:pt x="893" y="1253"/>
                  <a:pt x="905" y="1255"/>
                  <a:pt x="917" y="1255"/>
                </a:cubicBezTo>
                <a:cubicBezTo>
                  <a:pt x="929" y="1255"/>
                  <a:pt x="941" y="1253"/>
                  <a:pt x="952" y="1250"/>
                </a:cubicBezTo>
                <a:cubicBezTo>
                  <a:pt x="990" y="1238"/>
                  <a:pt x="1020" y="1209"/>
                  <a:pt x="1031" y="1171"/>
                </a:cubicBezTo>
                <a:cubicBezTo>
                  <a:pt x="1034" y="1160"/>
                  <a:pt x="1036" y="1148"/>
                  <a:pt x="1036" y="1136"/>
                </a:cubicBezTo>
                <a:cubicBezTo>
                  <a:pt x="1036" y="1124"/>
                  <a:pt x="1034" y="1112"/>
                  <a:pt x="1031" y="1101"/>
                </a:cubicBezTo>
                <a:cubicBezTo>
                  <a:pt x="1019" y="1063"/>
                  <a:pt x="990" y="1033"/>
                  <a:pt x="952" y="1021"/>
                </a:cubicBezTo>
                <a:cubicBezTo>
                  <a:pt x="952" y="902"/>
                  <a:pt x="952" y="902"/>
                  <a:pt x="952" y="902"/>
                </a:cubicBezTo>
                <a:cubicBezTo>
                  <a:pt x="1429" y="902"/>
                  <a:pt x="1429" y="902"/>
                  <a:pt x="1429" y="902"/>
                </a:cubicBezTo>
                <a:cubicBezTo>
                  <a:pt x="1444" y="902"/>
                  <a:pt x="1457" y="889"/>
                  <a:pt x="1457" y="874"/>
                </a:cubicBezTo>
                <a:cubicBezTo>
                  <a:pt x="1457" y="861"/>
                  <a:pt x="1457" y="861"/>
                  <a:pt x="1457" y="861"/>
                </a:cubicBezTo>
                <a:cubicBezTo>
                  <a:pt x="1457" y="845"/>
                  <a:pt x="1449" y="823"/>
                  <a:pt x="1439" y="811"/>
                </a:cubicBezTo>
                <a:cubicBezTo>
                  <a:pt x="1303" y="652"/>
                  <a:pt x="1303" y="652"/>
                  <a:pt x="1303" y="652"/>
                </a:cubicBezTo>
                <a:cubicBezTo>
                  <a:pt x="1293" y="640"/>
                  <a:pt x="1273" y="631"/>
                  <a:pt x="1257" y="631"/>
                </a:cubicBezTo>
                <a:cubicBezTo>
                  <a:pt x="577" y="631"/>
                  <a:pt x="577" y="631"/>
                  <a:pt x="577" y="631"/>
                </a:cubicBezTo>
                <a:cubicBezTo>
                  <a:pt x="561" y="631"/>
                  <a:pt x="540" y="640"/>
                  <a:pt x="530" y="652"/>
                </a:cubicBezTo>
                <a:cubicBezTo>
                  <a:pt x="395" y="811"/>
                  <a:pt x="395" y="811"/>
                  <a:pt x="395" y="811"/>
                </a:cubicBezTo>
                <a:cubicBezTo>
                  <a:pt x="385" y="823"/>
                  <a:pt x="377" y="845"/>
                  <a:pt x="377" y="861"/>
                </a:cubicBezTo>
                <a:cubicBezTo>
                  <a:pt x="377" y="874"/>
                  <a:pt x="377" y="874"/>
                  <a:pt x="377" y="874"/>
                </a:cubicBezTo>
                <a:cubicBezTo>
                  <a:pt x="377" y="889"/>
                  <a:pt x="389" y="902"/>
                  <a:pt x="405" y="90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vert="horz" wrap="square" lIns="82305" tIns="41153" rIns="82305" bIns="41153" numCol="1" anchor="t" anchorCtr="0" compatLnSpc="1">
            <a:prstTxWarp prst="textNoShape">
              <a:avLst/>
            </a:prstTxWarp>
          </a:bodyPr>
          <a:lstStyle/>
          <a:p>
            <a:pPr defTabSz="914286"/>
            <a:endParaRPr lang="en-US" sz="1200" dirty="0">
              <a:solidFill>
                <a:srgbClr val="292929"/>
              </a:solidFill>
            </a:endParaRP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80B4475-E2C7-465D-B618-A0C1F1CF25CB}"/>
              </a:ext>
            </a:extLst>
          </p:cNvPr>
          <p:cNvSpPr>
            <a:spLocks/>
          </p:cNvSpPr>
          <p:nvPr/>
        </p:nvSpPr>
        <p:spPr bwMode="auto">
          <a:xfrm>
            <a:off x="1478252" y="3693536"/>
            <a:ext cx="340884" cy="646172"/>
          </a:xfrm>
          <a:custGeom>
            <a:avLst/>
            <a:gdLst>
              <a:gd name="T0" fmla="*/ 162 w 181"/>
              <a:gd name="T1" fmla="*/ 280 h 346"/>
              <a:gd name="T2" fmla="*/ 112 w 181"/>
              <a:gd name="T3" fmla="*/ 340 h 346"/>
              <a:gd name="T4" fmla="*/ 106 w 181"/>
              <a:gd name="T5" fmla="*/ 346 h 346"/>
              <a:gd name="T6" fmla="*/ 75 w 181"/>
              <a:gd name="T7" fmla="*/ 345 h 346"/>
              <a:gd name="T8" fmla="*/ 73 w 181"/>
              <a:gd name="T9" fmla="*/ 306 h 346"/>
              <a:gd name="T10" fmla="*/ 29 w 181"/>
              <a:gd name="T11" fmla="*/ 292 h 346"/>
              <a:gd name="T12" fmla="*/ 6 w 181"/>
              <a:gd name="T13" fmla="*/ 275 h 346"/>
              <a:gd name="T14" fmla="*/ 2 w 181"/>
              <a:gd name="T15" fmla="*/ 264 h 346"/>
              <a:gd name="T16" fmla="*/ 26 w 181"/>
              <a:gd name="T17" fmla="*/ 235 h 346"/>
              <a:gd name="T18" fmla="*/ 31 w 181"/>
              <a:gd name="T19" fmla="*/ 237 h 346"/>
              <a:gd name="T20" fmla="*/ 93 w 181"/>
              <a:gd name="T21" fmla="*/ 263 h 346"/>
              <a:gd name="T22" fmla="*/ 132 w 181"/>
              <a:gd name="T23" fmla="*/ 231 h 346"/>
              <a:gd name="T24" fmla="*/ 123 w 181"/>
              <a:gd name="T25" fmla="*/ 213 h 346"/>
              <a:gd name="T26" fmla="*/ 99 w 181"/>
              <a:gd name="T27" fmla="*/ 199 h 346"/>
              <a:gd name="T28" fmla="*/ 71 w 181"/>
              <a:gd name="T29" fmla="*/ 188 h 346"/>
              <a:gd name="T30" fmla="*/ 47 w 181"/>
              <a:gd name="T31" fmla="*/ 177 h 346"/>
              <a:gd name="T32" fmla="*/ 26 w 181"/>
              <a:gd name="T33" fmla="*/ 162 h 346"/>
              <a:gd name="T34" fmla="*/ 11 w 181"/>
              <a:gd name="T35" fmla="*/ 141 h 346"/>
              <a:gd name="T36" fmla="*/ 5 w 181"/>
              <a:gd name="T37" fmla="*/ 114 h 346"/>
              <a:gd name="T38" fmla="*/ 73 w 181"/>
              <a:gd name="T39" fmla="*/ 41 h 346"/>
              <a:gd name="T40" fmla="*/ 75 w 181"/>
              <a:gd name="T41" fmla="*/ 2 h 346"/>
              <a:gd name="T42" fmla="*/ 106 w 181"/>
              <a:gd name="T43" fmla="*/ 0 h 346"/>
              <a:gd name="T44" fmla="*/ 112 w 181"/>
              <a:gd name="T45" fmla="*/ 6 h 346"/>
              <a:gd name="T46" fmla="*/ 133 w 181"/>
              <a:gd name="T47" fmla="*/ 45 h 346"/>
              <a:gd name="T48" fmla="*/ 162 w 181"/>
              <a:gd name="T49" fmla="*/ 58 h 346"/>
              <a:gd name="T50" fmla="*/ 173 w 181"/>
              <a:gd name="T51" fmla="*/ 67 h 346"/>
              <a:gd name="T52" fmla="*/ 158 w 181"/>
              <a:gd name="T53" fmla="*/ 102 h 346"/>
              <a:gd name="T54" fmla="*/ 148 w 181"/>
              <a:gd name="T55" fmla="*/ 104 h 346"/>
              <a:gd name="T56" fmla="*/ 138 w 181"/>
              <a:gd name="T57" fmla="*/ 96 h 346"/>
              <a:gd name="T58" fmla="*/ 112 w 181"/>
              <a:gd name="T59" fmla="*/ 85 h 346"/>
              <a:gd name="T60" fmla="*/ 66 w 181"/>
              <a:gd name="T61" fmla="*/ 91 h 346"/>
              <a:gd name="T62" fmla="*/ 56 w 181"/>
              <a:gd name="T63" fmla="*/ 122 h 346"/>
              <a:gd name="T64" fmla="*/ 69 w 181"/>
              <a:gd name="T65" fmla="*/ 136 h 346"/>
              <a:gd name="T66" fmla="*/ 92 w 181"/>
              <a:gd name="T67" fmla="*/ 148 h 346"/>
              <a:gd name="T68" fmla="*/ 121 w 181"/>
              <a:gd name="T69" fmla="*/ 159 h 346"/>
              <a:gd name="T70" fmla="*/ 150 w 181"/>
              <a:gd name="T71" fmla="*/ 174 h 346"/>
              <a:gd name="T72" fmla="*/ 173 w 181"/>
              <a:gd name="T73" fmla="*/ 196 h 346"/>
              <a:gd name="T74" fmla="*/ 181 w 181"/>
              <a:gd name="T75" fmla="*/ 22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1" h="346">
                <a:moveTo>
                  <a:pt x="181" y="229"/>
                </a:moveTo>
                <a:cubicBezTo>
                  <a:pt x="181" y="249"/>
                  <a:pt x="175" y="266"/>
                  <a:pt x="162" y="280"/>
                </a:cubicBezTo>
                <a:cubicBezTo>
                  <a:pt x="149" y="294"/>
                  <a:pt x="132" y="303"/>
                  <a:pt x="112" y="306"/>
                </a:cubicBezTo>
                <a:cubicBezTo>
                  <a:pt x="112" y="340"/>
                  <a:pt x="112" y="340"/>
                  <a:pt x="112" y="340"/>
                </a:cubicBezTo>
                <a:cubicBezTo>
                  <a:pt x="112" y="342"/>
                  <a:pt x="111" y="343"/>
                  <a:pt x="110" y="345"/>
                </a:cubicBezTo>
                <a:cubicBezTo>
                  <a:pt x="109" y="346"/>
                  <a:pt x="108" y="346"/>
                  <a:pt x="106" y="346"/>
                </a:cubicBezTo>
                <a:cubicBezTo>
                  <a:pt x="80" y="346"/>
                  <a:pt x="80" y="346"/>
                  <a:pt x="80" y="346"/>
                </a:cubicBezTo>
                <a:cubicBezTo>
                  <a:pt x="78" y="346"/>
                  <a:pt x="76" y="346"/>
                  <a:pt x="75" y="345"/>
                </a:cubicBezTo>
                <a:cubicBezTo>
                  <a:pt x="74" y="343"/>
                  <a:pt x="73" y="342"/>
                  <a:pt x="73" y="340"/>
                </a:cubicBezTo>
                <a:cubicBezTo>
                  <a:pt x="73" y="306"/>
                  <a:pt x="73" y="306"/>
                  <a:pt x="73" y="306"/>
                </a:cubicBezTo>
                <a:cubicBezTo>
                  <a:pt x="65" y="305"/>
                  <a:pt x="57" y="303"/>
                  <a:pt x="49" y="300"/>
                </a:cubicBezTo>
                <a:cubicBezTo>
                  <a:pt x="41" y="297"/>
                  <a:pt x="34" y="295"/>
                  <a:pt x="29" y="292"/>
                </a:cubicBezTo>
                <a:cubicBezTo>
                  <a:pt x="24" y="289"/>
                  <a:pt x="19" y="286"/>
                  <a:pt x="15" y="282"/>
                </a:cubicBezTo>
                <a:cubicBezTo>
                  <a:pt x="10" y="279"/>
                  <a:pt x="7" y="277"/>
                  <a:pt x="6" y="275"/>
                </a:cubicBezTo>
                <a:cubicBezTo>
                  <a:pt x="4" y="274"/>
                  <a:pt x="3" y="272"/>
                  <a:pt x="2" y="272"/>
                </a:cubicBezTo>
                <a:cubicBezTo>
                  <a:pt x="0" y="269"/>
                  <a:pt x="0" y="266"/>
                  <a:pt x="2" y="264"/>
                </a:cubicBezTo>
                <a:cubicBezTo>
                  <a:pt x="22" y="238"/>
                  <a:pt x="22" y="238"/>
                  <a:pt x="22" y="238"/>
                </a:cubicBezTo>
                <a:cubicBezTo>
                  <a:pt x="23" y="236"/>
                  <a:pt x="24" y="236"/>
                  <a:pt x="26" y="235"/>
                </a:cubicBezTo>
                <a:cubicBezTo>
                  <a:pt x="28" y="235"/>
                  <a:pt x="30" y="236"/>
                  <a:pt x="31" y="237"/>
                </a:cubicBezTo>
                <a:cubicBezTo>
                  <a:pt x="31" y="237"/>
                  <a:pt x="31" y="237"/>
                  <a:pt x="31" y="237"/>
                </a:cubicBezTo>
                <a:cubicBezTo>
                  <a:pt x="46" y="250"/>
                  <a:pt x="62" y="258"/>
                  <a:pt x="78" y="262"/>
                </a:cubicBezTo>
                <a:cubicBezTo>
                  <a:pt x="83" y="263"/>
                  <a:pt x="88" y="263"/>
                  <a:pt x="93" y="263"/>
                </a:cubicBezTo>
                <a:cubicBezTo>
                  <a:pt x="103" y="263"/>
                  <a:pt x="112" y="260"/>
                  <a:pt x="120" y="255"/>
                </a:cubicBezTo>
                <a:cubicBezTo>
                  <a:pt x="128" y="249"/>
                  <a:pt x="132" y="241"/>
                  <a:pt x="132" y="231"/>
                </a:cubicBezTo>
                <a:cubicBezTo>
                  <a:pt x="132" y="228"/>
                  <a:pt x="131" y="224"/>
                  <a:pt x="129" y="221"/>
                </a:cubicBezTo>
                <a:cubicBezTo>
                  <a:pt x="127" y="218"/>
                  <a:pt x="125" y="215"/>
                  <a:pt x="123" y="213"/>
                </a:cubicBezTo>
                <a:cubicBezTo>
                  <a:pt x="120" y="211"/>
                  <a:pt x="117" y="208"/>
                  <a:pt x="112" y="206"/>
                </a:cubicBezTo>
                <a:cubicBezTo>
                  <a:pt x="106" y="203"/>
                  <a:pt x="102" y="201"/>
                  <a:pt x="99" y="199"/>
                </a:cubicBezTo>
                <a:cubicBezTo>
                  <a:pt x="95" y="198"/>
                  <a:pt x="90" y="196"/>
                  <a:pt x="83" y="193"/>
                </a:cubicBezTo>
                <a:cubicBezTo>
                  <a:pt x="78" y="191"/>
                  <a:pt x="74" y="190"/>
                  <a:pt x="71" y="188"/>
                </a:cubicBezTo>
                <a:cubicBezTo>
                  <a:pt x="68" y="187"/>
                  <a:pt x="65" y="185"/>
                  <a:pt x="59" y="183"/>
                </a:cubicBezTo>
                <a:cubicBezTo>
                  <a:pt x="54" y="181"/>
                  <a:pt x="50" y="179"/>
                  <a:pt x="47" y="177"/>
                </a:cubicBezTo>
                <a:cubicBezTo>
                  <a:pt x="44" y="176"/>
                  <a:pt x="41" y="173"/>
                  <a:pt x="36" y="170"/>
                </a:cubicBezTo>
                <a:cubicBezTo>
                  <a:pt x="32" y="168"/>
                  <a:pt x="29" y="165"/>
                  <a:pt x="26" y="162"/>
                </a:cubicBezTo>
                <a:cubicBezTo>
                  <a:pt x="24" y="160"/>
                  <a:pt x="21" y="156"/>
                  <a:pt x="18" y="153"/>
                </a:cubicBezTo>
                <a:cubicBezTo>
                  <a:pt x="15" y="149"/>
                  <a:pt x="12" y="145"/>
                  <a:pt x="11" y="141"/>
                </a:cubicBezTo>
                <a:cubicBezTo>
                  <a:pt x="9" y="138"/>
                  <a:pt x="8" y="133"/>
                  <a:pt x="7" y="129"/>
                </a:cubicBezTo>
                <a:cubicBezTo>
                  <a:pt x="6" y="124"/>
                  <a:pt x="5" y="119"/>
                  <a:pt x="5" y="114"/>
                </a:cubicBezTo>
                <a:cubicBezTo>
                  <a:pt x="5" y="96"/>
                  <a:pt x="11" y="80"/>
                  <a:pt x="24" y="67"/>
                </a:cubicBezTo>
                <a:cubicBezTo>
                  <a:pt x="37" y="53"/>
                  <a:pt x="53" y="45"/>
                  <a:pt x="73" y="41"/>
                </a:cubicBezTo>
                <a:cubicBezTo>
                  <a:pt x="73" y="6"/>
                  <a:pt x="73" y="6"/>
                  <a:pt x="73" y="6"/>
                </a:cubicBezTo>
                <a:cubicBezTo>
                  <a:pt x="73" y="4"/>
                  <a:pt x="74" y="3"/>
                  <a:pt x="75" y="2"/>
                </a:cubicBezTo>
                <a:cubicBezTo>
                  <a:pt x="76" y="0"/>
                  <a:pt x="78" y="0"/>
                  <a:pt x="8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08" y="0"/>
                  <a:pt x="109" y="0"/>
                  <a:pt x="110" y="2"/>
                </a:cubicBezTo>
                <a:cubicBezTo>
                  <a:pt x="111" y="3"/>
                  <a:pt x="112" y="4"/>
                  <a:pt x="112" y="6"/>
                </a:cubicBezTo>
                <a:cubicBezTo>
                  <a:pt x="112" y="40"/>
                  <a:pt x="112" y="40"/>
                  <a:pt x="112" y="40"/>
                </a:cubicBezTo>
                <a:cubicBezTo>
                  <a:pt x="119" y="41"/>
                  <a:pt x="126" y="42"/>
                  <a:pt x="133" y="45"/>
                </a:cubicBezTo>
                <a:cubicBezTo>
                  <a:pt x="140" y="47"/>
                  <a:pt x="146" y="49"/>
                  <a:pt x="150" y="51"/>
                </a:cubicBezTo>
                <a:cubicBezTo>
                  <a:pt x="154" y="53"/>
                  <a:pt x="158" y="56"/>
                  <a:pt x="162" y="58"/>
                </a:cubicBezTo>
                <a:cubicBezTo>
                  <a:pt x="166" y="61"/>
                  <a:pt x="169" y="63"/>
                  <a:pt x="170" y="64"/>
                </a:cubicBezTo>
                <a:cubicBezTo>
                  <a:pt x="171" y="65"/>
                  <a:pt x="172" y="66"/>
                  <a:pt x="173" y="67"/>
                </a:cubicBezTo>
                <a:cubicBezTo>
                  <a:pt x="175" y="69"/>
                  <a:pt x="175" y="71"/>
                  <a:pt x="174" y="74"/>
                </a:cubicBezTo>
                <a:cubicBezTo>
                  <a:pt x="158" y="102"/>
                  <a:pt x="158" y="102"/>
                  <a:pt x="158" y="102"/>
                </a:cubicBezTo>
                <a:cubicBezTo>
                  <a:pt x="157" y="104"/>
                  <a:pt x="156" y="105"/>
                  <a:pt x="154" y="105"/>
                </a:cubicBezTo>
                <a:cubicBezTo>
                  <a:pt x="152" y="106"/>
                  <a:pt x="150" y="105"/>
                  <a:pt x="148" y="104"/>
                </a:cubicBezTo>
                <a:cubicBezTo>
                  <a:pt x="148" y="103"/>
                  <a:pt x="147" y="103"/>
                  <a:pt x="146" y="102"/>
                </a:cubicBezTo>
                <a:cubicBezTo>
                  <a:pt x="144" y="100"/>
                  <a:pt x="142" y="99"/>
                  <a:pt x="138" y="96"/>
                </a:cubicBezTo>
                <a:cubicBezTo>
                  <a:pt x="135" y="94"/>
                  <a:pt x="131" y="92"/>
                  <a:pt x="127" y="90"/>
                </a:cubicBezTo>
                <a:cubicBezTo>
                  <a:pt x="123" y="88"/>
                  <a:pt x="118" y="87"/>
                  <a:pt x="112" y="85"/>
                </a:cubicBezTo>
                <a:cubicBezTo>
                  <a:pt x="107" y="84"/>
                  <a:pt x="101" y="83"/>
                  <a:pt x="96" y="83"/>
                </a:cubicBezTo>
                <a:cubicBezTo>
                  <a:pt x="84" y="83"/>
                  <a:pt x="74" y="86"/>
                  <a:pt x="66" y="91"/>
                </a:cubicBezTo>
                <a:cubicBezTo>
                  <a:pt x="58" y="97"/>
                  <a:pt x="54" y="104"/>
                  <a:pt x="54" y="113"/>
                </a:cubicBezTo>
                <a:cubicBezTo>
                  <a:pt x="54" y="116"/>
                  <a:pt x="55" y="119"/>
                  <a:pt x="56" y="122"/>
                </a:cubicBezTo>
                <a:cubicBezTo>
                  <a:pt x="57" y="125"/>
                  <a:pt x="59" y="128"/>
                  <a:pt x="62" y="130"/>
                </a:cubicBezTo>
                <a:cubicBezTo>
                  <a:pt x="64" y="133"/>
                  <a:pt x="67" y="135"/>
                  <a:pt x="69" y="136"/>
                </a:cubicBezTo>
                <a:cubicBezTo>
                  <a:pt x="72" y="138"/>
                  <a:pt x="75" y="140"/>
                  <a:pt x="80" y="142"/>
                </a:cubicBezTo>
                <a:cubicBezTo>
                  <a:pt x="85" y="145"/>
                  <a:pt x="89" y="146"/>
                  <a:pt x="92" y="148"/>
                </a:cubicBezTo>
                <a:cubicBezTo>
                  <a:pt x="95" y="149"/>
                  <a:pt x="99" y="151"/>
                  <a:pt x="105" y="153"/>
                </a:cubicBezTo>
                <a:cubicBezTo>
                  <a:pt x="112" y="156"/>
                  <a:pt x="117" y="158"/>
                  <a:pt x="121" y="159"/>
                </a:cubicBezTo>
                <a:cubicBezTo>
                  <a:pt x="125" y="161"/>
                  <a:pt x="129" y="163"/>
                  <a:pt x="136" y="166"/>
                </a:cubicBezTo>
                <a:cubicBezTo>
                  <a:pt x="142" y="169"/>
                  <a:pt x="147" y="172"/>
                  <a:pt x="150" y="174"/>
                </a:cubicBezTo>
                <a:cubicBezTo>
                  <a:pt x="154" y="177"/>
                  <a:pt x="158" y="180"/>
                  <a:pt x="162" y="184"/>
                </a:cubicBezTo>
                <a:cubicBezTo>
                  <a:pt x="167" y="188"/>
                  <a:pt x="170" y="192"/>
                  <a:pt x="173" y="196"/>
                </a:cubicBezTo>
                <a:cubicBezTo>
                  <a:pt x="175" y="200"/>
                  <a:pt x="177" y="205"/>
                  <a:pt x="179" y="211"/>
                </a:cubicBezTo>
                <a:cubicBezTo>
                  <a:pt x="180" y="216"/>
                  <a:pt x="181" y="223"/>
                  <a:pt x="181" y="22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98091FC3-02DA-4ED0-BC05-840969464440}"/>
              </a:ext>
            </a:extLst>
          </p:cNvPr>
          <p:cNvSpPr>
            <a:spLocks noEditPoints="1"/>
          </p:cNvSpPr>
          <p:nvPr/>
        </p:nvSpPr>
        <p:spPr bwMode="auto">
          <a:xfrm>
            <a:off x="4536533" y="3703927"/>
            <a:ext cx="627063" cy="582612"/>
          </a:xfrm>
          <a:custGeom>
            <a:avLst/>
            <a:gdLst>
              <a:gd name="T0" fmla="*/ 144 w 289"/>
              <a:gd name="T1" fmla="*/ 0 h 269"/>
              <a:gd name="T2" fmla="*/ 289 w 289"/>
              <a:gd name="T3" fmla="*/ 57 h 269"/>
              <a:gd name="T4" fmla="*/ 289 w 289"/>
              <a:gd name="T5" fmla="*/ 77 h 269"/>
              <a:gd name="T6" fmla="*/ 269 w 289"/>
              <a:gd name="T7" fmla="*/ 77 h 269"/>
              <a:gd name="T8" fmla="*/ 266 w 289"/>
              <a:gd name="T9" fmla="*/ 83 h 269"/>
              <a:gd name="T10" fmla="*/ 259 w 289"/>
              <a:gd name="T11" fmla="*/ 86 h 269"/>
              <a:gd name="T12" fmla="*/ 29 w 289"/>
              <a:gd name="T13" fmla="*/ 86 h 269"/>
              <a:gd name="T14" fmla="*/ 22 w 289"/>
              <a:gd name="T15" fmla="*/ 83 h 269"/>
              <a:gd name="T16" fmla="*/ 19 w 289"/>
              <a:gd name="T17" fmla="*/ 77 h 269"/>
              <a:gd name="T18" fmla="*/ 0 w 289"/>
              <a:gd name="T19" fmla="*/ 77 h 269"/>
              <a:gd name="T20" fmla="*/ 0 w 289"/>
              <a:gd name="T21" fmla="*/ 57 h 269"/>
              <a:gd name="T22" fmla="*/ 144 w 289"/>
              <a:gd name="T23" fmla="*/ 0 h 269"/>
              <a:gd name="T24" fmla="*/ 278 w 289"/>
              <a:gd name="T25" fmla="*/ 240 h 269"/>
              <a:gd name="T26" fmla="*/ 285 w 289"/>
              <a:gd name="T27" fmla="*/ 243 h 269"/>
              <a:gd name="T28" fmla="*/ 289 w 289"/>
              <a:gd name="T29" fmla="*/ 250 h 269"/>
              <a:gd name="T30" fmla="*/ 289 w 289"/>
              <a:gd name="T31" fmla="*/ 269 h 269"/>
              <a:gd name="T32" fmla="*/ 0 w 289"/>
              <a:gd name="T33" fmla="*/ 269 h 269"/>
              <a:gd name="T34" fmla="*/ 0 w 289"/>
              <a:gd name="T35" fmla="*/ 250 h 269"/>
              <a:gd name="T36" fmla="*/ 3 w 289"/>
              <a:gd name="T37" fmla="*/ 243 h 269"/>
              <a:gd name="T38" fmla="*/ 10 w 289"/>
              <a:gd name="T39" fmla="*/ 240 h 269"/>
              <a:gd name="T40" fmla="*/ 278 w 289"/>
              <a:gd name="T41" fmla="*/ 240 h 269"/>
              <a:gd name="T42" fmla="*/ 38 w 289"/>
              <a:gd name="T43" fmla="*/ 96 h 269"/>
              <a:gd name="T44" fmla="*/ 77 w 289"/>
              <a:gd name="T45" fmla="*/ 96 h 269"/>
              <a:gd name="T46" fmla="*/ 77 w 289"/>
              <a:gd name="T47" fmla="*/ 211 h 269"/>
              <a:gd name="T48" fmla="*/ 96 w 289"/>
              <a:gd name="T49" fmla="*/ 211 h 269"/>
              <a:gd name="T50" fmla="*/ 96 w 289"/>
              <a:gd name="T51" fmla="*/ 96 h 269"/>
              <a:gd name="T52" fmla="*/ 135 w 289"/>
              <a:gd name="T53" fmla="*/ 96 h 269"/>
              <a:gd name="T54" fmla="*/ 135 w 289"/>
              <a:gd name="T55" fmla="*/ 211 h 269"/>
              <a:gd name="T56" fmla="*/ 154 w 289"/>
              <a:gd name="T57" fmla="*/ 211 h 269"/>
              <a:gd name="T58" fmla="*/ 154 w 289"/>
              <a:gd name="T59" fmla="*/ 96 h 269"/>
              <a:gd name="T60" fmla="*/ 192 w 289"/>
              <a:gd name="T61" fmla="*/ 96 h 269"/>
              <a:gd name="T62" fmla="*/ 192 w 289"/>
              <a:gd name="T63" fmla="*/ 211 h 269"/>
              <a:gd name="T64" fmla="*/ 212 w 289"/>
              <a:gd name="T65" fmla="*/ 211 h 269"/>
              <a:gd name="T66" fmla="*/ 212 w 289"/>
              <a:gd name="T67" fmla="*/ 96 h 269"/>
              <a:gd name="T68" fmla="*/ 250 w 289"/>
              <a:gd name="T69" fmla="*/ 96 h 269"/>
              <a:gd name="T70" fmla="*/ 250 w 289"/>
              <a:gd name="T71" fmla="*/ 211 h 269"/>
              <a:gd name="T72" fmla="*/ 259 w 289"/>
              <a:gd name="T73" fmla="*/ 211 h 269"/>
              <a:gd name="T74" fmla="*/ 266 w 289"/>
              <a:gd name="T75" fmla="*/ 214 h 269"/>
              <a:gd name="T76" fmla="*/ 269 w 289"/>
              <a:gd name="T77" fmla="*/ 221 h 269"/>
              <a:gd name="T78" fmla="*/ 269 w 289"/>
              <a:gd name="T79" fmla="*/ 231 h 269"/>
              <a:gd name="T80" fmla="*/ 19 w 289"/>
              <a:gd name="T81" fmla="*/ 231 h 269"/>
              <a:gd name="T82" fmla="*/ 19 w 289"/>
              <a:gd name="T83" fmla="*/ 221 h 269"/>
              <a:gd name="T84" fmla="*/ 22 w 289"/>
              <a:gd name="T85" fmla="*/ 214 h 269"/>
              <a:gd name="T86" fmla="*/ 29 w 289"/>
              <a:gd name="T87" fmla="*/ 211 h 269"/>
              <a:gd name="T88" fmla="*/ 38 w 289"/>
              <a:gd name="T89" fmla="*/ 211 h 269"/>
              <a:gd name="T90" fmla="*/ 38 w 289"/>
              <a:gd name="T91" fmla="*/ 96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9" h="269">
                <a:moveTo>
                  <a:pt x="144" y="0"/>
                </a:moveTo>
                <a:cubicBezTo>
                  <a:pt x="289" y="57"/>
                  <a:pt x="289" y="57"/>
                  <a:pt x="289" y="5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69" y="79"/>
                  <a:pt x="268" y="81"/>
                  <a:pt x="266" y="83"/>
                </a:cubicBezTo>
                <a:cubicBezTo>
                  <a:pt x="264" y="85"/>
                  <a:pt x="262" y="86"/>
                  <a:pt x="25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7" y="86"/>
                  <a:pt x="24" y="85"/>
                  <a:pt x="22" y="83"/>
                </a:cubicBezTo>
                <a:cubicBezTo>
                  <a:pt x="20" y="81"/>
                  <a:pt x="19" y="79"/>
                  <a:pt x="19" y="77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57"/>
                  <a:pt x="0" y="57"/>
                  <a:pt x="0" y="57"/>
                </a:cubicBezTo>
                <a:lnTo>
                  <a:pt x="144" y="0"/>
                </a:lnTo>
                <a:close/>
                <a:moveTo>
                  <a:pt x="278" y="240"/>
                </a:moveTo>
                <a:cubicBezTo>
                  <a:pt x="281" y="240"/>
                  <a:pt x="283" y="241"/>
                  <a:pt x="285" y="243"/>
                </a:cubicBezTo>
                <a:cubicBezTo>
                  <a:pt x="288" y="245"/>
                  <a:pt x="289" y="247"/>
                  <a:pt x="289" y="250"/>
                </a:cubicBezTo>
                <a:cubicBezTo>
                  <a:pt x="289" y="269"/>
                  <a:pt x="289" y="269"/>
                  <a:pt x="289" y="269"/>
                </a:cubicBezTo>
                <a:cubicBezTo>
                  <a:pt x="0" y="269"/>
                  <a:pt x="0" y="269"/>
                  <a:pt x="0" y="269"/>
                </a:cubicBezTo>
                <a:cubicBezTo>
                  <a:pt x="0" y="250"/>
                  <a:pt x="0" y="250"/>
                  <a:pt x="0" y="250"/>
                </a:cubicBezTo>
                <a:cubicBezTo>
                  <a:pt x="0" y="247"/>
                  <a:pt x="1" y="245"/>
                  <a:pt x="3" y="243"/>
                </a:cubicBezTo>
                <a:cubicBezTo>
                  <a:pt x="5" y="241"/>
                  <a:pt x="7" y="240"/>
                  <a:pt x="10" y="240"/>
                </a:cubicBezTo>
                <a:lnTo>
                  <a:pt x="278" y="240"/>
                </a:lnTo>
                <a:close/>
                <a:moveTo>
                  <a:pt x="38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77" y="211"/>
                  <a:pt x="77" y="211"/>
                  <a:pt x="77" y="211"/>
                </a:cubicBezTo>
                <a:cubicBezTo>
                  <a:pt x="96" y="211"/>
                  <a:pt x="96" y="211"/>
                  <a:pt x="96" y="211"/>
                </a:cubicBezTo>
                <a:cubicBezTo>
                  <a:pt x="96" y="96"/>
                  <a:pt x="96" y="96"/>
                  <a:pt x="96" y="96"/>
                </a:cubicBezTo>
                <a:cubicBezTo>
                  <a:pt x="135" y="96"/>
                  <a:pt x="135" y="96"/>
                  <a:pt x="135" y="96"/>
                </a:cubicBezTo>
                <a:cubicBezTo>
                  <a:pt x="135" y="211"/>
                  <a:pt x="135" y="211"/>
                  <a:pt x="135" y="211"/>
                </a:cubicBezTo>
                <a:cubicBezTo>
                  <a:pt x="154" y="211"/>
                  <a:pt x="154" y="211"/>
                  <a:pt x="154" y="211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92" y="96"/>
                  <a:pt x="192" y="96"/>
                  <a:pt x="192" y="96"/>
                </a:cubicBezTo>
                <a:cubicBezTo>
                  <a:pt x="192" y="211"/>
                  <a:pt x="192" y="211"/>
                  <a:pt x="192" y="211"/>
                </a:cubicBezTo>
                <a:cubicBezTo>
                  <a:pt x="212" y="211"/>
                  <a:pt x="212" y="211"/>
                  <a:pt x="212" y="211"/>
                </a:cubicBezTo>
                <a:cubicBezTo>
                  <a:pt x="212" y="96"/>
                  <a:pt x="212" y="96"/>
                  <a:pt x="212" y="96"/>
                </a:cubicBezTo>
                <a:cubicBezTo>
                  <a:pt x="250" y="96"/>
                  <a:pt x="250" y="96"/>
                  <a:pt x="250" y="96"/>
                </a:cubicBezTo>
                <a:cubicBezTo>
                  <a:pt x="250" y="211"/>
                  <a:pt x="250" y="211"/>
                  <a:pt x="250" y="211"/>
                </a:cubicBezTo>
                <a:cubicBezTo>
                  <a:pt x="259" y="211"/>
                  <a:pt x="259" y="211"/>
                  <a:pt x="259" y="211"/>
                </a:cubicBezTo>
                <a:cubicBezTo>
                  <a:pt x="262" y="211"/>
                  <a:pt x="264" y="212"/>
                  <a:pt x="266" y="214"/>
                </a:cubicBezTo>
                <a:cubicBezTo>
                  <a:pt x="268" y="216"/>
                  <a:pt x="269" y="218"/>
                  <a:pt x="269" y="221"/>
                </a:cubicBezTo>
                <a:cubicBezTo>
                  <a:pt x="269" y="231"/>
                  <a:pt x="269" y="231"/>
                  <a:pt x="269" y="231"/>
                </a:cubicBezTo>
                <a:cubicBezTo>
                  <a:pt x="19" y="231"/>
                  <a:pt x="19" y="231"/>
                  <a:pt x="19" y="231"/>
                </a:cubicBezTo>
                <a:cubicBezTo>
                  <a:pt x="19" y="221"/>
                  <a:pt x="19" y="221"/>
                  <a:pt x="19" y="221"/>
                </a:cubicBezTo>
                <a:cubicBezTo>
                  <a:pt x="19" y="218"/>
                  <a:pt x="20" y="216"/>
                  <a:pt x="22" y="214"/>
                </a:cubicBezTo>
                <a:cubicBezTo>
                  <a:pt x="24" y="212"/>
                  <a:pt x="27" y="211"/>
                  <a:pt x="29" y="211"/>
                </a:cubicBezTo>
                <a:cubicBezTo>
                  <a:pt x="38" y="211"/>
                  <a:pt x="38" y="211"/>
                  <a:pt x="38" y="211"/>
                </a:cubicBezTo>
                <a:lnTo>
                  <a:pt x="38" y="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AE14A22-6F17-4440-97AC-9564B93774F2}"/>
              </a:ext>
            </a:extLst>
          </p:cNvPr>
          <p:cNvGrpSpPr/>
          <p:nvPr/>
        </p:nvGrpSpPr>
        <p:grpSpPr>
          <a:xfrm>
            <a:off x="9341298" y="3703927"/>
            <a:ext cx="696349" cy="648528"/>
            <a:chOff x="7678738" y="854076"/>
            <a:chExt cx="1687513" cy="1571624"/>
          </a:xfrm>
          <a:solidFill>
            <a:schemeClr val="accent6"/>
          </a:solidFill>
        </p:grpSpPr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C92C9646-639D-4213-8B8F-796B62FF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8738" y="854076"/>
              <a:ext cx="1347788" cy="1571624"/>
            </a:xfrm>
            <a:custGeom>
              <a:avLst/>
              <a:gdLst>
                <a:gd name="T0" fmla="*/ 625 w 625"/>
                <a:gd name="T1" fmla="*/ 272 h 730"/>
                <a:gd name="T2" fmla="*/ 547 w 625"/>
                <a:gd name="T3" fmla="*/ 267 h 730"/>
                <a:gd name="T4" fmla="*/ 547 w 625"/>
                <a:gd name="T5" fmla="*/ 258 h 730"/>
                <a:gd name="T6" fmla="*/ 547 w 625"/>
                <a:gd name="T7" fmla="*/ 90 h 730"/>
                <a:gd name="T8" fmla="*/ 536 w 625"/>
                <a:gd name="T9" fmla="*/ 78 h 730"/>
                <a:gd name="T10" fmla="*/ 240 w 625"/>
                <a:gd name="T11" fmla="*/ 78 h 730"/>
                <a:gd name="T12" fmla="*/ 234 w 625"/>
                <a:gd name="T13" fmla="*/ 78 h 730"/>
                <a:gd name="T14" fmla="*/ 234 w 625"/>
                <a:gd name="T15" fmla="*/ 87 h 730"/>
                <a:gd name="T16" fmla="*/ 234 w 625"/>
                <a:gd name="T17" fmla="*/ 178 h 730"/>
                <a:gd name="T18" fmla="*/ 178 w 625"/>
                <a:gd name="T19" fmla="*/ 234 h 730"/>
                <a:gd name="T20" fmla="*/ 87 w 625"/>
                <a:gd name="T21" fmla="*/ 234 h 730"/>
                <a:gd name="T22" fmla="*/ 78 w 625"/>
                <a:gd name="T23" fmla="*/ 234 h 730"/>
                <a:gd name="T24" fmla="*/ 78 w 625"/>
                <a:gd name="T25" fmla="*/ 242 h 730"/>
                <a:gd name="T26" fmla="*/ 78 w 625"/>
                <a:gd name="T27" fmla="*/ 640 h 730"/>
                <a:gd name="T28" fmla="*/ 90 w 625"/>
                <a:gd name="T29" fmla="*/ 652 h 730"/>
                <a:gd name="T30" fmla="*/ 349 w 625"/>
                <a:gd name="T31" fmla="*/ 652 h 730"/>
                <a:gd name="T32" fmla="*/ 362 w 625"/>
                <a:gd name="T33" fmla="*/ 658 h 730"/>
                <a:gd name="T34" fmla="*/ 426 w 625"/>
                <a:gd name="T35" fmla="*/ 724 h 730"/>
                <a:gd name="T36" fmla="*/ 433 w 625"/>
                <a:gd name="T37" fmla="*/ 730 h 730"/>
                <a:gd name="T38" fmla="*/ 369 w 625"/>
                <a:gd name="T39" fmla="*/ 730 h 730"/>
                <a:gd name="T40" fmla="*/ 80 w 625"/>
                <a:gd name="T41" fmla="*/ 730 h 730"/>
                <a:gd name="T42" fmla="*/ 0 w 625"/>
                <a:gd name="T43" fmla="*/ 650 h 730"/>
                <a:gd name="T44" fmla="*/ 0 w 625"/>
                <a:gd name="T45" fmla="*/ 189 h 730"/>
                <a:gd name="T46" fmla="*/ 11 w 625"/>
                <a:gd name="T47" fmla="*/ 163 h 730"/>
                <a:gd name="T48" fmla="*/ 161 w 625"/>
                <a:gd name="T49" fmla="*/ 16 h 730"/>
                <a:gd name="T50" fmla="*/ 199 w 625"/>
                <a:gd name="T51" fmla="*/ 0 h 730"/>
                <a:gd name="T52" fmla="*/ 548 w 625"/>
                <a:gd name="T53" fmla="*/ 0 h 730"/>
                <a:gd name="T54" fmla="*/ 625 w 625"/>
                <a:gd name="T55" fmla="*/ 75 h 730"/>
                <a:gd name="T56" fmla="*/ 625 w 625"/>
                <a:gd name="T57" fmla="*/ 269 h 730"/>
                <a:gd name="T58" fmla="*/ 625 w 625"/>
                <a:gd name="T59" fmla="*/ 272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5" h="730">
                  <a:moveTo>
                    <a:pt x="625" y="272"/>
                  </a:moveTo>
                  <a:cubicBezTo>
                    <a:pt x="599" y="270"/>
                    <a:pt x="574" y="269"/>
                    <a:pt x="547" y="267"/>
                  </a:cubicBezTo>
                  <a:cubicBezTo>
                    <a:pt x="547" y="265"/>
                    <a:pt x="547" y="261"/>
                    <a:pt x="547" y="258"/>
                  </a:cubicBezTo>
                  <a:cubicBezTo>
                    <a:pt x="547" y="202"/>
                    <a:pt x="547" y="146"/>
                    <a:pt x="547" y="90"/>
                  </a:cubicBezTo>
                  <a:cubicBezTo>
                    <a:pt x="547" y="81"/>
                    <a:pt x="545" y="78"/>
                    <a:pt x="536" y="78"/>
                  </a:cubicBezTo>
                  <a:cubicBezTo>
                    <a:pt x="438" y="78"/>
                    <a:pt x="339" y="78"/>
                    <a:pt x="240" y="78"/>
                  </a:cubicBezTo>
                  <a:cubicBezTo>
                    <a:pt x="238" y="78"/>
                    <a:pt x="237" y="78"/>
                    <a:pt x="234" y="78"/>
                  </a:cubicBezTo>
                  <a:cubicBezTo>
                    <a:pt x="234" y="81"/>
                    <a:pt x="234" y="84"/>
                    <a:pt x="234" y="87"/>
                  </a:cubicBezTo>
                  <a:cubicBezTo>
                    <a:pt x="234" y="118"/>
                    <a:pt x="234" y="148"/>
                    <a:pt x="234" y="178"/>
                  </a:cubicBezTo>
                  <a:cubicBezTo>
                    <a:pt x="234" y="212"/>
                    <a:pt x="212" y="234"/>
                    <a:pt x="178" y="234"/>
                  </a:cubicBezTo>
                  <a:cubicBezTo>
                    <a:pt x="148" y="234"/>
                    <a:pt x="117" y="234"/>
                    <a:pt x="87" y="234"/>
                  </a:cubicBezTo>
                  <a:cubicBezTo>
                    <a:pt x="84" y="234"/>
                    <a:pt x="82" y="234"/>
                    <a:pt x="78" y="234"/>
                  </a:cubicBezTo>
                  <a:cubicBezTo>
                    <a:pt x="78" y="237"/>
                    <a:pt x="78" y="240"/>
                    <a:pt x="78" y="242"/>
                  </a:cubicBezTo>
                  <a:cubicBezTo>
                    <a:pt x="78" y="375"/>
                    <a:pt x="78" y="507"/>
                    <a:pt x="78" y="640"/>
                  </a:cubicBezTo>
                  <a:cubicBezTo>
                    <a:pt x="78" y="650"/>
                    <a:pt x="80" y="652"/>
                    <a:pt x="90" y="652"/>
                  </a:cubicBezTo>
                  <a:cubicBezTo>
                    <a:pt x="176" y="652"/>
                    <a:pt x="263" y="652"/>
                    <a:pt x="349" y="652"/>
                  </a:cubicBezTo>
                  <a:cubicBezTo>
                    <a:pt x="355" y="652"/>
                    <a:pt x="359" y="653"/>
                    <a:pt x="362" y="658"/>
                  </a:cubicBezTo>
                  <a:cubicBezTo>
                    <a:pt x="379" y="684"/>
                    <a:pt x="401" y="706"/>
                    <a:pt x="426" y="724"/>
                  </a:cubicBezTo>
                  <a:cubicBezTo>
                    <a:pt x="428" y="725"/>
                    <a:pt x="430" y="727"/>
                    <a:pt x="433" y="730"/>
                  </a:cubicBezTo>
                  <a:cubicBezTo>
                    <a:pt x="410" y="730"/>
                    <a:pt x="390" y="730"/>
                    <a:pt x="369" y="730"/>
                  </a:cubicBezTo>
                  <a:cubicBezTo>
                    <a:pt x="273" y="730"/>
                    <a:pt x="177" y="730"/>
                    <a:pt x="80" y="730"/>
                  </a:cubicBezTo>
                  <a:cubicBezTo>
                    <a:pt x="35" y="730"/>
                    <a:pt x="0" y="696"/>
                    <a:pt x="0" y="650"/>
                  </a:cubicBezTo>
                  <a:cubicBezTo>
                    <a:pt x="0" y="497"/>
                    <a:pt x="0" y="343"/>
                    <a:pt x="0" y="189"/>
                  </a:cubicBezTo>
                  <a:cubicBezTo>
                    <a:pt x="0" y="179"/>
                    <a:pt x="4" y="170"/>
                    <a:pt x="11" y="163"/>
                  </a:cubicBezTo>
                  <a:cubicBezTo>
                    <a:pt x="61" y="114"/>
                    <a:pt x="111" y="65"/>
                    <a:pt x="161" y="16"/>
                  </a:cubicBezTo>
                  <a:cubicBezTo>
                    <a:pt x="171" y="5"/>
                    <a:pt x="184" y="0"/>
                    <a:pt x="199" y="0"/>
                  </a:cubicBezTo>
                  <a:cubicBezTo>
                    <a:pt x="315" y="0"/>
                    <a:pt x="431" y="0"/>
                    <a:pt x="548" y="0"/>
                  </a:cubicBezTo>
                  <a:cubicBezTo>
                    <a:pt x="589" y="0"/>
                    <a:pt x="624" y="34"/>
                    <a:pt x="625" y="75"/>
                  </a:cubicBezTo>
                  <a:cubicBezTo>
                    <a:pt x="625" y="140"/>
                    <a:pt x="625" y="204"/>
                    <a:pt x="625" y="269"/>
                  </a:cubicBezTo>
                  <a:cubicBezTo>
                    <a:pt x="625" y="270"/>
                    <a:pt x="625" y="272"/>
                    <a:pt x="625" y="2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DC90B243-6D94-41FF-AD12-5E9E663744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6138" y="1527175"/>
              <a:ext cx="900113" cy="898525"/>
            </a:xfrm>
            <a:custGeom>
              <a:avLst/>
              <a:gdLst>
                <a:gd name="T0" fmla="*/ 0 w 417"/>
                <a:gd name="T1" fmla="*/ 209 h 417"/>
                <a:gd name="T2" fmla="*/ 207 w 417"/>
                <a:gd name="T3" fmla="*/ 0 h 417"/>
                <a:gd name="T4" fmla="*/ 416 w 417"/>
                <a:gd name="T5" fmla="*/ 208 h 417"/>
                <a:gd name="T6" fmla="*/ 207 w 417"/>
                <a:gd name="T7" fmla="*/ 417 h 417"/>
                <a:gd name="T8" fmla="*/ 0 w 417"/>
                <a:gd name="T9" fmla="*/ 209 h 417"/>
                <a:gd name="T10" fmla="*/ 193 w 417"/>
                <a:gd name="T11" fmla="*/ 218 h 417"/>
                <a:gd name="T12" fmla="*/ 186 w 417"/>
                <a:gd name="T13" fmla="*/ 212 h 417"/>
                <a:gd name="T14" fmla="*/ 141 w 417"/>
                <a:gd name="T15" fmla="*/ 171 h 417"/>
                <a:gd name="T16" fmla="*/ 120 w 417"/>
                <a:gd name="T17" fmla="*/ 172 h 417"/>
                <a:gd name="T18" fmla="*/ 99 w 417"/>
                <a:gd name="T19" fmla="*/ 197 h 417"/>
                <a:gd name="T20" fmla="*/ 101 w 417"/>
                <a:gd name="T21" fmla="*/ 223 h 417"/>
                <a:gd name="T22" fmla="*/ 187 w 417"/>
                <a:gd name="T23" fmla="*/ 308 h 417"/>
                <a:gd name="T24" fmla="*/ 207 w 417"/>
                <a:gd name="T25" fmla="*/ 307 h 417"/>
                <a:gd name="T26" fmla="*/ 227 w 417"/>
                <a:gd name="T27" fmla="*/ 281 h 417"/>
                <a:gd name="T28" fmla="*/ 316 w 417"/>
                <a:gd name="T29" fmla="*/ 162 h 417"/>
                <a:gd name="T30" fmla="*/ 314 w 417"/>
                <a:gd name="T31" fmla="*/ 134 h 417"/>
                <a:gd name="T32" fmla="*/ 290 w 417"/>
                <a:gd name="T33" fmla="*/ 113 h 417"/>
                <a:gd name="T34" fmla="*/ 271 w 417"/>
                <a:gd name="T35" fmla="*/ 115 h 417"/>
                <a:gd name="T36" fmla="*/ 263 w 417"/>
                <a:gd name="T37" fmla="*/ 126 h 417"/>
                <a:gd name="T38" fmla="*/ 193 w 417"/>
                <a:gd name="T39" fmla="*/ 218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7" h="417">
                  <a:moveTo>
                    <a:pt x="0" y="209"/>
                  </a:moveTo>
                  <a:cubicBezTo>
                    <a:pt x="0" y="94"/>
                    <a:pt x="93" y="0"/>
                    <a:pt x="207" y="0"/>
                  </a:cubicBezTo>
                  <a:cubicBezTo>
                    <a:pt x="322" y="0"/>
                    <a:pt x="416" y="93"/>
                    <a:pt x="416" y="208"/>
                  </a:cubicBezTo>
                  <a:cubicBezTo>
                    <a:pt x="417" y="323"/>
                    <a:pt x="323" y="416"/>
                    <a:pt x="207" y="417"/>
                  </a:cubicBezTo>
                  <a:cubicBezTo>
                    <a:pt x="94" y="417"/>
                    <a:pt x="0" y="323"/>
                    <a:pt x="0" y="209"/>
                  </a:cubicBezTo>
                  <a:close/>
                  <a:moveTo>
                    <a:pt x="193" y="218"/>
                  </a:moveTo>
                  <a:cubicBezTo>
                    <a:pt x="190" y="216"/>
                    <a:pt x="188" y="214"/>
                    <a:pt x="186" y="212"/>
                  </a:cubicBezTo>
                  <a:cubicBezTo>
                    <a:pt x="171" y="198"/>
                    <a:pt x="156" y="185"/>
                    <a:pt x="141" y="171"/>
                  </a:cubicBezTo>
                  <a:cubicBezTo>
                    <a:pt x="133" y="163"/>
                    <a:pt x="127" y="163"/>
                    <a:pt x="120" y="172"/>
                  </a:cubicBezTo>
                  <a:cubicBezTo>
                    <a:pt x="113" y="180"/>
                    <a:pt x="106" y="189"/>
                    <a:pt x="99" y="197"/>
                  </a:cubicBezTo>
                  <a:cubicBezTo>
                    <a:pt x="92" y="207"/>
                    <a:pt x="93" y="215"/>
                    <a:pt x="101" y="223"/>
                  </a:cubicBezTo>
                  <a:cubicBezTo>
                    <a:pt x="130" y="252"/>
                    <a:pt x="158" y="280"/>
                    <a:pt x="187" y="308"/>
                  </a:cubicBezTo>
                  <a:cubicBezTo>
                    <a:pt x="194" y="315"/>
                    <a:pt x="201" y="315"/>
                    <a:pt x="207" y="307"/>
                  </a:cubicBezTo>
                  <a:cubicBezTo>
                    <a:pt x="214" y="298"/>
                    <a:pt x="220" y="289"/>
                    <a:pt x="227" y="281"/>
                  </a:cubicBezTo>
                  <a:cubicBezTo>
                    <a:pt x="257" y="241"/>
                    <a:pt x="286" y="201"/>
                    <a:pt x="316" y="162"/>
                  </a:cubicBezTo>
                  <a:cubicBezTo>
                    <a:pt x="324" y="151"/>
                    <a:pt x="324" y="143"/>
                    <a:pt x="314" y="134"/>
                  </a:cubicBezTo>
                  <a:cubicBezTo>
                    <a:pt x="306" y="127"/>
                    <a:pt x="298" y="120"/>
                    <a:pt x="290" y="113"/>
                  </a:cubicBezTo>
                  <a:cubicBezTo>
                    <a:pt x="283" y="107"/>
                    <a:pt x="277" y="107"/>
                    <a:pt x="271" y="115"/>
                  </a:cubicBezTo>
                  <a:cubicBezTo>
                    <a:pt x="268" y="118"/>
                    <a:pt x="265" y="122"/>
                    <a:pt x="263" y="126"/>
                  </a:cubicBezTo>
                  <a:cubicBezTo>
                    <a:pt x="239" y="156"/>
                    <a:pt x="216" y="187"/>
                    <a:pt x="193" y="2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C5447DDA-6E5F-4E70-9C9B-B78EFA3F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9726" y="1527175"/>
              <a:ext cx="646113" cy="112712"/>
            </a:xfrm>
            <a:custGeom>
              <a:avLst/>
              <a:gdLst>
                <a:gd name="T0" fmla="*/ 300 w 300"/>
                <a:gd name="T1" fmla="*/ 1 h 52"/>
                <a:gd name="T2" fmla="*/ 294 w 300"/>
                <a:gd name="T3" fmla="*/ 5 h 52"/>
                <a:gd name="T4" fmla="*/ 247 w 300"/>
                <a:gd name="T5" fmla="*/ 47 h 52"/>
                <a:gd name="T6" fmla="*/ 238 w 300"/>
                <a:gd name="T7" fmla="*/ 51 h 52"/>
                <a:gd name="T8" fmla="*/ 11 w 300"/>
                <a:gd name="T9" fmla="*/ 52 h 52"/>
                <a:gd name="T10" fmla="*/ 0 w 300"/>
                <a:gd name="T11" fmla="*/ 42 h 52"/>
                <a:gd name="T12" fmla="*/ 0 w 300"/>
                <a:gd name="T13" fmla="*/ 9 h 52"/>
                <a:gd name="T14" fmla="*/ 9 w 300"/>
                <a:gd name="T15" fmla="*/ 0 h 52"/>
                <a:gd name="T16" fmla="*/ 297 w 300"/>
                <a:gd name="T17" fmla="*/ 0 h 52"/>
                <a:gd name="T18" fmla="*/ 300 w 300"/>
                <a:gd name="T19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52">
                  <a:moveTo>
                    <a:pt x="300" y="1"/>
                  </a:moveTo>
                  <a:cubicBezTo>
                    <a:pt x="297" y="3"/>
                    <a:pt x="295" y="4"/>
                    <a:pt x="294" y="5"/>
                  </a:cubicBezTo>
                  <a:cubicBezTo>
                    <a:pt x="278" y="19"/>
                    <a:pt x="263" y="33"/>
                    <a:pt x="247" y="47"/>
                  </a:cubicBezTo>
                  <a:cubicBezTo>
                    <a:pt x="245" y="49"/>
                    <a:pt x="241" y="51"/>
                    <a:pt x="238" y="51"/>
                  </a:cubicBezTo>
                  <a:cubicBezTo>
                    <a:pt x="162" y="52"/>
                    <a:pt x="86" y="52"/>
                    <a:pt x="11" y="52"/>
                  </a:cubicBezTo>
                  <a:cubicBezTo>
                    <a:pt x="3" y="52"/>
                    <a:pt x="0" y="49"/>
                    <a:pt x="0" y="42"/>
                  </a:cubicBezTo>
                  <a:cubicBezTo>
                    <a:pt x="1" y="31"/>
                    <a:pt x="1" y="20"/>
                    <a:pt x="0" y="9"/>
                  </a:cubicBezTo>
                  <a:cubicBezTo>
                    <a:pt x="0" y="3"/>
                    <a:pt x="3" y="0"/>
                    <a:pt x="9" y="0"/>
                  </a:cubicBezTo>
                  <a:cubicBezTo>
                    <a:pt x="105" y="0"/>
                    <a:pt x="201" y="0"/>
                    <a:pt x="297" y="0"/>
                  </a:cubicBezTo>
                  <a:cubicBezTo>
                    <a:pt x="297" y="0"/>
                    <a:pt x="298" y="0"/>
                    <a:pt x="30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F8C355AA-5CC5-4421-A81E-0B64BD3BF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9726" y="1751013"/>
              <a:ext cx="457200" cy="112712"/>
            </a:xfrm>
            <a:custGeom>
              <a:avLst/>
              <a:gdLst>
                <a:gd name="T0" fmla="*/ 212 w 212"/>
                <a:gd name="T1" fmla="*/ 0 h 52"/>
                <a:gd name="T2" fmla="*/ 195 w 212"/>
                <a:gd name="T3" fmla="*/ 52 h 52"/>
                <a:gd name="T4" fmla="*/ 110 w 212"/>
                <a:gd name="T5" fmla="*/ 52 h 52"/>
                <a:gd name="T6" fmla="*/ 14 w 212"/>
                <a:gd name="T7" fmla="*/ 52 h 52"/>
                <a:gd name="T8" fmla="*/ 0 w 212"/>
                <a:gd name="T9" fmla="*/ 39 h 52"/>
                <a:gd name="T10" fmla="*/ 0 w 212"/>
                <a:gd name="T11" fmla="*/ 8 h 52"/>
                <a:gd name="T12" fmla="*/ 8 w 212"/>
                <a:gd name="T13" fmla="*/ 0 h 52"/>
                <a:gd name="T14" fmla="*/ 212 w 212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52">
                  <a:moveTo>
                    <a:pt x="212" y="0"/>
                  </a:moveTo>
                  <a:cubicBezTo>
                    <a:pt x="206" y="18"/>
                    <a:pt x="200" y="35"/>
                    <a:pt x="195" y="52"/>
                  </a:cubicBezTo>
                  <a:cubicBezTo>
                    <a:pt x="167" y="52"/>
                    <a:pt x="138" y="52"/>
                    <a:pt x="110" y="52"/>
                  </a:cubicBezTo>
                  <a:cubicBezTo>
                    <a:pt x="78" y="52"/>
                    <a:pt x="46" y="52"/>
                    <a:pt x="14" y="52"/>
                  </a:cubicBezTo>
                  <a:cubicBezTo>
                    <a:pt x="1" y="52"/>
                    <a:pt x="0" y="52"/>
                    <a:pt x="0" y="39"/>
                  </a:cubicBezTo>
                  <a:cubicBezTo>
                    <a:pt x="0" y="28"/>
                    <a:pt x="0" y="1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76" y="0"/>
                    <a:pt x="144" y="0"/>
                    <a:pt x="2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B76FB019-4D78-4874-B63F-1B5AD2727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9726" y="1978025"/>
              <a:ext cx="420688" cy="109537"/>
            </a:xfrm>
            <a:custGeom>
              <a:avLst/>
              <a:gdLst>
                <a:gd name="T0" fmla="*/ 189 w 195"/>
                <a:gd name="T1" fmla="*/ 0 h 51"/>
                <a:gd name="T2" fmla="*/ 195 w 195"/>
                <a:gd name="T3" fmla="*/ 51 h 51"/>
                <a:gd name="T4" fmla="*/ 138 w 195"/>
                <a:gd name="T5" fmla="*/ 51 h 51"/>
                <a:gd name="T6" fmla="*/ 11 w 195"/>
                <a:gd name="T7" fmla="*/ 51 h 51"/>
                <a:gd name="T8" fmla="*/ 0 w 195"/>
                <a:gd name="T9" fmla="*/ 41 h 51"/>
                <a:gd name="T10" fmla="*/ 0 w 195"/>
                <a:gd name="T11" fmla="*/ 8 h 51"/>
                <a:gd name="T12" fmla="*/ 8 w 195"/>
                <a:gd name="T13" fmla="*/ 0 h 51"/>
                <a:gd name="T14" fmla="*/ 189 w 195"/>
                <a:gd name="T1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51">
                  <a:moveTo>
                    <a:pt x="189" y="0"/>
                  </a:moveTo>
                  <a:cubicBezTo>
                    <a:pt x="191" y="17"/>
                    <a:pt x="193" y="34"/>
                    <a:pt x="195" y="51"/>
                  </a:cubicBezTo>
                  <a:cubicBezTo>
                    <a:pt x="176" y="51"/>
                    <a:pt x="157" y="51"/>
                    <a:pt x="138" y="51"/>
                  </a:cubicBezTo>
                  <a:cubicBezTo>
                    <a:pt x="96" y="51"/>
                    <a:pt x="53" y="51"/>
                    <a:pt x="11" y="51"/>
                  </a:cubicBezTo>
                  <a:cubicBezTo>
                    <a:pt x="3" y="51"/>
                    <a:pt x="0" y="49"/>
                    <a:pt x="0" y="41"/>
                  </a:cubicBezTo>
                  <a:cubicBezTo>
                    <a:pt x="1" y="30"/>
                    <a:pt x="0" y="19"/>
                    <a:pt x="0" y="8"/>
                  </a:cubicBezTo>
                  <a:cubicBezTo>
                    <a:pt x="0" y="3"/>
                    <a:pt x="2" y="0"/>
                    <a:pt x="8" y="0"/>
                  </a:cubicBezTo>
                  <a:cubicBezTo>
                    <a:pt x="69" y="0"/>
                    <a:pt x="129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8463F985-4872-43F1-B7E5-AF39A0306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838" y="1192213"/>
              <a:ext cx="338138" cy="109537"/>
            </a:xfrm>
            <a:custGeom>
              <a:avLst/>
              <a:gdLst>
                <a:gd name="T0" fmla="*/ 79 w 157"/>
                <a:gd name="T1" fmla="*/ 51 h 51"/>
                <a:gd name="T2" fmla="*/ 11 w 157"/>
                <a:gd name="T3" fmla="*/ 51 h 51"/>
                <a:gd name="T4" fmla="*/ 1 w 157"/>
                <a:gd name="T5" fmla="*/ 41 h 51"/>
                <a:gd name="T6" fmla="*/ 1 w 157"/>
                <a:gd name="T7" fmla="*/ 8 h 51"/>
                <a:gd name="T8" fmla="*/ 9 w 157"/>
                <a:gd name="T9" fmla="*/ 0 h 51"/>
                <a:gd name="T10" fmla="*/ 148 w 157"/>
                <a:gd name="T11" fmla="*/ 0 h 51"/>
                <a:gd name="T12" fmla="*/ 157 w 157"/>
                <a:gd name="T13" fmla="*/ 8 h 51"/>
                <a:gd name="T14" fmla="*/ 157 w 157"/>
                <a:gd name="T15" fmla="*/ 42 h 51"/>
                <a:gd name="T16" fmla="*/ 147 w 157"/>
                <a:gd name="T17" fmla="*/ 51 h 51"/>
                <a:gd name="T18" fmla="*/ 79 w 157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51">
                  <a:moveTo>
                    <a:pt x="79" y="51"/>
                  </a:moveTo>
                  <a:cubicBezTo>
                    <a:pt x="56" y="51"/>
                    <a:pt x="34" y="51"/>
                    <a:pt x="11" y="51"/>
                  </a:cubicBezTo>
                  <a:cubicBezTo>
                    <a:pt x="3" y="51"/>
                    <a:pt x="0" y="49"/>
                    <a:pt x="1" y="41"/>
                  </a:cubicBezTo>
                  <a:cubicBezTo>
                    <a:pt x="1" y="30"/>
                    <a:pt x="1" y="19"/>
                    <a:pt x="1" y="8"/>
                  </a:cubicBezTo>
                  <a:cubicBezTo>
                    <a:pt x="1" y="2"/>
                    <a:pt x="3" y="0"/>
                    <a:pt x="9" y="0"/>
                  </a:cubicBezTo>
                  <a:cubicBezTo>
                    <a:pt x="55" y="0"/>
                    <a:pt x="102" y="0"/>
                    <a:pt x="148" y="0"/>
                  </a:cubicBezTo>
                  <a:cubicBezTo>
                    <a:pt x="154" y="0"/>
                    <a:pt x="157" y="2"/>
                    <a:pt x="157" y="8"/>
                  </a:cubicBezTo>
                  <a:cubicBezTo>
                    <a:pt x="157" y="20"/>
                    <a:pt x="156" y="31"/>
                    <a:pt x="157" y="42"/>
                  </a:cubicBezTo>
                  <a:cubicBezTo>
                    <a:pt x="157" y="49"/>
                    <a:pt x="153" y="51"/>
                    <a:pt x="147" y="51"/>
                  </a:cubicBezTo>
                  <a:cubicBezTo>
                    <a:pt x="124" y="51"/>
                    <a:pt x="102" y="51"/>
                    <a:pt x="7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51" name="Graphic 50">
            <a:extLst>
              <a:ext uri="{FF2B5EF4-FFF2-40B4-BE49-F238E27FC236}">
                <a16:creationId xmlns:a16="http://schemas.microsoft.com/office/drawing/2014/main" id="{27A1E7AB-790E-4153-81F3-3AFE75F61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2905" y="3771451"/>
            <a:ext cx="864721" cy="5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5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have we heard to date from stakeholders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8F006-2DD0-4E35-9D44-25F83711D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28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7255B0-C991-4304-86B3-74B11F8C9A24}"/>
              </a:ext>
            </a:extLst>
          </p:cNvPr>
          <p:cNvCxnSpPr>
            <a:cxnSpLocks/>
          </p:cNvCxnSpPr>
          <p:nvPr/>
        </p:nvCxnSpPr>
        <p:spPr>
          <a:xfrm>
            <a:off x="-176645" y="4030280"/>
            <a:ext cx="10862366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09">
            <a:extLst>
              <a:ext uri="{FF2B5EF4-FFF2-40B4-BE49-F238E27FC236}">
                <a16:creationId xmlns:a16="http://schemas.microsoft.com/office/drawing/2014/main" id="{A2EEAFCE-33F7-48FB-8202-D7155EED15C0}"/>
              </a:ext>
            </a:extLst>
          </p:cNvPr>
          <p:cNvSpPr>
            <a:spLocks noChangeAspect="1"/>
          </p:cNvSpPr>
          <p:nvPr/>
        </p:nvSpPr>
        <p:spPr>
          <a:xfrm>
            <a:off x="1162361" y="3555423"/>
            <a:ext cx="957890" cy="9578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ounded Rectangle 112">
            <a:extLst>
              <a:ext uri="{FF2B5EF4-FFF2-40B4-BE49-F238E27FC236}">
                <a16:creationId xmlns:a16="http://schemas.microsoft.com/office/drawing/2014/main" id="{C2BBA445-413F-49EE-A6C0-EC29626C0089}"/>
              </a:ext>
            </a:extLst>
          </p:cNvPr>
          <p:cNvSpPr>
            <a:spLocks noChangeAspect="1"/>
          </p:cNvSpPr>
          <p:nvPr/>
        </p:nvSpPr>
        <p:spPr>
          <a:xfrm>
            <a:off x="3394848" y="3555423"/>
            <a:ext cx="957890" cy="9578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Rounded Rectangle 116">
            <a:extLst>
              <a:ext uri="{FF2B5EF4-FFF2-40B4-BE49-F238E27FC236}">
                <a16:creationId xmlns:a16="http://schemas.microsoft.com/office/drawing/2014/main" id="{ADAA2EEB-52E5-410B-9FAA-5A98BCD13B20}"/>
              </a:ext>
            </a:extLst>
          </p:cNvPr>
          <p:cNvSpPr>
            <a:spLocks noChangeAspect="1"/>
          </p:cNvSpPr>
          <p:nvPr/>
        </p:nvSpPr>
        <p:spPr>
          <a:xfrm>
            <a:off x="5627335" y="3555423"/>
            <a:ext cx="957890" cy="9578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ounded Rectangle 120">
            <a:extLst>
              <a:ext uri="{FF2B5EF4-FFF2-40B4-BE49-F238E27FC236}">
                <a16:creationId xmlns:a16="http://schemas.microsoft.com/office/drawing/2014/main" id="{412C43F1-0767-4C56-ACB2-4DF56DAA395D}"/>
              </a:ext>
            </a:extLst>
          </p:cNvPr>
          <p:cNvSpPr>
            <a:spLocks noChangeAspect="1"/>
          </p:cNvSpPr>
          <p:nvPr/>
        </p:nvSpPr>
        <p:spPr>
          <a:xfrm>
            <a:off x="7859822" y="3555423"/>
            <a:ext cx="957890" cy="9578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Rounded Rectangle 127">
            <a:extLst>
              <a:ext uri="{FF2B5EF4-FFF2-40B4-BE49-F238E27FC236}">
                <a16:creationId xmlns:a16="http://schemas.microsoft.com/office/drawing/2014/main" id="{1FA3372F-727A-40AD-AB10-85A8EC0494EA}"/>
              </a:ext>
            </a:extLst>
          </p:cNvPr>
          <p:cNvSpPr>
            <a:spLocks noChangeAspect="1"/>
          </p:cNvSpPr>
          <p:nvPr/>
        </p:nvSpPr>
        <p:spPr>
          <a:xfrm>
            <a:off x="10092311" y="3555423"/>
            <a:ext cx="957890" cy="9578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C2EB96-A807-43D5-B43D-C43DDE9B67BF}"/>
              </a:ext>
            </a:extLst>
          </p:cNvPr>
          <p:cNvSpPr/>
          <p:nvPr/>
        </p:nvSpPr>
        <p:spPr>
          <a:xfrm>
            <a:off x="1080976" y="1744868"/>
            <a:ext cx="28424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Significance of freight cost &amp; performance to economic health, competitiveness and diversity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DA34F14-BD94-4084-847A-F69F5D3D7840}"/>
              </a:ext>
            </a:extLst>
          </p:cNvPr>
          <p:cNvSpPr/>
          <p:nvPr/>
        </p:nvSpPr>
        <p:spPr>
          <a:xfrm>
            <a:off x="3304558" y="4786054"/>
            <a:ext cx="20545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Unique advantages of Illinois Marine Transportation System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C9BC53-6823-4ABF-9C51-1B5626BEB9D9}"/>
              </a:ext>
            </a:extLst>
          </p:cNvPr>
          <p:cNvSpPr/>
          <p:nvPr/>
        </p:nvSpPr>
        <p:spPr>
          <a:xfrm>
            <a:off x="5550082" y="2211572"/>
            <a:ext cx="20702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Access routes: farm &amp; plant to terminal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8C9CB9-37B4-40DA-B0B1-C8AE2BB7FF10}"/>
              </a:ext>
            </a:extLst>
          </p:cNvPr>
          <p:cNvSpPr/>
          <p:nvPr/>
        </p:nvSpPr>
        <p:spPr>
          <a:xfrm>
            <a:off x="7753496" y="4786054"/>
            <a:ext cx="2500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Truck weights</a:t>
            </a:r>
            <a:br>
              <a:rPr lang="en-US" sz="2000" b="1" dirty="0"/>
            </a:br>
            <a:r>
              <a:rPr lang="en-US" sz="2000" b="1" dirty="0"/>
              <a:t>and configuration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983A1C-8A9F-45DB-B2B5-A878B2466A2F}"/>
              </a:ext>
            </a:extLst>
          </p:cNvPr>
          <p:cNvSpPr/>
          <p:nvPr/>
        </p:nvSpPr>
        <p:spPr>
          <a:xfrm>
            <a:off x="9716723" y="2303905"/>
            <a:ext cx="2205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Locks and dams</a:t>
            </a:r>
          </a:p>
          <a:p>
            <a:pPr marL="342900" lvl="1" indent="-228600">
              <a:buFont typeface="Arial" panose="020B0604020202020204" pitchFamily="34" charset="0"/>
              <a:buChar char="»"/>
            </a:pPr>
            <a:r>
              <a:rPr lang="en-US" sz="1600" dirty="0"/>
              <a:t>Modernization</a:t>
            </a:r>
          </a:p>
          <a:p>
            <a:pPr marL="342900" lvl="1" indent="-228600">
              <a:buFont typeface="Arial" panose="020B0604020202020204" pitchFamily="34" charset="0"/>
              <a:buChar char="»"/>
            </a:pPr>
            <a:r>
              <a:rPr lang="en-US" sz="1600" dirty="0"/>
              <a:t>Closures</a:t>
            </a: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5642D702-366A-4117-9F74-755DA741E9FE}"/>
              </a:ext>
            </a:extLst>
          </p:cNvPr>
          <p:cNvSpPr>
            <a:spLocks noEditPoints="1"/>
          </p:cNvSpPr>
          <p:nvPr/>
        </p:nvSpPr>
        <p:spPr bwMode="auto">
          <a:xfrm>
            <a:off x="1300975" y="3661750"/>
            <a:ext cx="680311" cy="677715"/>
          </a:xfrm>
          <a:custGeom>
            <a:avLst/>
            <a:gdLst>
              <a:gd name="T0" fmla="*/ 570 w 577"/>
              <a:gd name="T1" fmla="*/ 285 h 577"/>
              <a:gd name="T2" fmla="*/ 438 w 577"/>
              <a:gd name="T3" fmla="*/ 281 h 577"/>
              <a:gd name="T4" fmla="*/ 311 w 577"/>
              <a:gd name="T5" fmla="*/ 169 h 577"/>
              <a:gd name="T6" fmla="*/ 303 w 577"/>
              <a:gd name="T7" fmla="*/ 139 h 577"/>
              <a:gd name="T8" fmla="*/ 283 w 577"/>
              <a:gd name="T9" fmla="*/ 152 h 577"/>
              <a:gd name="T10" fmla="*/ 256 w 577"/>
              <a:gd name="T11" fmla="*/ 168 h 577"/>
              <a:gd name="T12" fmla="*/ 260 w 577"/>
              <a:gd name="T13" fmla="*/ 130 h 577"/>
              <a:gd name="T14" fmla="*/ 278 w 577"/>
              <a:gd name="T15" fmla="*/ 123 h 577"/>
              <a:gd name="T16" fmla="*/ 281 w 577"/>
              <a:gd name="T17" fmla="*/ 87 h 577"/>
              <a:gd name="T18" fmla="*/ 247 w 577"/>
              <a:gd name="T19" fmla="*/ 13 h 577"/>
              <a:gd name="T20" fmla="*/ 249 w 577"/>
              <a:gd name="T21" fmla="*/ 84 h 577"/>
              <a:gd name="T22" fmla="*/ 254 w 577"/>
              <a:gd name="T23" fmla="*/ 100 h 577"/>
              <a:gd name="T24" fmla="*/ 229 w 577"/>
              <a:gd name="T25" fmla="*/ 182 h 577"/>
              <a:gd name="T26" fmla="*/ 126 w 577"/>
              <a:gd name="T27" fmla="*/ 281 h 577"/>
              <a:gd name="T28" fmla="*/ 8 w 577"/>
              <a:gd name="T29" fmla="*/ 285 h 577"/>
              <a:gd name="T30" fmla="*/ 0 w 577"/>
              <a:gd name="T31" fmla="*/ 569 h 577"/>
              <a:gd name="T32" fmla="*/ 288 w 577"/>
              <a:gd name="T33" fmla="*/ 577 h 577"/>
              <a:gd name="T34" fmla="*/ 577 w 577"/>
              <a:gd name="T35" fmla="*/ 568 h 577"/>
              <a:gd name="T36" fmla="*/ 104 w 577"/>
              <a:gd name="T37" fmla="*/ 435 h 577"/>
              <a:gd name="T38" fmla="*/ 104 w 577"/>
              <a:gd name="T39" fmla="*/ 439 h 577"/>
              <a:gd name="T40" fmla="*/ 99 w 577"/>
              <a:gd name="T41" fmla="*/ 538 h 577"/>
              <a:gd name="T42" fmla="*/ 72 w 577"/>
              <a:gd name="T43" fmla="*/ 525 h 577"/>
              <a:gd name="T44" fmla="*/ 72 w 577"/>
              <a:gd name="T45" fmla="*/ 353 h 577"/>
              <a:gd name="T46" fmla="*/ 104 w 577"/>
              <a:gd name="T47" fmla="*/ 354 h 577"/>
              <a:gd name="T48" fmla="*/ 178 w 577"/>
              <a:gd name="T49" fmla="*/ 540 h 577"/>
              <a:gd name="T50" fmla="*/ 154 w 577"/>
              <a:gd name="T51" fmla="*/ 524 h 577"/>
              <a:gd name="T52" fmla="*/ 154 w 577"/>
              <a:gd name="T53" fmla="*/ 352 h 577"/>
              <a:gd name="T54" fmla="*/ 186 w 577"/>
              <a:gd name="T55" fmla="*/ 352 h 577"/>
              <a:gd name="T56" fmla="*/ 186 w 577"/>
              <a:gd name="T57" fmla="*/ 526 h 577"/>
              <a:gd name="T58" fmla="*/ 269 w 577"/>
              <a:gd name="T59" fmla="*/ 526 h 577"/>
              <a:gd name="T60" fmla="*/ 238 w 577"/>
              <a:gd name="T61" fmla="*/ 532 h 577"/>
              <a:gd name="T62" fmla="*/ 237 w 577"/>
              <a:gd name="T63" fmla="*/ 439 h 577"/>
              <a:gd name="T64" fmla="*/ 237 w 577"/>
              <a:gd name="T65" fmla="*/ 352 h 577"/>
              <a:gd name="T66" fmla="*/ 262 w 577"/>
              <a:gd name="T67" fmla="*/ 338 h 577"/>
              <a:gd name="T68" fmla="*/ 270 w 577"/>
              <a:gd name="T69" fmla="*/ 476 h 577"/>
              <a:gd name="T70" fmla="*/ 352 w 577"/>
              <a:gd name="T71" fmla="*/ 523 h 577"/>
              <a:gd name="T72" fmla="*/ 332 w 577"/>
              <a:gd name="T73" fmla="*/ 542 h 577"/>
              <a:gd name="T74" fmla="*/ 319 w 577"/>
              <a:gd name="T75" fmla="*/ 482 h 577"/>
              <a:gd name="T76" fmla="*/ 319 w 577"/>
              <a:gd name="T77" fmla="*/ 353 h 577"/>
              <a:gd name="T78" fmla="*/ 345 w 577"/>
              <a:gd name="T79" fmla="*/ 339 h 577"/>
              <a:gd name="T80" fmla="*/ 352 w 577"/>
              <a:gd name="T81" fmla="*/ 435 h 577"/>
              <a:gd name="T82" fmla="*/ 391 w 577"/>
              <a:gd name="T83" fmla="*/ 285 h 577"/>
              <a:gd name="T84" fmla="*/ 170 w 577"/>
              <a:gd name="T85" fmla="*/ 285 h 577"/>
              <a:gd name="T86" fmla="*/ 168 w 577"/>
              <a:gd name="T87" fmla="*/ 278 h 577"/>
              <a:gd name="T88" fmla="*/ 264 w 577"/>
              <a:gd name="T89" fmla="*/ 200 h 577"/>
              <a:gd name="T90" fmla="*/ 296 w 577"/>
              <a:gd name="T91" fmla="*/ 196 h 577"/>
              <a:gd name="T92" fmla="*/ 398 w 577"/>
              <a:gd name="T93" fmla="*/ 284 h 577"/>
              <a:gd name="T94" fmla="*/ 433 w 577"/>
              <a:gd name="T95" fmla="*/ 524 h 577"/>
              <a:gd name="T96" fmla="*/ 401 w 577"/>
              <a:gd name="T97" fmla="*/ 524 h 577"/>
              <a:gd name="T98" fmla="*/ 418 w 577"/>
              <a:gd name="T99" fmla="*/ 335 h 577"/>
              <a:gd name="T100" fmla="*/ 433 w 577"/>
              <a:gd name="T101" fmla="*/ 439 h 577"/>
              <a:gd name="T102" fmla="*/ 500 w 577"/>
              <a:gd name="T103" fmla="*/ 542 h 577"/>
              <a:gd name="T104" fmla="*/ 484 w 577"/>
              <a:gd name="T105" fmla="*/ 438 h 577"/>
              <a:gd name="T106" fmla="*/ 484 w 577"/>
              <a:gd name="T107" fmla="*/ 353 h 577"/>
              <a:gd name="T108" fmla="*/ 517 w 577"/>
              <a:gd name="T109" fmla="*/ 353 h 577"/>
              <a:gd name="T110" fmla="*/ 500 w 577"/>
              <a:gd name="T111" fmla="*/ 542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77" h="577">
                <a:moveTo>
                  <a:pt x="577" y="292"/>
                </a:moveTo>
                <a:cubicBezTo>
                  <a:pt x="577" y="286"/>
                  <a:pt x="576" y="285"/>
                  <a:pt x="570" y="285"/>
                </a:cubicBezTo>
                <a:cubicBezTo>
                  <a:pt x="529" y="285"/>
                  <a:pt x="488" y="285"/>
                  <a:pt x="447" y="285"/>
                </a:cubicBezTo>
                <a:cubicBezTo>
                  <a:pt x="444" y="285"/>
                  <a:pt x="440" y="283"/>
                  <a:pt x="438" y="281"/>
                </a:cubicBezTo>
                <a:cubicBezTo>
                  <a:pt x="396" y="247"/>
                  <a:pt x="354" y="212"/>
                  <a:pt x="313" y="177"/>
                </a:cubicBezTo>
                <a:cubicBezTo>
                  <a:pt x="310" y="174"/>
                  <a:pt x="310" y="172"/>
                  <a:pt x="311" y="169"/>
                </a:cubicBezTo>
                <a:cubicBezTo>
                  <a:pt x="313" y="164"/>
                  <a:pt x="314" y="158"/>
                  <a:pt x="314" y="152"/>
                </a:cubicBezTo>
                <a:cubicBezTo>
                  <a:pt x="314" y="145"/>
                  <a:pt x="309" y="140"/>
                  <a:pt x="303" y="139"/>
                </a:cubicBezTo>
                <a:cubicBezTo>
                  <a:pt x="297" y="139"/>
                  <a:pt x="292" y="143"/>
                  <a:pt x="290" y="150"/>
                </a:cubicBezTo>
                <a:cubicBezTo>
                  <a:pt x="289" y="155"/>
                  <a:pt x="287" y="155"/>
                  <a:pt x="283" y="152"/>
                </a:cubicBezTo>
                <a:cubicBezTo>
                  <a:pt x="280" y="149"/>
                  <a:pt x="277" y="150"/>
                  <a:pt x="274" y="153"/>
                </a:cubicBezTo>
                <a:cubicBezTo>
                  <a:pt x="268" y="158"/>
                  <a:pt x="262" y="163"/>
                  <a:pt x="256" y="168"/>
                </a:cubicBezTo>
                <a:cubicBezTo>
                  <a:pt x="253" y="172"/>
                  <a:pt x="250" y="171"/>
                  <a:pt x="247" y="167"/>
                </a:cubicBezTo>
                <a:cubicBezTo>
                  <a:pt x="236" y="154"/>
                  <a:pt x="243" y="133"/>
                  <a:pt x="260" y="130"/>
                </a:cubicBezTo>
                <a:cubicBezTo>
                  <a:pt x="264" y="129"/>
                  <a:pt x="268" y="129"/>
                  <a:pt x="272" y="129"/>
                </a:cubicBezTo>
                <a:cubicBezTo>
                  <a:pt x="276" y="129"/>
                  <a:pt x="278" y="128"/>
                  <a:pt x="278" y="123"/>
                </a:cubicBezTo>
                <a:cubicBezTo>
                  <a:pt x="277" y="113"/>
                  <a:pt x="277" y="104"/>
                  <a:pt x="278" y="94"/>
                </a:cubicBezTo>
                <a:cubicBezTo>
                  <a:pt x="278" y="92"/>
                  <a:pt x="279" y="89"/>
                  <a:pt x="281" y="87"/>
                </a:cubicBezTo>
                <a:cubicBezTo>
                  <a:pt x="304" y="73"/>
                  <a:pt x="307" y="33"/>
                  <a:pt x="288" y="13"/>
                </a:cubicBezTo>
                <a:cubicBezTo>
                  <a:pt x="276" y="0"/>
                  <a:pt x="259" y="0"/>
                  <a:pt x="247" y="13"/>
                </a:cubicBezTo>
                <a:cubicBezTo>
                  <a:pt x="237" y="22"/>
                  <a:pt x="234" y="34"/>
                  <a:pt x="234" y="48"/>
                </a:cubicBezTo>
                <a:cubicBezTo>
                  <a:pt x="234" y="62"/>
                  <a:pt x="237" y="75"/>
                  <a:pt x="249" y="84"/>
                </a:cubicBezTo>
                <a:cubicBezTo>
                  <a:pt x="253" y="87"/>
                  <a:pt x="254" y="90"/>
                  <a:pt x="254" y="95"/>
                </a:cubicBezTo>
                <a:cubicBezTo>
                  <a:pt x="254" y="97"/>
                  <a:pt x="254" y="99"/>
                  <a:pt x="254" y="100"/>
                </a:cubicBezTo>
                <a:cubicBezTo>
                  <a:pt x="254" y="103"/>
                  <a:pt x="253" y="105"/>
                  <a:pt x="250" y="106"/>
                </a:cubicBezTo>
                <a:cubicBezTo>
                  <a:pt x="218" y="118"/>
                  <a:pt x="207" y="155"/>
                  <a:pt x="229" y="182"/>
                </a:cubicBezTo>
                <a:cubicBezTo>
                  <a:pt x="232" y="187"/>
                  <a:pt x="232" y="189"/>
                  <a:pt x="228" y="193"/>
                </a:cubicBezTo>
                <a:cubicBezTo>
                  <a:pt x="194" y="222"/>
                  <a:pt x="160" y="252"/>
                  <a:pt x="126" y="281"/>
                </a:cubicBezTo>
                <a:cubicBezTo>
                  <a:pt x="124" y="283"/>
                  <a:pt x="120" y="285"/>
                  <a:pt x="116" y="285"/>
                </a:cubicBezTo>
                <a:cubicBezTo>
                  <a:pt x="80" y="285"/>
                  <a:pt x="44" y="285"/>
                  <a:pt x="8" y="285"/>
                </a:cubicBezTo>
                <a:cubicBezTo>
                  <a:pt x="0" y="285"/>
                  <a:pt x="0" y="285"/>
                  <a:pt x="0" y="292"/>
                </a:cubicBezTo>
                <a:cubicBezTo>
                  <a:pt x="0" y="384"/>
                  <a:pt x="0" y="477"/>
                  <a:pt x="0" y="569"/>
                </a:cubicBezTo>
                <a:cubicBezTo>
                  <a:pt x="0" y="577"/>
                  <a:pt x="0" y="577"/>
                  <a:pt x="8" y="577"/>
                </a:cubicBezTo>
                <a:cubicBezTo>
                  <a:pt x="101" y="577"/>
                  <a:pt x="195" y="577"/>
                  <a:pt x="288" y="577"/>
                </a:cubicBezTo>
                <a:cubicBezTo>
                  <a:pt x="381" y="577"/>
                  <a:pt x="475" y="577"/>
                  <a:pt x="568" y="577"/>
                </a:cubicBezTo>
                <a:cubicBezTo>
                  <a:pt x="577" y="577"/>
                  <a:pt x="577" y="577"/>
                  <a:pt x="577" y="568"/>
                </a:cubicBezTo>
                <a:cubicBezTo>
                  <a:pt x="577" y="476"/>
                  <a:pt x="577" y="384"/>
                  <a:pt x="577" y="292"/>
                </a:cubicBezTo>
                <a:close/>
                <a:moveTo>
                  <a:pt x="104" y="435"/>
                </a:moveTo>
                <a:cubicBezTo>
                  <a:pt x="104" y="436"/>
                  <a:pt x="104" y="438"/>
                  <a:pt x="104" y="439"/>
                </a:cubicBezTo>
                <a:cubicBezTo>
                  <a:pt x="104" y="439"/>
                  <a:pt x="104" y="439"/>
                  <a:pt x="104" y="439"/>
                </a:cubicBezTo>
                <a:cubicBezTo>
                  <a:pt x="104" y="467"/>
                  <a:pt x="104" y="495"/>
                  <a:pt x="104" y="523"/>
                </a:cubicBezTo>
                <a:cubicBezTo>
                  <a:pt x="104" y="529"/>
                  <a:pt x="104" y="534"/>
                  <a:pt x="99" y="538"/>
                </a:cubicBezTo>
                <a:cubicBezTo>
                  <a:pt x="94" y="543"/>
                  <a:pt x="88" y="544"/>
                  <a:pt x="82" y="541"/>
                </a:cubicBezTo>
                <a:cubicBezTo>
                  <a:pt x="75" y="538"/>
                  <a:pt x="72" y="532"/>
                  <a:pt x="72" y="525"/>
                </a:cubicBezTo>
                <a:cubicBezTo>
                  <a:pt x="72" y="505"/>
                  <a:pt x="72" y="485"/>
                  <a:pt x="72" y="465"/>
                </a:cubicBezTo>
                <a:cubicBezTo>
                  <a:pt x="72" y="428"/>
                  <a:pt x="72" y="390"/>
                  <a:pt x="72" y="353"/>
                </a:cubicBezTo>
                <a:cubicBezTo>
                  <a:pt x="72" y="340"/>
                  <a:pt x="84" y="331"/>
                  <a:pt x="95" y="337"/>
                </a:cubicBezTo>
                <a:cubicBezTo>
                  <a:pt x="102" y="340"/>
                  <a:pt x="104" y="346"/>
                  <a:pt x="104" y="354"/>
                </a:cubicBezTo>
                <a:cubicBezTo>
                  <a:pt x="104" y="381"/>
                  <a:pt x="104" y="408"/>
                  <a:pt x="104" y="435"/>
                </a:cubicBezTo>
                <a:close/>
                <a:moveTo>
                  <a:pt x="178" y="540"/>
                </a:moveTo>
                <a:cubicBezTo>
                  <a:pt x="173" y="543"/>
                  <a:pt x="167" y="543"/>
                  <a:pt x="162" y="540"/>
                </a:cubicBezTo>
                <a:cubicBezTo>
                  <a:pt x="156" y="536"/>
                  <a:pt x="154" y="531"/>
                  <a:pt x="154" y="524"/>
                </a:cubicBezTo>
                <a:cubicBezTo>
                  <a:pt x="154" y="472"/>
                  <a:pt x="154" y="420"/>
                  <a:pt x="154" y="367"/>
                </a:cubicBezTo>
                <a:cubicBezTo>
                  <a:pt x="154" y="362"/>
                  <a:pt x="154" y="357"/>
                  <a:pt x="154" y="352"/>
                </a:cubicBezTo>
                <a:cubicBezTo>
                  <a:pt x="154" y="342"/>
                  <a:pt x="162" y="335"/>
                  <a:pt x="171" y="335"/>
                </a:cubicBezTo>
                <a:cubicBezTo>
                  <a:pt x="180" y="335"/>
                  <a:pt x="186" y="343"/>
                  <a:pt x="186" y="352"/>
                </a:cubicBezTo>
                <a:cubicBezTo>
                  <a:pt x="186" y="381"/>
                  <a:pt x="186" y="410"/>
                  <a:pt x="186" y="439"/>
                </a:cubicBezTo>
                <a:cubicBezTo>
                  <a:pt x="186" y="468"/>
                  <a:pt x="186" y="497"/>
                  <a:pt x="186" y="526"/>
                </a:cubicBezTo>
                <a:cubicBezTo>
                  <a:pt x="186" y="532"/>
                  <a:pt x="184" y="537"/>
                  <a:pt x="178" y="540"/>
                </a:cubicBezTo>
                <a:close/>
                <a:moveTo>
                  <a:pt x="269" y="526"/>
                </a:moveTo>
                <a:cubicBezTo>
                  <a:pt x="269" y="534"/>
                  <a:pt x="263" y="541"/>
                  <a:pt x="256" y="542"/>
                </a:cubicBezTo>
                <a:cubicBezTo>
                  <a:pt x="248" y="543"/>
                  <a:pt x="241" y="539"/>
                  <a:pt x="238" y="532"/>
                </a:cubicBezTo>
                <a:cubicBezTo>
                  <a:pt x="237" y="529"/>
                  <a:pt x="237" y="526"/>
                  <a:pt x="237" y="523"/>
                </a:cubicBezTo>
                <a:cubicBezTo>
                  <a:pt x="237" y="495"/>
                  <a:pt x="237" y="467"/>
                  <a:pt x="237" y="439"/>
                </a:cubicBezTo>
                <a:cubicBezTo>
                  <a:pt x="237" y="439"/>
                  <a:pt x="237" y="439"/>
                  <a:pt x="237" y="439"/>
                </a:cubicBezTo>
                <a:cubicBezTo>
                  <a:pt x="237" y="410"/>
                  <a:pt x="237" y="381"/>
                  <a:pt x="237" y="352"/>
                </a:cubicBezTo>
                <a:cubicBezTo>
                  <a:pt x="237" y="345"/>
                  <a:pt x="240" y="340"/>
                  <a:pt x="246" y="337"/>
                </a:cubicBezTo>
                <a:cubicBezTo>
                  <a:pt x="251" y="334"/>
                  <a:pt x="257" y="335"/>
                  <a:pt x="262" y="338"/>
                </a:cubicBezTo>
                <a:cubicBezTo>
                  <a:pt x="268" y="341"/>
                  <a:pt x="270" y="347"/>
                  <a:pt x="270" y="353"/>
                </a:cubicBezTo>
                <a:cubicBezTo>
                  <a:pt x="270" y="394"/>
                  <a:pt x="270" y="435"/>
                  <a:pt x="270" y="476"/>
                </a:cubicBezTo>
                <a:cubicBezTo>
                  <a:pt x="270" y="493"/>
                  <a:pt x="270" y="509"/>
                  <a:pt x="269" y="526"/>
                </a:cubicBezTo>
                <a:close/>
                <a:moveTo>
                  <a:pt x="352" y="523"/>
                </a:moveTo>
                <a:cubicBezTo>
                  <a:pt x="352" y="526"/>
                  <a:pt x="351" y="530"/>
                  <a:pt x="350" y="533"/>
                </a:cubicBezTo>
                <a:cubicBezTo>
                  <a:pt x="347" y="540"/>
                  <a:pt x="339" y="544"/>
                  <a:pt x="332" y="542"/>
                </a:cubicBezTo>
                <a:cubicBezTo>
                  <a:pt x="325" y="541"/>
                  <a:pt x="319" y="534"/>
                  <a:pt x="319" y="526"/>
                </a:cubicBezTo>
                <a:cubicBezTo>
                  <a:pt x="319" y="511"/>
                  <a:pt x="319" y="496"/>
                  <a:pt x="319" y="482"/>
                </a:cubicBezTo>
                <a:cubicBezTo>
                  <a:pt x="319" y="467"/>
                  <a:pt x="319" y="453"/>
                  <a:pt x="319" y="438"/>
                </a:cubicBezTo>
                <a:cubicBezTo>
                  <a:pt x="319" y="410"/>
                  <a:pt x="319" y="382"/>
                  <a:pt x="319" y="353"/>
                </a:cubicBezTo>
                <a:cubicBezTo>
                  <a:pt x="319" y="346"/>
                  <a:pt x="322" y="340"/>
                  <a:pt x="328" y="337"/>
                </a:cubicBezTo>
                <a:cubicBezTo>
                  <a:pt x="334" y="334"/>
                  <a:pt x="340" y="335"/>
                  <a:pt x="345" y="339"/>
                </a:cubicBezTo>
                <a:cubicBezTo>
                  <a:pt x="350" y="342"/>
                  <a:pt x="352" y="348"/>
                  <a:pt x="352" y="354"/>
                </a:cubicBezTo>
                <a:cubicBezTo>
                  <a:pt x="352" y="381"/>
                  <a:pt x="352" y="408"/>
                  <a:pt x="352" y="435"/>
                </a:cubicBezTo>
                <a:cubicBezTo>
                  <a:pt x="352" y="464"/>
                  <a:pt x="352" y="494"/>
                  <a:pt x="352" y="523"/>
                </a:cubicBezTo>
                <a:close/>
                <a:moveTo>
                  <a:pt x="391" y="285"/>
                </a:moveTo>
                <a:cubicBezTo>
                  <a:pt x="324" y="285"/>
                  <a:pt x="258" y="285"/>
                  <a:pt x="192" y="285"/>
                </a:cubicBezTo>
                <a:cubicBezTo>
                  <a:pt x="185" y="285"/>
                  <a:pt x="177" y="285"/>
                  <a:pt x="170" y="285"/>
                </a:cubicBezTo>
                <a:cubicBezTo>
                  <a:pt x="168" y="285"/>
                  <a:pt x="166" y="283"/>
                  <a:pt x="165" y="283"/>
                </a:cubicBezTo>
                <a:cubicBezTo>
                  <a:pt x="166" y="281"/>
                  <a:pt x="166" y="279"/>
                  <a:pt x="168" y="278"/>
                </a:cubicBezTo>
                <a:cubicBezTo>
                  <a:pt x="196" y="253"/>
                  <a:pt x="225" y="228"/>
                  <a:pt x="254" y="203"/>
                </a:cubicBezTo>
                <a:cubicBezTo>
                  <a:pt x="257" y="200"/>
                  <a:pt x="260" y="199"/>
                  <a:pt x="264" y="200"/>
                </a:cubicBezTo>
                <a:cubicBezTo>
                  <a:pt x="273" y="201"/>
                  <a:pt x="281" y="199"/>
                  <a:pt x="289" y="195"/>
                </a:cubicBezTo>
                <a:cubicBezTo>
                  <a:pt x="291" y="194"/>
                  <a:pt x="294" y="194"/>
                  <a:pt x="296" y="196"/>
                </a:cubicBezTo>
                <a:cubicBezTo>
                  <a:pt x="329" y="224"/>
                  <a:pt x="363" y="253"/>
                  <a:pt x="397" y="281"/>
                </a:cubicBezTo>
                <a:cubicBezTo>
                  <a:pt x="397" y="281"/>
                  <a:pt x="397" y="282"/>
                  <a:pt x="398" y="284"/>
                </a:cubicBezTo>
                <a:cubicBezTo>
                  <a:pt x="395" y="284"/>
                  <a:pt x="393" y="285"/>
                  <a:pt x="391" y="285"/>
                </a:cubicBezTo>
                <a:close/>
                <a:moveTo>
                  <a:pt x="433" y="524"/>
                </a:moveTo>
                <a:cubicBezTo>
                  <a:pt x="433" y="535"/>
                  <a:pt x="427" y="542"/>
                  <a:pt x="418" y="542"/>
                </a:cubicBezTo>
                <a:cubicBezTo>
                  <a:pt x="408" y="542"/>
                  <a:pt x="401" y="535"/>
                  <a:pt x="401" y="524"/>
                </a:cubicBezTo>
                <a:cubicBezTo>
                  <a:pt x="401" y="467"/>
                  <a:pt x="401" y="410"/>
                  <a:pt x="401" y="353"/>
                </a:cubicBezTo>
                <a:cubicBezTo>
                  <a:pt x="401" y="342"/>
                  <a:pt x="408" y="335"/>
                  <a:pt x="418" y="335"/>
                </a:cubicBezTo>
                <a:cubicBezTo>
                  <a:pt x="427" y="335"/>
                  <a:pt x="433" y="342"/>
                  <a:pt x="433" y="353"/>
                </a:cubicBezTo>
                <a:cubicBezTo>
                  <a:pt x="434" y="382"/>
                  <a:pt x="433" y="411"/>
                  <a:pt x="433" y="439"/>
                </a:cubicBezTo>
                <a:cubicBezTo>
                  <a:pt x="433" y="468"/>
                  <a:pt x="433" y="496"/>
                  <a:pt x="433" y="524"/>
                </a:cubicBezTo>
                <a:close/>
                <a:moveTo>
                  <a:pt x="500" y="542"/>
                </a:moveTo>
                <a:cubicBezTo>
                  <a:pt x="493" y="542"/>
                  <a:pt x="484" y="536"/>
                  <a:pt x="484" y="524"/>
                </a:cubicBezTo>
                <a:cubicBezTo>
                  <a:pt x="485" y="496"/>
                  <a:pt x="484" y="467"/>
                  <a:pt x="484" y="438"/>
                </a:cubicBezTo>
                <a:cubicBezTo>
                  <a:pt x="484" y="438"/>
                  <a:pt x="484" y="438"/>
                  <a:pt x="484" y="438"/>
                </a:cubicBezTo>
                <a:cubicBezTo>
                  <a:pt x="484" y="410"/>
                  <a:pt x="484" y="381"/>
                  <a:pt x="484" y="353"/>
                </a:cubicBezTo>
                <a:cubicBezTo>
                  <a:pt x="484" y="343"/>
                  <a:pt x="491" y="335"/>
                  <a:pt x="500" y="335"/>
                </a:cubicBezTo>
                <a:cubicBezTo>
                  <a:pt x="509" y="335"/>
                  <a:pt x="516" y="342"/>
                  <a:pt x="517" y="353"/>
                </a:cubicBezTo>
                <a:cubicBezTo>
                  <a:pt x="517" y="410"/>
                  <a:pt x="517" y="467"/>
                  <a:pt x="517" y="525"/>
                </a:cubicBezTo>
                <a:cubicBezTo>
                  <a:pt x="516" y="535"/>
                  <a:pt x="510" y="542"/>
                  <a:pt x="500" y="54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7CA6952C-1251-463E-92EE-A6A4AF77D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88" b="23505"/>
          <a:stretch/>
        </p:blipFill>
        <p:spPr>
          <a:xfrm flipH="1">
            <a:off x="3504142" y="3704282"/>
            <a:ext cx="757273" cy="677715"/>
          </a:xfrm>
          <a:prstGeom prst="rect">
            <a:avLst/>
          </a:prstGeom>
        </p:spPr>
      </p:pic>
      <p:sp>
        <p:nvSpPr>
          <p:cNvPr id="46" name="Freeform 9">
            <a:extLst>
              <a:ext uri="{FF2B5EF4-FFF2-40B4-BE49-F238E27FC236}">
                <a16:creationId xmlns:a16="http://schemas.microsoft.com/office/drawing/2014/main" id="{D1E96821-7CBC-4453-A701-80FB9D45E7AD}"/>
              </a:ext>
            </a:extLst>
          </p:cNvPr>
          <p:cNvSpPr>
            <a:spLocks noEditPoints="1"/>
          </p:cNvSpPr>
          <p:nvPr/>
        </p:nvSpPr>
        <p:spPr bwMode="auto">
          <a:xfrm>
            <a:off x="5825080" y="3754627"/>
            <a:ext cx="618584" cy="551305"/>
          </a:xfrm>
          <a:custGeom>
            <a:avLst/>
            <a:gdLst>
              <a:gd name="T0" fmla="*/ 159 w 160"/>
              <a:gd name="T1" fmla="*/ 33 h 143"/>
              <a:gd name="T2" fmla="*/ 129 w 160"/>
              <a:gd name="T3" fmla="*/ 63 h 143"/>
              <a:gd name="T4" fmla="*/ 126 w 160"/>
              <a:gd name="T5" fmla="*/ 60 h 143"/>
              <a:gd name="T6" fmla="*/ 103 w 160"/>
              <a:gd name="T7" fmla="*/ 43 h 143"/>
              <a:gd name="T8" fmla="*/ 89 w 160"/>
              <a:gd name="T9" fmla="*/ 48 h 143"/>
              <a:gd name="T10" fmla="*/ 80 w 160"/>
              <a:gd name="T11" fmla="*/ 60 h 143"/>
              <a:gd name="T12" fmla="*/ 69 w 160"/>
              <a:gd name="T13" fmla="*/ 86 h 143"/>
              <a:gd name="T14" fmla="*/ 58 w 160"/>
              <a:gd name="T15" fmla="*/ 104 h 143"/>
              <a:gd name="T16" fmla="*/ 44 w 160"/>
              <a:gd name="T17" fmla="*/ 117 h 143"/>
              <a:gd name="T18" fmla="*/ 23 w 160"/>
              <a:gd name="T19" fmla="*/ 123 h 143"/>
              <a:gd name="T20" fmla="*/ 1 w 160"/>
              <a:gd name="T21" fmla="*/ 122 h 143"/>
              <a:gd name="T22" fmla="*/ 0 w 160"/>
              <a:gd name="T23" fmla="*/ 103 h 143"/>
              <a:gd name="T24" fmla="*/ 3 w 160"/>
              <a:gd name="T25" fmla="*/ 100 h 143"/>
              <a:gd name="T26" fmla="*/ 31 w 160"/>
              <a:gd name="T27" fmla="*/ 98 h 143"/>
              <a:gd name="T28" fmla="*/ 41 w 160"/>
              <a:gd name="T29" fmla="*/ 89 h 143"/>
              <a:gd name="T30" fmla="*/ 52 w 160"/>
              <a:gd name="T31" fmla="*/ 67 h 143"/>
              <a:gd name="T32" fmla="*/ 62 w 160"/>
              <a:gd name="T33" fmla="*/ 47 h 143"/>
              <a:gd name="T34" fmla="*/ 74 w 160"/>
              <a:gd name="T35" fmla="*/ 31 h 143"/>
              <a:gd name="T36" fmla="*/ 91 w 160"/>
              <a:gd name="T37" fmla="*/ 21 h 143"/>
              <a:gd name="T38" fmla="*/ 126 w 160"/>
              <a:gd name="T39" fmla="*/ 20 h 143"/>
              <a:gd name="T40" fmla="*/ 127 w 160"/>
              <a:gd name="T41" fmla="*/ 1 h 143"/>
              <a:gd name="T42" fmla="*/ 131 w 160"/>
              <a:gd name="T43" fmla="*/ 1 h 143"/>
              <a:gd name="T44" fmla="*/ 160 w 160"/>
              <a:gd name="T45" fmla="*/ 31 h 143"/>
              <a:gd name="T46" fmla="*/ 47 w 160"/>
              <a:gd name="T47" fmla="*/ 64 h 143"/>
              <a:gd name="T48" fmla="*/ 40 w 160"/>
              <a:gd name="T49" fmla="*/ 52 h 143"/>
              <a:gd name="T50" fmla="*/ 30 w 160"/>
              <a:gd name="T51" fmla="*/ 44 h 143"/>
              <a:gd name="T52" fmla="*/ 3 w 160"/>
              <a:gd name="T53" fmla="*/ 43 h 143"/>
              <a:gd name="T54" fmla="*/ 0 w 160"/>
              <a:gd name="T55" fmla="*/ 40 h 143"/>
              <a:gd name="T56" fmla="*/ 1 w 160"/>
              <a:gd name="T57" fmla="*/ 21 h 143"/>
              <a:gd name="T58" fmla="*/ 23 w 160"/>
              <a:gd name="T59" fmla="*/ 20 h 143"/>
              <a:gd name="T60" fmla="*/ 160 w 160"/>
              <a:gd name="T61" fmla="*/ 111 h 143"/>
              <a:gd name="T62" fmla="*/ 131 w 160"/>
              <a:gd name="T63" fmla="*/ 142 h 143"/>
              <a:gd name="T64" fmla="*/ 127 w 160"/>
              <a:gd name="T65" fmla="*/ 142 h 143"/>
              <a:gd name="T66" fmla="*/ 126 w 160"/>
              <a:gd name="T67" fmla="*/ 123 h 143"/>
              <a:gd name="T68" fmla="*/ 111 w 160"/>
              <a:gd name="T69" fmla="*/ 123 h 143"/>
              <a:gd name="T70" fmla="*/ 98 w 160"/>
              <a:gd name="T71" fmla="*/ 122 h 143"/>
              <a:gd name="T72" fmla="*/ 87 w 160"/>
              <a:gd name="T73" fmla="*/ 120 h 143"/>
              <a:gd name="T74" fmla="*/ 76 w 160"/>
              <a:gd name="T75" fmla="*/ 113 h 143"/>
              <a:gd name="T76" fmla="*/ 66 w 160"/>
              <a:gd name="T77" fmla="*/ 102 h 143"/>
              <a:gd name="T78" fmla="*/ 82 w 160"/>
              <a:gd name="T79" fmla="*/ 85 h 143"/>
              <a:gd name="T80" fmla="*/ 90 w 160"/>
              <a:gd name="T81" fmla="*/ 95 h 143"/>
              <a:gd name="T82" fmla="*/ 103 w 160"/>
              <a:gd name="T83" fmla="*/ 100 h 143"/>
              <a:gd name="T84" fmla="*/ 126 w 160"/>
              <a:gd name="T85" fmla="*/ 83 h 143"/>
              <a:gd name="T86" fmla="*/ 129 w 160"/>
              <a:gd name="T87" fmla="*/ 80 h 143"/>
              <a:gd name="T88" fmla="*/ 159 w 160"/>
              <a:gd name="T89" fmla="*/ 109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60" h="143">
                <a:moveTo>
                  <a:pt x="160" y="31"/>
                </a:moveTo>
                <a:cubicBezTo>
                  <a:pt x="160" y="32"/>
                  <a:pt x="160" y="33"/>
                  <a:pt x="159" y="33"/>
                </a:cubicBezTo>
                <a:cubicBezTo>
                  <a:pt x="131" y="62"/>
                  <a:pt x="131" y="62"/>
                  <a:pt x="131" y="62"/>
                </a:cubicBezTo>
                <a:cubicBezTo>
                  <a:pt x="130" y="62"/>
                  <a:pt x="129" y="63"/>
                  <a:pt x="129" y="63"/>
                </a:cubicBezTo>
                <a:cubicBezTo>
                  <a:pt x="128" y="63"/>
                  <a:pt x="127" y="62"/>
                  <a:pt x="127" y="62"/>
                </a:cubicBezTo>
                <a:cubicBezTo>
                  <a:pt x="126" y="61"/>
                  <a:pt x="126" y="60"/>
                  <a:pt x="126" y="60"/>
                </a:cubicBezTo>
                <a:cubicBezTo>
                  <a:pt x="126" y="43"/>
                  <a:pt x="126" y="43"/>
                  <a:pt x="126" y="43"/>
                </a:cubicBezTo>
                <a:cubicBezTo>
                  <a:pt x="103" y="43"/>
                  <a:pt x="103" y="43"/>
                  <a:pt x="103" y="43"/>
                </a:cubicBezTo>
                <a:cubicBezTo>
                  <a:pt x="100" y="43"/>
                  <a:pt x="97" y="43"/>
                  <a:pt x="95" y="44"/>
                </a:cubicBezTo>
                <a:cubicBezTo>
                  <a:pt x="93" y="45"/>
                  <a:pt x="91" y="46"/>
                  <a:pt x="89" y="48"/>
                </a:cubicBezTo>
                <a:cubicBezTo>
                  <a:pt x="87" y="50"/>
                  <a:pt x="86" y="52"/>
                  <a:pt x="84" y="53"/>
                </a:cubicBezTo>
                <a:cubicBezTo>
                  <a:pt x="83" y="55"/>
                  <a:pt x="82" y="58"/>
                  <a:pt x="80" y="60"/>
                </a:cubicBezTo>
                <a:cubicBezTo>
                  <a:pt x="78" y="64"/>
                  <a:pt x="76" y="69"/>
                  <a:pt x="73" y="76"/>
                </a:cubicBezTo>
                <a:cubicBezTo>
                  <a:pt x="72" y="80"/>
                  <a:pt x="70" y="83"/>
                  <a:pt x="69" y="86"/>
                </a:cubicBezTo>
                <a:cubicBezTo>
                  <a:pt x="68" y="88"/>
                  <a:pt x="66" y="91"/>
                  <a:pt x="64" y="95"/>
                </a:cubicBezTo>
                <a:cubicBezTo>
                  <a:pt x="62" y="98"/>
                  <a:pt x="60" y="101"/>
                  <a:pt x="58" y="104"/>
                </a:cubicBezTo>
                <a:cubicBezTo>
                  <a:pt x="57" y="106"/>
                  <a:pt x="54" y="109"/>
                  <a:pt x="52" y="111"/>
                </a:cubicBezTo>
                <a:cubicBezTo>
                  <a:pt x="49" y="114"/>
                  <a:pt x="47" y="116"/>
                  <a:pt x="44" y="117"/>
                </a:cubicBezTo>
                <a:cubicBezTo>
                  <a:pt x="41" y="119"/>
                  <a:pt x="38" y="120"/>
                  <a:pt x="34" y="121"/>
                </a:cubicBezTo>
                <a:cubicBezTo>
                  <a:pt x="31" y="122"/>
                  <a:pt x="27" y="123"/>
                  <a:pt x="23" y="123"/>
                </a:cubicBezTo>
                <a:cubicBezTo>
                  <a:pt x="3" y="123"/>
                  <a:pt x="3" y="123"/>
                  <a:pt x="3" y="123"/>
                </a:cubicBezTo>
                <a:cubicBezTo>
                  <a:pt x="2" y="123"/>
                  <a:pt x="1" y="122"/>
                  <a:pt x="1" y="122"/>
                </a:cubicBezTo>
                <a:cubicBezTo>
                  <a:pt x="0" y="121"/>
                  <a:pt x="0" y="121"/>
                  <a:pt x="0" y="120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02"/>
                  <a:pt x="0" y="101"/>
                  <a:pt x="1" y="101"/>
                </a:cubicBezTo>
                <a:cubicBezTo>
                  <a:pt x="1" y="100"/>
                  <a:pt x="2" y="100"/>
                  <a:pt x="3" y="100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6" y="100"/>
                  <a:pt x="28" y="99"/>
                  <a:pt x="31" y="98"/>
                </a:cubicBezTo>
                <a:cubicBezTo>
                  <a:pt x="33" y="97"/>
                  <a:pt x="35" y="96"/>
                  <a:pt x="37" y="94"/>
                </a:cubicBezTo>
                <a:cubicBezTo>
                  <a:pt x="39" y="93"/>
                  <a:pt x="40" y="91"/>
                  <a:pt x="41" y="89"/>
                </a:cubicBezTo>
                <a:cubicBezTo>
                  <a:pt x="43" y="87"/>
                  <a:pt x="44" y="85"/>
                  <a:pt x="45" y="82"/>
                </a:cubicBezTo>
                <a:cubicBezTo>
                  <a:pt x="47" y="78"/>
                  <a:pt x="50" y="73"/>
                  <a:pt x="52" y="67"/>
                </a:cubicBezTo>
                <a:cubicBezTo>
                  <a:pt x="54" y="63"/>
                  <a:pt x="56" y="59"/>
                  <a:pt x="57" y="57"/>
                </a:cubicBezTo>
                <a:cubicBezTo>
                  <a:pt x="58" y="54"/>
                  <a:pt x="60" y="51"/>
                  <a:pt x="62" y="47"/>
                </a:cubicBezTo>
                <a:cubicBezTo>
                  <a:pt x="64" y="44"/>
                  <a:pt x="65" y="41"/>
                  <a:pt x="67" y="38"/>
                </a:cubicBezTo>
                <a:cubicBezTo>
                  <a:pt x="69" y="36"/>
                  <a:pt x="71" y="34"/>
                  <a:pt x="74" y="31"/>
                </a:cubicBezTo>
                <a:cubicBezTo>
                  <a:pt x="76" y="28"/>
                  <a:pt x="79" y="26"/>
                  <a:pt x="82" y="25"/>
                </a:cubicBezTo>
                <a:cubicBezTo>
                  <a:pt x="85" y="23"/>
                  <a:pt x="88" y="22"/>
                  <a:pt x="91" y="21"/>
                </a:cubicBezTo>
                <a:cubicBezTo>
                  <a:pt x="95" y="20"/>
                  <a:pt x="99" y="20"/>
                  <a:pt x="103" y="20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26" y="3"/>
                  <a:pt x="126" y="3"/>
                  <a:pt x="126" y="3"/>
                </a:cubicBezTo>
                <a:cubicBezTo>
                  <a:pt x="126" y="2"/>
                  <a:pt x="126" y="1"/>
                  <a:pt x="127" y="1"/>
                </a:cubicBezTo>
                <a:cubicBezTo>
                  <a:pt x="127" y="0"/>
                  <a:pt x="128" y="0"/>
                  <a:pt x="129" y="0"/>
                </a:cubicBezTo>
                <a:cubicBezTo>
                  <a:pt x="129" y="0"/>
                  <a:pt x="130" y="0"/>
                  <a:pt x="131" y="1"/>
                </a:cubicBezTo>
                <a:cubicBezTo>
                  <a:pt x="159" y="29"/>
                  <a:pt x="159" y="29"/>
                  <a:pt x="159" y="29"/>
                </a:cubicBezTo>
                <a:cubicBezTo>
                  <a:pt x="160" y="30"/>
                  <a:pt x="160" y="30"/>
                  <a:pt x="160" y="31"/>
                </a:cubicBezTo>
                <a:close/>
                <a:moveTo>
                  <a:pt x="59" y="40"/>
                </a:moveTo>
                <a:cubicBezTo>
                  <a:pt x="56" y="45"/>
                  <a:pt x="52" y="53"/>
                  <a:pt x="47" y="64"/>
                </a:cubicBezTo>
                <a:cubicBezTo>
                  <a:pt x="46" y="62"/>
                  <a:pt x="45" y="59"/>
                  <a:pt x="44" y="58"/>
                </a:cubicBezTo>
                <a:cubicBezTo>
                  <a:pt x="43" y="56"/>
                  <a:pt x="42" y="54"/>
                  <a:pt x="40" y="52"/>
                </a:cubicBezTo>
                <a:cubicBezTo>
                  <a:pt x="39" y="50"/>
                  <a:pt x="37" y="48"/>
                  <a:pt x="36" y="47"/>
                </a:cubicBezTo>
                <a:cubicBezTo>
                  <a:pt x="34" y="46"/>
                  <a:pt x="32" y="45"/>
                  <a:pt x="30" y="44"/>
                </a:cubicBezTo>
                <a:cubicBezTo>
                  <a:pt x="28" y="43"/>
                  <a:pt x="25" y="43"/>
                  <a:pt x="23" y="43"/>
                </a:cubicBezTo>
                <a:cubicBezTo>
                  <a:pt x="3" y="43"/>
                  <a:pt x="3" y="43"/>
                  <a:pt x="3" y="43"/>
                </a:cubicBezTo>
                <a:cubicBezTo>
                  <a:pt x="2" y="43"/>
                  <a:pt x="1" y="42"/>
                  <a:pt x="1" y="42"/>
                </a:cubicBezTo>
                <a:cubicBezTo>
                  <a:pt x="0" y="41"/>
                  <a:pt x="0" y="41"/>
                  <a:pt x="0" y="40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1"/>
                </a:cubicBezTo>
                <a:cubicBezTo>
                  <a:pt x="1" y="20"/>
                  <a:pt x="2" y="20"/>
                  <a:pt x="3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38" y="20"/>
                  <a:pt x="50" y="26"/>
                  <a:pt x="59" y="40"/>
                </a:cubicBezTo>
                <a:close/>
                <a:moveTo>
                  <a:pt x="160" y="111"/>
                </a:moveTo>
                <a:cubicBezTo>
                  <a:pt x="160" y="112"/>
                  <a:pt x="160" y="113"/>
                  <a:pt x="159" y="113"/>
                </a:cubicBezTo>
                <a:cubicBezTo>
                  <a:pt x="131" y="142"/>
                  <a:pt x="131" y="142"/>
                  <a:pt x="131" y="142"/>
                </a:cubicBezTo>
                <a:cubicBezTo>
                  <a:pt x="130" y="142"/>
                  <a:pt x="129" y="143"/>
                  <a:pt x="129" y="143"/>
                </a:cubicBezTo>
                <a:cubicBezTo>
                  <a:pt x="128" y="143"/>
                  <a:pt x="127" y="142"/>
                  <a:pt x="127" y="142"/>
                </a:cubicBezTo>
                <a:cubicBezTo>
                  <a:pt x="126" y="141"/>
                  <a:pt x="126" y="140"/>
                  <a:pt x="126" y="140"/>
                </a:cubicBezTo>
                <a:cubicBezTo>
                  <a:pt x="126" y="123"/>
                  <a:pt x="126" y="123"/>
                  <a:pt x="126" y="123"/>
                </a:cubicBezTo>
                <a:cubicBezTo>
                  <a:pt x="124" y="123"/>
                  <a:pt x="121" y="123"/>
                  <a:pt x="118" y="123"/>
                </a:cubicBezTo>
                <a:cubicBezTo>
                  <a:pt x="115" y="123"/>
                  <a:pt x="113" y="123"/>
                  <a:pt x="111" y="123"/>
                </a:cubicBezTo>
                <a:cubicBezTo>
                  <a:pt x="109" y="123"/>
                  <a:pt x="107" y="123"/>
                  <a:pt x="104" y="123"/>
                </a:cubicBezTo>
                <a:cubicBezTo>
                  <a:pt x="102" y="123"/>
                  <a:pt x="100" y="122"/>
                  <a:pt x="98" y="122"/>
                </a:cubicBezTo>
                <a:cubicBezTo>
                  <a:pt x="96" y="122"/>
                  <a:pt x="95" y="122"/>
                  <a:pt x="92" y="121"/>
                </a:cubicBezTo>
                <a:cubicBezTo>
                  <a:pt x="90" y="121"/>
                  <a:pt x="88" y="120"/>
                  <a:pt x="87" y="120"/>
                </a:cubicBezTo>
                <a:cubicBezTo>
                  <a:pt x="85" y="119"/>
                  <a:pt x="83" y="118"/>
                  <a:pt x="82" y="117"/>
                </a:cubicBezTo>
                <a:cubicBezTo>
                  <a:pt x="80" y="116"/>
                  <a:pt x="78" y="115"/>
                  <a:pt x="76" y="113"/>
                </a:cubicBezTo>
                <a:cubicBezTo>
                  <a:pt x="75" y="112"/>
                  <a:pt x="73" y="111"/>
                  <a:pt x="71" y="109"/>
                </a:cubicBezTo>
                <a:cubicBezTo>
                  <a:pt x="70" y="107"/>
                  <a:pt x="68" y="105"/>
                  <a:pt x="66" y="102"/>
                </a:cubicBezTo>
                <a:cubicBezTo>
                  <a:pt x="70" y="97"/>
                  <a:pt x="74" y="89"/>
                  <a:pt x="78" y="78"/>
                </a:cubicBezTo>
                <a:cubicBezTo>
                  <a:pt x="80" y="81"/>
                  <a:pt x="81" y="83"/>
                  <a:pt x="82" y="85"/>
                </a:cubicBezTo>
                <a:cubicBezTo>
                  <a:pt x="83" y="86"/>
                  <a:pt x="84" y="88"/>
                  <a:pt x="85" y="90"/>
                </a:cubicBezTo>
                <a:cubicBezTo>
                  <a:pt x="87" y="92"/>
                  <a:pt x="88" y="94"/>
                  <a:pt x="90" y="95"/>
                </a:cubicBezTo>
                <a:cubicBezTo>
                  <a:pt x="91" y="97"/>
                  <a:pt x="93" y="98"/>
                  <a:pt x="96" y="98"/>
                </a:cubicBezTo>
                <a:cubicBezTo>
                  <a:pt x="98" y="99"/>
                  <a:pt x="100" y="100"/>
                  <a:pt x="103" y="100"/>
                </a:cubicBezTo>
                <a:cubicBezTo>
                  <a:pt x="126" y="100"/>
                  <a:pt x="126" y="100"/>
                  <a:pt x="126" y="100"/>
                </a:cubicBezTo>
                <a:cubicBezTo>
                  <a:pt x="126" y="83"/>
                  <a:pt x="126" y="83"/>
                  <a:pt x="126" y="83"/>
                </a:cubicBezTo>
                <a:cubicBezTo>
                  <a:pt x="126" y="82"/>
                  <a:pt x="126" y="81"/>
                  <a:pt x="127" y="81"/>
                </a:cubicBezTo>
                <a:cubicBezTo>
                  <a:pt x="127" y="80"/>
                  <a:pt x="128" y="80"/>
                  <a:pt x="129" y="80"/>
                </a:cubicBezTo>
                <a:cubicBezTo>
                  <a:pt x="129" y="80"/>
                  <a:pt x="130" y="80"/>
                  <a:pt x="131" y="81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60" y="110"/>
                  <a:pt x="160" y="110"/>
                  <a:pt x="160" y="1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39975FC-FE4A-473E-877B-2D98F3A49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4395" y="3882572"/>
            <a:ext cx="819521" cy="352451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56BBCB50-D2E2-4E34-8086-F33253907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03970" y="3745396"/>
            <a:ext cx="748091" cy="5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88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F2DF8A6-E2E9-45CF-BCA3-CEE3A81D7D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b="4378"/>
          <a:stretch>
            <a:fillRect/>
          </a:stretch>
        </p:blipFill>
        <p:spPr>
          <a:xfrm rot="16200000">
            <a:off x="-532229" y="1356933"/>
            <a:ext cx="5340096" cy="365333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59AF2-8A53-417B-90B1-78BBF7617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485A8BA-9FE2-4AC8-8623-EC3C79F25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7" y="515567"/>
            <a:ext cx="3594919" cy="53311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" y="496112"/>
            <a:ext cx="3648004" cy="535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91893-6306-4BC2-B1B9-D654245E6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0"/>
            <a:ext cx="1218895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B288DA-FBFD-42A0-87B2-F7B34A67EE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Commodity Flows Analysis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6510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D805-8AF5-4B1F-8562-8DF0F05E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968" y="0"/>
            <a:ext cx="10651787" cy="856034"/>
          </a:xfrm>
        </p:spPr>
        <p:txBody>
          <a:bodyPr/>
          <a:lstStyle/>
          <a:p>
            <a:r>
              <a:rPr lang="en-US" dirty="0"/>
              <a:t>IDOT’s Emergence Into Marine Transportation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0242FC-EB86-4937-9309-89F952985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413" y="1501876"/>
            <a:ext cx="5269161" cy="4849497"/>
          </a:xfrm>
        </p:spPr>
        <p:txBody>
          <a:bodyPr>
            <a:normAutofit lnSpcReduction="10000"/>
          </a:bodyPr>
          <a:lstStyle/>
          <a:p>
            <a:pPr marL="233363" lvl="0" indent="-233363">
              <a:spcBef>
                <a:spcPts val="1200"/>
              </a:spcBef>
              <a:spcAft>
                <a:spcPts val="200"/>
              </a:spcAft>
              <a:buClr>
                <a:srgbClr val="FF7900"/>
              </a:buClr>
              <a:buSzPct val="100000"/>
            </a:pPr>
            <a:r>
              <a:rPr lang="en-US" b="0" dirty="0">
                <a:solidFill>
                  <a:schemeClr val="tx1"/>
                </a:solidFill>
                <a:latin typeface="Calibri" panose="020F0502020204030204"/>
              </a:rPr>
              <a:t>Low water events associated with drought of 2012 and subsequent outages due to flooding and lock and dam failures continued to drive reintegration vision</a:t>
            </a:r>
          </a:p>
          <a:p>
            <a:pPr marL="233363" lvl="0" indent="-233363">
              <a:spcBef>
                <a:spcPts val="1200"/>
              </a:spcBef>
              <a:spcAft>
                <a:spcPts val="200"/>
              </a:spcAft>
              <a:buClr>
                <a:srgbClr val="FF7900"/>
              </a:buClr>
              <a:buSzPct val="100000"/>
            </a:pPr>
            <a:r>
              <a:rPr lang="en-US" b="0" dirty="0">
                <a:solidFill>
                  <a:schemeClr val="tx1"/>
                </a:solidFill>
                <a:latin typeface="Calibri" panose="020F0502020204030204"/>
              </a:rPr>
              <a:t>5-day delay at Lock 27</a:t>
            </a:r>
          </a:p>
          <a:p>
            <a:pPr marL="457200" lvl="1" indent="-223838">
              <a:spcBef>
                <a:spcPts val="200"/>
              </a:spcBef>
              <a:spcAft>
                <a:spcPts val="400"/>
              </a:spcAft>
              <a:buClr>
                <a:srgbClr val="FF7900"/>
              </a:buClr>
              <a:buFont typeface="Calibri" pitchFamily="34" charset="0"/>
              <a:buChar char="◦"/>
            </a:pPr>
            <a:r>
              <a:rPr lang="en-US" dirty="0">
                <a:latin typeface="Calibri" panose="020F0502020204030204"/>
              </a:rPr>
              <a:t>63 vessels – 455 barges</a:t>
            </a:r>
          </a:p>
          <a:p>
            <a:pPr marL="457200" lvl="1" indent="-22383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FF7900"/>
              </a:buClr>
              <a:buSzPct val="100000"/>
              <a:buFont typeface="Calibri" pitchFamily="34" charset="0"/>
              <a:buChar char="◦"/>
            </a:pPr>
            <a:r>
              <a:rPr lang="en-US" dirty="0">
                <a:latin typeface="Calibri" panose="020F0502020204030204"/>
              </a:rPr>
              <a:t>Equivalent of 6,100 railcars or 26,400 semi-tractor trailers</a:t>
            </a:r>
          </a:p>
          <a:p>
            <a:pPr marL="233363" indent="-233363">
              <a:spcBef>
                <a:spcPts val="1200"/>
              </a:spcBef>
              <a:spcAft>
                <a:spcPts val="200"/>
              </a:spcAft>
              <a:buClr>
                <a:srgbClr val="FF7900"/>
              </a:buClr>
              <a:buSzPct val="100000"/>
            </a:pPr>
            <a:r>
              <a:rPr lang="en-US" b="0" dirty="0">
                <a:solidFill>
                  <a:schemeClr val="tx1"/>
                </a:solidFill>
                <a:latin typeface="Calibri" panose="020F0502020204030204"/>
              </a:rPr>
              <a:t>As a result of recent high water levels we have seen similar issues on the roads</a:t>
            </a:r>
          </a:p>
          <a:p>
            <a:pPr marL="457200" lvl="1" indent="-223838">
              <a:spcBef>
                <a:spcPts val="200"/>
              </a:spcBef>
              <a:spcAft>
                <a:spcPts val="400"/>
              </a:spcAft>
              <a:buClr>
                <a:srgbClr val="FF7900"/>
              </a:buClr>
              <a:buFont typeface="Calibri" pitchFamily="34" charset="0"/>
              <a:buChar char="◦"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endParaRPr lang="en-US" dirty="0"/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E484198F-8A03-4B28-BBB9-AEFB42F10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329" y="1501876"/>
            <a:ext cx="5687426" cy="311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58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Commodity Flows Analysis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757" y="1966725"/>
            <a:ext cx="10989129" cy="4455167"/>
          </a:xfrm>
        </p:spPr>
        <p:txBody>
          <a:bodyPr>
            <a:normAutofit/>
          </a:bodyPr>
          <a:lstStyle/>
          <a:p>
            <a:r>
              <a:rPr lang="en-US" dirty="0"/>
              <a:t>Commodity Flows Information Sources and Analysis</a:t>
            </a:r>
          </a:p>
          <a:p>
            <a:r>
              <a:rPr lang="en-US" dirty="0"/>
              <a:t>Top Level View of 2017 Commodity Flows</a:t>
            </a:r>
          </a:p>
          <a:p>
            <a:r>
              <a:rPr lang="en-US" dirty="0"/>
              <a:t>Forecast by Waterway </a:t>
            </a:r>
          </a:p>
          <a:p>
            <a:r>
              <a:rPr lang="en-US" dirty="0"/>
              <a:t>Top Commodity Forecasts and Regional Distribution</a:t>
            </a:r>
          </a:p>
          <a:p>
            <a:r>
              <a:rPr lang="en-US" dirty="0"/>
              <a:t>Summary of Total Volume Forecasts and Regional Growth</a:t>
            </a:r>
          </a:p>
          <a:p>
            <a:r>
              <a:rPr lang="en-US" dirty="0"/>
              <a:t>Summary of Changes in Direction of Flows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024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Commodity Flows Information Sources and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757" y="1513490"/>
            <a:ext cx="10989129" cy="46634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Army Corps of Engineers Waterborne Commerce of the U.S. </a:t>
            </a:r>
          </a:p>
          <a:p>
            <a:pPr lvl="1"/>
            <a:r>
              <a:rPr lang="en-US" dirty="0"/>
              <a:t>State-to-state commodity flows (no waterway segment detail)</a:t>
            </a:r>
          </a:p>
          <a:p>
            <a:pPr lvl="1"/>
            <a:r>
              <a:rPr lang="en-US" dirty="0"/>
              <a:t>Waterway segments:</a:t>
            </a:r>
          </a:p>
          <a:p>
            <a:pPr lvl="2"/>
            <a:r>
              <a:rPr lang="en-US" dirty="0"/>
              <a:t>Illinois River; Chicago area; segments of the Mississippi, Ohio and Tennessee Rivers. </a:t>
            </a:r>
          </a:p>
          <a:p>
            <a:pPr lvl="2"/>
            <a:r>
              <a:rPr lang="en-US" dirty="0"/>
              <a:t>Direction of movement, and shipments versus receipts. </a:t>
            </a:r>
          </a:p>
          <a:p>
            <a:pPr lvl="1"/>
            <a:r>
              <a:rPr lang="en-US" dirty="0"/>
              <a:t>Reconcile State and Waterway data (for state non-disclosed data)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County origins and destinations derived from </a:t>
            </a:r>
            <a:r>
              <a:rPr lang="en-US" dirty="0" err="1"/>
              <a:t>Transearch</a:t>
            </a:r>
            <a:endParaRPr lang="en-US" dirty="0"/>
          </a:p>
          <a:p>
            <a:r>
              <a:rPr lang="en-US" dirty="0"/>
              <a:t>U.S. DOT Freight Analysis Framework (FAF) forecasted freight flows:</a:t>
            </a:r>
          </a:p>
          <a:p>
            <a:pPr lvl="1"/>
            <a:r>
              <a:rPr lang="en-US" dirty="0"/>
              <a:t> Growth rates applied to 2017 Army Corps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37407" y="3846991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10">
                  <a:extLst>
                    <a:ext uri="{9D8B030D-6E8A-4147-A177-3AD203B41FA5}">
                      <a16:colId xmlns:a16="http://schemas.microsoft.com/office/drawing/2014/main" val="3327401458"/>
                    </a:ext>
                  </a:extLst>
                </a:gridCol>
                <a:gridCol w="1692166">
                  <a:extLst>
                    <a:ext uri="{9D8B030D-6E8A-4147-A177-3AD203B41FA5}">
                      <a16:colId xmlns:a16="http://schemas.microsoft.com/office/drawing/2014/main" val="668668943"/>
                    </a:ext>
                  </a:extLst>
                </a:gridCol>
                <a:gridCol w="1660634">
                  <a:extLst>
                    <a:ext uri="{9D8B030D-6E8A-4147-A177-3AD203B41FA5}">
                      <a16:colId xmlns:a16="http://schemas.microsoft.com/office/drawing/2014/main" val="3609318269"/>
                    </a:ext>
                  </a:extLst>
                </a:gridCol>
                <a:gridCol w="1271752">
                  <a:extLst>
                    <a:ext uri="{9D8B030D-6E8A-4147-A177-3AD203B41FA5}">
                      <a16:colId xmlns:a16="http://schemas.microsoft.com/office/drawing/2014/main" val="140849905"/>
                    </a:ext>
                  </a:extLst>
                </a:gridCol>
                <a:gridCol w="1562538">
                  <a:extLst>
                    <a:ext uri="{9D8B030D-6E8A-4147-A177-3AD203B41FA5}">
                      <a16:colId xmlns:a16="http://schemas.microsoft.com/office/drawing/2014/main" val="321243509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TOTAL IL 2017 TONNAGE (000)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Outbound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Inbound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Intrastate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5910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62,115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20,073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8,374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90,562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728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589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Illinois Waterway 2017 Freight Tonnage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1273" y="1595673"/>
            <a:ext cx="7961585" cy="6272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Total 2017 Tons by Waterway and Direction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818316"/>
              </p:ext>
            </p:extLst>
          </p:nvPr>
        </p:nvGraphicFramePr>
        <p:xfrm>
          <a:off x="2342147" y="2342152"/>
          <a:ext cx="7267073" cy="3352794"/>
        </p:xfrm>
        <a:graphic>
          <a:graphicData uri="http://schemas.openxmlformats.org/drawingml/2006/table">
            <a:tbl>
              <a:tblPr/>
              <a:tblGrid>
                <a:gridCol w="1975514">
                  <a:extLst>
                    <a:ext uri="{9D8B030D-6E8A-4147-A177-3AD203B41FA5}">
                      <a16:colId xmlns:a16="http://schemas.microsoft.com/office/drawing/2014/main" val="2275553065"/>
                    </a:ext>
                  </a:extLst>
                </a:gridCol>
                <a:gridCol w="1763853">
                  <a:extLst>
                    <a:ext uri="{9D8B030D-6E8A-4147-A177-3AD203B41FA5}">
                      <a16:colId xmlns:a16="http://schemas.microsoft.com/office/drawing/2014/main" val="1583413751"/>
                    </a:ext>
                  </a:extLst>
                </a:gridCol>
                <a:gridCol w="1763853">
                  <a:extLst>
                    <a:ext uri="{9D8B030D-6E8A-4147-A177-3AD203B41FA5}">
                      <a16:colId xmlns:a16="http://schemas.microsoft.com/office/drawing/2014/main" val="528843934"/>
                    </a:ext>
                  </a:extLst>
                </a:gridCol>
                <a:gridCol w="1763853">
                  <a:extLst>
                    <a:ext uri="{9D8B030D-6E8A-4147-A177-3AD203B41FA5}">
                      <a16:colId xmlns:a16="http://schemas.microsoft.com/office/drawing/2014/main" val="1152753363"/>
                    </a:ext>
                  </a:extLst>
                </a:gridCol>
              </a:tblGrid>
              <a:tr h="35923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46389"/>
                  </a:ext>
                </a:extLst>
              </a:tr>
              <a:tr h="4276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Waterway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Inbound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Outbound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Inb+Outb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62198"/>
                  </a:ext>
                </a:extLst>
              </a:tr>
              <a:tr h="4276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9,531,080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3,767,503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13,298,583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281008"/>
                  </a:ext>
                </a:extLst>
              </a:tr>
              <a:tr h="4276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Illinois River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10,557,733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38,352,196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48,909,928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177977"/>
                  </a:ext>
                </a:extLst>
              </a:tr>
              <a:tr h="4276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Kaskaskia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53,813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5,411,996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5,465,809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962730"/>
                  </a:ext>
                </a:extLst>
              </a:tr>
              <a:tr h="4276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Mississippi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5,900,000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7,400,000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520343"/>
                  </a:ext>
                </a:extLst>
              </a:tr>
              <a:tr h="4276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Ohio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7,300,000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7,500,000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059476"/>
                  </a:ext>
                </a:extLst>
              </a:tr>
              <a:tr h="4276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21,842,626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60,731,695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82,574,320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5583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076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Illinois Commodity Flows on Waterways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414" y="1721796"/>
            <a:ext cx="10084228" cy="516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Top Illinois Out Bound Shipments in 2017 in Millions of Tons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098D4DB-8EFD-40DC-A6E1-808DD86E027A}"/>
              </a:ext>
            </a:extLst>
          </p:cNvPr>
          <p:cNvGraphicFramePr>
            <a:graphicFrameLocks/>
          </p:cNvGraphicFramePr>
          <p:nvPr/>
        </p:nvGraphicFramePr>
        <p:xfrm>
          <a:off x="1844566" y="2464133"/>
          <a:ext cx="7567448" cy="3447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0897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Illinois Commodity Flows on Waterways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414" y="1721796"/>
            <a:ext cx="10084228" cy="516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Top Illinois Inbound Volumes in 2017 in Millions of Tons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254CD9-03E8-454C-95ED-9815ADF4B05B}"/>
              </a:ext>
            </a:extLst>
          </p:cNvPr>
          <p:cNvGraphicFramePr>
            <a:graphicFrameLocks/>
          </p:cNvGraphicFramePr>
          <p:nvPr/>
        </p:nvGraphicFramePr>
        <p:xfrm>
          <a:off x="2081048" y="2364827"/>
          <a:ext cx="8040414" cy="4117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1674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Port Districts &amp; County Tons: Outbound/Inbound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61" y="1378981"/>
            <a:ext cx="4084983" cy="5286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13" y="1378981"/>
            <a:ext cx="4084983" cy="528644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46170" y="3104347"/>
            <a:ext cx="1718049" cy="327721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OUTBOUND</a:t>
            </a: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163855" y="3108960"/>
            <a:ext cx="1718049" cy="32772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Montserrat" panose="00000500000000000000" pitchFamily="2" charset="0"/>
              <a:buChar char="—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dirty="0">
                <a:solidFill>
                  <a:schemeClr val="bg1"/>
                </a:solidFill>
              </a:rPr>
              <a:t>INBOUND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33933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Illinois Waterways Growth in Freight, 2017 to 2045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1541" y="1460762"/>
            <a:ext cx="7078711" cy="595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Forecast of Growth in Tons by Waterway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471360"/>
              </p:ext>
            </p:extLst>
          </p:nvPr>
        </p:nvGraphicFramePr>
        <p:xfrm>
          <a:off x="2238707" y="2056333"/>
          <a:ext cx="7504381" cy="4171041"/>
        </p:xfrm>
        <a:graphic>
          <a:graphicData uri="http://schemas.openxmlformats.org/drawingml/2006/table">
            <a:tbl>
              <a:tblPr/>
              <a:tblGrid>
                <a:gridCol w="964250">
                  <a:extLst>
                    <a:ext uri="{9D8B030D-6E8A-4147-A177-3AD203B41FA5}">
                      <a16:colId xmlns:a16="http://schemas.microsoft.com/office/drawing/2014/main" val="1888605681"/>
                    </a:ext>
                  </a:extLst>
                </a:gridCol>
                <a:gridCol w="964250">
                  <a:extLst>
                    <a:ext uri="{9D8B030D-6E8A-4147-A177-3AD203B41FA5}">
                      <a16:colId xmlns:a16="http://schemas.microsoft.com/office/drawing/2014/main" val="562992385"/>
                    </a:ext>
                  </a:extLst>
                </a:gridCol>
                <a:gridCol w="964250">
                  <a:extLst>
                    <a:ext uri="{9D8B030D-6E8A-4147-A177-3AD203B41FA5}">
                      <a16:colId xmlns:a16="http://schemas.microsoft.com/office/drawing/2014/main" val="404941856"/>
                    </a:ext>
                  </a:extLst>
                </a:gridCol>
                <a:gridCol w="964250">
                  <a:extLst>
                    <a:ext uri="{9D8B030D-6E8A-4147-A177-3AD203B41FA5}">
                      <a16:colId xmlns:a16="http://schemas.microsoft.com/office/drawing/2014/main" val="3433114827"/>
                    </a:ext>
                  </a:extLst>
                </a:gridCol>
                <a:gridCol w="1411439">
                  <a:extLst>
                    <a:ext uri="{9D8B030D-6E8A-4147-A177-3AD203B41FA5}">
                      <a16:colId xmlns:a16="http://schemas.microsoft.com/office/drawing/2014/main" val="1830264061"/>
                    </a:ext>
                  </a:extLst>
                </a:gridCol>
                <a:gridCol w="964250">
                  <a:extLst>
                    <a:ext uri="{9D8B030D-6E8A-4147-A177-3AD203B41FA5}">
                      <a16:colId xmlns:a16="http://schemas.microsoft.com/office/drawing/2014/main" val="1726824741"/>
                    </a:ext>
                  </a:extLst>
                </a:gridCol>
                <a:gridCol w="1271692">
                  <a:extLst>
                    <a:ext uri="{9D8B030D-6E8A-4147-A177-3AD203B41FA5}">
                      <a16:colId xmlns:a16="http://schemas.microsoft.com/office/drawing/2014/main" val="3982501905"/>
                    </a:ext>
                  </a:extLst>
                </a:gridCol>
              </a:tblGrid>
              <a:tr h="2117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Waterway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Tons 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Tons 2045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Tons 2045-2017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Pct Growth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Share of Change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486375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Inbound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Illinois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21,842,626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30,990,943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9,148,317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600032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9,531,080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13,035,613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3,504,533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474828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Illinois River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10,557,733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15,639,473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5,081,740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045775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Kaskaskia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53,813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84,902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31,089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627868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Mississippi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1,968,490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468,490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460853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Ohio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262,465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020258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Outbound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Illinois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60,731,695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57,957,870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-2,773,824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170464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3,767,503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3,540,026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-227,477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761068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Illinois River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38,352,196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42,246,970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3,894,774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-140.4%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495796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Kaskaskia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5,411,996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2,774,374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-2,637,622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358278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Mississippi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5,900,000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6,557,011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657,011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671106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Ohio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7,300,000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2,839,489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-4,460,511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-61.1%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15242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Inb+Outb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Illinois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82,574,320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88,948,813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6,374,493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432483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13,298,583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16,575,639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3,277,056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540993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Illinois River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48,909,928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57,886,442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8,976,514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603903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Kaskaskia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5,465,809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2,859,276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-2,606,533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877648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Mississippi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7,400,000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8,525,501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1,125,501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344365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Ohio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7,500,000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3,101,955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-4,398,045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704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896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Outbound Coal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6592" y="1193945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2017 County Distribution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0429" y="2073267"/>
            <a:ext cx="306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Volume Forecast Tons 000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739AE32-BCFE-4CC1-BF7D-94704B2EC962}"/>
              </a:ext>
            </a:extLst>
          </p:cNvPr>
          <p:cNvGraphicFramePr/>
          <p:nvPr/>
        </p:nvGraphicFramePr>
        <p:xfrm>
          <a:off x="1128383" y="2649756"/>
          <a:ext cx="4673327" cy="3183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7"/>
          <a:stretch/>
        </p:blipFill>
        <p:spPr>
          <a:xfrm>
            <a:off x="5985641" y="1563277"/>
            <a:ext cx="5943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5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Outbound Fuel Oils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6592" y="1193945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2017 County Distribution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0332" y="2257932"/>
            <a:ext cx="356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Volume Forecast Tons 000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3F10EE5-5B20-479C-A433-8DB520BB015C}"/>
              </a:ext>
            </a:extLst>
          </p:cNvPr>
          <p:cNvGraphicFramePr/>
          <p:nvPr/>
        </p:nvGraphicFramePr>
        <p:xfrm>
          <a:off x="1187355" y="2877971"/>
          <a:ext cx="4697077" cy="2540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8"/>
          <a:stretch/>
        </p:blipFill>
        <p:spPr>
          <a:xfrm>
            <a:off x="6256459" y="1633465"/>
            <a:ext cx="557334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52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Forecasted Volumes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84520" y="1637585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Inbound Tons 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2940" y="1637585"/>
            <a:ext cx="245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Outbound Tons 000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A014076-E0B2-4C40-A4A7-2986159143A1}"/>
              </a:ext>
            </a:extLst>
          </p:cNvPr>
          <p:cNvGraphicFramePr>
            <a:graphicFrameLocks/>
          </p:cNvGraphicFramePr>
          <p:nvPr/>
        </p:nvGraphicFramePr>
        <p:xfrm>
          <a:off x="1057275" y="2259167"/>
          <a:ext cx="4507954" cy="2932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B1629FD-880E-4F65-8A23-58E66A32B262}"/>
              </a:ext>
            </a:extLst>
          </p:cNvPr>
          <p:cNvGraphicFramePr>
            <a:graphicFrameLocks/>
          </p:cNvGraphicFramePr>
          <p:nvPr/>
        </p:nvGraphicFramePr>
        <p:xfrm>
          <a:off x="6755860" y="2335645"/>
          <a:ext cx="4572000" cy="293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22940" y="5273594"/>
            <a:ext cx="8497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Outbound volumes are double those of inbound but slightly declining, while inbound volumes are projected to grow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Changes are largely related to declines in energy products </a:t>
            </a:r>
          </a:p>
        </p:txBody>
      </p:sp>
    </p:spTree>
    <p:extLst>
      <p:ext uri="{BB962C8B-B14F-4D97-AF65-F5344CB8AC3E}">
        <p14:creationId xmlns:p14="http://schemas.microsoft.com/office/powerpoint/2010/main" val="490450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C4ABF-0DFC-4270-9650-B5E6A545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968" y="0"/>
            <a:ext cx="10651787" cy="8560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3D1D8-BE0D-4B2B-82E0-299E5C485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414" y="1721796"/>
            <a:ext cx="6369154" cy="4455167"/>
          </a:xfrm>
        </p:spPr>
        <p:txBody>
          <a:bodyPr/>
          <a:lstStyle/>
          <a:p>
            <a:r>
              <a:rPr lang="en-US" dirty="0"/>
              <a:t>IMTSP Study Contract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IMTSP Study Utilized IL DOT Bureau of Planning’s Contract for General Planning and Performance Management Services – Prime Contractor is WSP USA Inc.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Entered into an agreement with WSP USA Inc. on February 14, 2019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Contract Term is 18 months with an estimated study length of 12 months. 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E762D53-F6FE-442F-A3F5-017F0E7E2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955" y="2206656"/>
            <a:ext cx="4392613" cy="219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76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Net Declines in Outbound Volumes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8037" y="143964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Commodity Detail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0595" y="1452919"/>
            <a:ext cx="178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Tons 000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9637" y="4865249"/>
            <a:ext cx="4658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Growth is led by Food, Sand and Gravel</a:t>
            </a:r>
          </a:p>
          <a:p>
            <a:r>
              <a:rPr lang="en-US" dirty="0"/>
              <a:t>and Non Metallic Mineral Products </a:t>
            </a:r>
          </a:p>
          <a:p>
            <a:endParaRPr lang="en-US" dirty="0"/>
          </a:p>
          <a:p>
            <a:r>
              <a:rPr lang="en-US" dirty="0"/>
              <a:t>Large declines are in Energy Products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1057275" y="1877557"/>
          <a:ext cx="4507954" cy="2932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755861" y="1998707"/>
          <a:ext cx="4469188" cy="4591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6179">
                  <a:extLst>
                    <a:ext uri="{9D8B030D-6E8A-4147-A177-3AD203B41FA5}">
                      <a16:colId xmlns:a16="http://schemas.microsoft.com/office/drawing/2014/main" val="715847891"/>
                    </a:ext>
                  </a:extLst>
                </a:gridCol>
                <a:gridCol w="829945">
                  <a:extLst>
                    <a:ext uri="{9D8B030D-6E8A-4147-A177-3AD203B41FA5}">
                      <a16:colId xmlns:a16="http://schemas.microsoft.com/office/drawing/2014/main" val="156387059"/>
                    </a:ext>
                  </a:extLst>
                </a:gridCol>
                <a:gridCol w="829945">
                  <a:extLst>
                    <a:ext uri="{9D8B030D-6E8A-4147-A177-3AD203B41FA5}">
                      <a16:colId xmlns:a16="http://schemas.microsoft.com/office/drawing/2014/main" val="2692080797"/>
                    </a:ext>
                  </a:extLst>
                </a:gridCol>
                <a:gridCol w="843119">
                  <a:extLst>
                    <a:ext uri="{9D8B030D-6E8A-4147-A177-3AD203B41FA5}">
                      <a16:colId xmlns:a16="http://schemas.microsoft.com/office/drawing/2014/main" val="2025742789"/>
                    </a:ext>
                  </a:extLst>
                </a:gridCol>
              </a:tblGrid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2017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2045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Growth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7211776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63,565,923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60,270,554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-3,295,369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8819341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Food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35,522,074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40,429,056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4,906,982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0942361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Sand and Gravel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4,618,904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5,829,350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1,210,446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7181399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Non Metal Mineral Products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302,130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628,764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326,634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4263717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Fertilizers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326,470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552,264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225,794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8067704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Articles Base Metal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139,628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309,996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170,368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1654938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Base Metals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548,750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711,129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162,379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9834107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Non Metallic Minerals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385,627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537,878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152,251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5967126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Metallic Ores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51,190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69,128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17,938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4638052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Chemical Products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049577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Wood Products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8604973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Gasoline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83,180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65,904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-17,276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7966901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Crude Petroleum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907,670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873,699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-33,971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7250376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Basic Chemicals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3,716,670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3,032,741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-683,929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9094009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Coal NEC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3,889,011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3,069,495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-819,516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5721255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Fuel Oils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2,357,277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1,347,388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-1,009,889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1518542"/>
                  </a:ext>
                </a:extLst>
              </a:tr>
              <a:tr h="25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10,717,342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2,813,762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-7,903,580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5293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073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in Inbound Volumes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8037" y="143964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Commodity Detail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0595" y="1452919"/>
            <a:ext cx="178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Tons 000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321972" y="1822251"/>
          <a:ext cx="4797425" cy="4767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2514">
                  <a:extLst>
                    <a:ext uri="{9D8B030D-6E8A-4147-A177-3AD203B41FA5}">
                      <a16:colId xmlns:a16="http://schemas.microsoft.com/office/drawing/2014/main" val="3530735555"/>
                    </a:ext>
                  </a:extLst>
                </a:gridCol>
                <a:gridCol w="636552">
                  <a:extLst>
                    <a:ext uri="{9D8B030D-6E8A-4147-A177-3AD203B41FA5}">
                      <a16:colId xmlns:a16="http://schemas.microsoft.com/office/drawing/2014/main" val="2346200713"/>
                    </a:ext>
                  </a:extLst>
                </a:gridCol>
                <a:gridCol w="729705">
                  <a:extLst>
                    <a:ext uri="{9D8B030D-6E8A-4147-A177-3AD203B41FA5}">
                      <a16:colId xmlns:a16="http://schemas.microsoft.com/office/drawing/2014/main" val="310880027"/>
                    </a:ext>
                  </a:extLst>
                </a:gridCol>
                <a:gridCol w="698654">
                  <a:extLst>
                    <a:ext uri="{9D8B030D-6E8A-4147-A177-3AD203B41FA5}">
                      <a16:colId xmlns:a16="http://schemas.microsoft.com/office/drawing/2014/main" val="3313855101"/>
                    </a:ext>
                  </a:extLst>
                </a:gridCol>
              </a:tblGrid>
              <a:tr h="24017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2017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2045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Growth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9542004"/>
                  </a:ext>
                </a:extLst>
              </a:tr>
              <a:tr h="24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2001879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24,076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33,744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9,667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7439441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Fertilizers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3,780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6,252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2,472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0304009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Base Metals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3,396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5,718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2,323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5819825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Non Metal Mineral Products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2,146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4,098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1,952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065538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Sand and Gravel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4,294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5,636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1,341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8756416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Basic Chemicals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2,520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3,338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818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212320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Food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761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1,551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789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048818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Wood Products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341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899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557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4887124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Articles Base Metal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299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667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367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1025640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Chemical Products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97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439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342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068053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Non Metallic Minerals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1,432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1,701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268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5054218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Metallic Ores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307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108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0878004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Crude Petroleum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8525783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-65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8546766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Gasoline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374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-363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6179535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Coal NEC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2,199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1,756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-443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8368264"/>
                  </a:ext>
                </a:extLst>
              </a:tr>
              <a:tr h="252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Fuel Oils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2,043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1,244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-799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6889777"/>
                  </a:ext>
                </a:extLst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969916" y="1932863"/>
          <a:ext cx="4572000" cy="293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49637" y="4865249"/>
            <a:ext cx="45255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Growth is led by Fertilizers, Base Metals,</a:t>
            </a:r>
          </a:p>
          <a:p>
            <a:r>
              <a:rPr lang="en-US" dirty="0"/>
              <a:t>Non Metallic Mineral Products and </a:t>
            </a:r>
          </a:p>
          <a:p>
            <a:r>
              <a:rPr lang="en-US" dirty="0"/>
              <a:t>Sand and Gravel</a:t>
            </a:r>
          </a:p>
          <a:p>
            <a:endParaRPr lang="en-US" dirty="0"/>
          </a:p>
          <a:p>
            <a:r>
              <a:rPr lang="en-US" dirty="0"/>
              <a:t>Declines are in Energy Products</a:t>
            </a:r>
          </a:p>
        </p:txBody>
      </p:sp>
    </p:spTree>
    <p:extLst>
      <p:ext uri="{BB962C8B-B14F-4D97-AF65-F5344CB8AC3E}">
        <p14:creationId xmlns:p14="http://schemas.microsoft.com/office/powerpoint/2010/main" val="3951341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F2DF8A6-E2E9-45CF-BCA3-CEE3A81D7D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b="4378"/>
          <a:stretch>
            <a:fillRect/>
          </a:stretch>
        </p:blipFill>
        <p:spPr>
          <a:xfrm rot="16200000">
            <a:off x="-532229" y="1356933"/>
            <a:ext cx="5340096" cy="3653333"/>
          </a:xfr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D485A8BA-9FE2-4AC8-8623-EC3C79F25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1" y="535024"/>
            <a:ext cx="3648005" cy="5318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91893-6306-4BC2-B1B9-D654245E6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B288DA-FBFD-42A0-87B2-F7B34A67EE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Funding Options</a:t>
            </a:r>
          </a:p>
        </p:txBody>
      </p:sp>
    </p:spTree>
    <p:extLst>
      <p:ext uri="{BB962C8B-B14F-4D97-AF65-F5344CB8AC3E}">
        <p14:creationId xmlns:p14="http://schemas.microsoft.com/office/powerpoint/2010/main" val="15961280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Illinois Port Facilities Funding Support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149" y="1422599"/>
            <a:ext cx="10515599" cy="501049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300" dirty="0"/>
              <a:t>Federal</a:t>
            </a:r>
          </a:p>
          <a:p>
            <a:r>
              <a:rPr lang="en-US" sz="2900" b="0" dirty="0"/>
              <a:t>Army Corps of Engineers Work Program (navigable waterways)</a:t>
            </a:r>
          </a:p>
          <a:p>
            <a:r>
              <a:rPr lang="en-US" sz="2900" b="0" dirty="0"/>
              <a:t>USDOT federal gas tax funds (highway access)</a:t>
            </a:r>
          </a:p>
          <a:p>
            <a:r>
              <a:rPr lang="en-US" sz="2900" b="0" dirty="0"/>
              <a:t>US Dept of Agriculture</a:t>
            </a:r>
          </a:p>
          <a:p>
            <a:r>
              <a:rPr lang="en-US" sz="2900" b="0" dirty="0"/>
              <a:t>Transportation Grants (BUILD, INFRA, Marine Highway, Port Infrastructure Development)</a:t>
            </a:r>
          </a:p>
          <a:p>
            <a:r>
              <a:rPr lang="en-US" sz="2900" b="0" dirty="0"/>
              <a:t>Economic Grants / Revenue Enhancement (USEDA Opportunity Zone, FTZ designation)</a:t>
            </a:r>
          </a:p>
          <a:p>
            <a:r>
              <a:rPr lang="en-US" sz="2900" b="0" dirty="0"/>
              <a:t>Innovative finance / loan programs (TIFIA, RRIF, PPP, etc.)</a:t>
            </a:r>
          </a:p>
          <a:p>
            <a:pPr marL="0" indent="0">
              <a:buNone/>
            </a:pPr>
            <a:r>
              <a:rPr lang="en-US" sz="3300" dirty="0"/>
              <a:t>State</a:t>
            </a:r>
          </a:p>
          <a:p>
            <a:r>
              <a:rPr lang="en-US" sz="3300" b="0" dirty="0"/>
              <a:t>IL Capital Bill / provisions and expectations</a:t>
            </a:r>
          </a:p>
          <a:p>
            <a:r>
              <a:rPr lang="en-US" sz="3300" b="0" dirty="0"/>
              <a:t>IL DCEO funding (port revolving loan &amp; others)</a:t>
            </a:r>
          </a:p>
          <a:p>
            <a:r>
              <a:rPr lang="en-US" sz="3300" b="0" dirty="0"/>
              <a:t>Highway and rail program expenditures</a:t>
            </a:r>
          </a:p>
          <a:p>
            <a:pPr marL="0" indent="0">
              <a:buNone/>
            </a:pPr>
            <a:r>
              <a:rPr lang="en-US" sz="3300" dirty="0"/>
              <a:t>Local</a:t>
            </a:r>
          </a:p>
          <a:p>
            <a:r>
              <a:rPr lang="en-US" sz="3300" b="0" dirty="0"/>
              <a:t>Public port self-funding through revenues</a:t>
            </a:r>
          </a:p>
          <a:p>
            <a:r>
              <a:rPr lang="en-US" sz="3300" b="0" dirty="0"/>
              <a:t>Private investment (marine terminals, railroads, processing and industrial facilities, etc.)</a:t>
            </a:r>
          </a:p>
        </p:txBody>
      </p:sp>
    </p:spTree>
    <p:extLst>
      <p:ext uri="{BB962C8B-B14F-4D97-AF65-F5344CB8AC3E}">
        <p14:creationId xmlns:p14="http://schemas.microsoft.com/office/powerpoint/2010/main" val="1992944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F2DF8A6-E2E9-45CF-BCA3-CEE3A81D7D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b="4378"/>
          <a:stretch>
            <a:fillRect/>
          </a:stretch>
        </p:blipFill>
        <p:spPr>
          <a:xfrm rot="16200000">
            <a:off x="-532229" y="1356933"/>
            <a:ext cx="5340096" cy="365333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2" y="513551"/>
            <a:ext cx="3653334" cy="5340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91893-6306-4BC2-B1B9-D654245E6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1"/>
            <a:ext cx="12188950" cy="685799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D485A8BA-9FE2-4AC8-8623-EC3C79F25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B288DA-FBFD-42A0-87B2-F7B34A67EE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4002535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968" y="-129911"/>
            <a:ext cx="10651787" cy="856034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D7105-6BAA-4665-8175-334B99D0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0EC8-9FD8-4FB7-AB65-23A2963DD694}" type="slidenum">
              <a:rPr lang="en-US" smtClean="0"/>
              <a:t>45</a:t>
            </a:fld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9FF037C-68B3-4986-903F-52FBF989AD1D}"/>
              </a:ext>
            </a:extLst>
          </p:cNvPr>
          <p:cNvGrpSpPr/>
          <p:nvPr/>
        </p:nvGrpSpPr>
        <p:grpSpPr>
          <a:xfrm>
            <a:off x="2803197" y="1885969"/>
            <a:ext cx="9272155" cy="4972031"/>
            <a:chOff x="3430148" y="1783639"/>
            <a:chExt cx="8761852" cy="50717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3BC504-11F5-4A95-A99A-1B35598E331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968098" y="1783639"/>
              <a:ext cx="2223902" cy="67715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1E6D24-D89B-4B96-8715-ED661A8652B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06185" y="2663038"/>
              <a:ext cx="2223902" cy="67715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94088F-5B6A-42A6-A235-DECE1827451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758138" y="3532555"/>
              <a:ext cx="2223902" cy="67715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14B5CDA-BCD5-4824-8312-3CF9A170556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430148" y="5303864"/>
              <a:ext cx="2331300" cy="67715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B3340D-3FF1-4C6E-8F91-5C2069AFFC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430149" y="5325993"/>
              <a:ext cx="661988" cy="152937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5228FB-2680-459F-9ADA-D88DCB10FDF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99459" y="4421834"/>
              <a:ext cx="2320668" cy="6771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D31658-D840-4A66-A314-79D3E732E3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968099" y="1805769"/>
              <a:ext cx="661988" cy="1529376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3B69AD-7D31-40CA-9BDF-8EA49A8995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06186" y="2685167"/>
              <a:ext cx="661988" cy="152937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945646D-DFC2-4239-8290-F1D97899A3B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758139" y="3554685"/>
              <a:ext cx="661988" cy="152937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EB5E3D-D38A-4A78-94C1-E43E0A00CDF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99460" y="4443964"/>
              <a:ext cx="661988" cy="15293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CA8862D-687E-4801-B8E1-20F598E7C9DE}"/>
              </a:ext>
            </a:extLst>
          </p:cNvPr>
          <p:cNvSpPr/>
          <p:nvPr/>
        </p:nvSpPr>
        <p:spPr>
          <a:xfrm>
            <a:off x="1429968" y="5345384"/>
            <a:ext cx="139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Complete Facilities Inventory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BB66A3-A0BA-4D8C-BA23-4B893CF381EA}"/>
              </a:ext>
            </a:extLst>
          </p:cNvPr>
          <p:cNvSpPr/>
          <p:nvPr/>
        </p:nvSpPr>
        <p:spPr>
          <a:xfrm>
            <a:off x="2971958" y="4043449"/>
            <a:ext cx="1714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Complete Economic Impact Analysis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AF271A-6443-410C-9F81-A3BB59D810EF}"/>
              </a:ext>
            </a:extLst>
          </p:cNvPr>
          <p:cNvSpPr/>
          <p:nvPr/>
        </p:nvSpPr>
        <p:spPr>
          <a:xfrm>
            <a:off x="4634423" y="3524060"/>
            <a:ext cx="1971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Continue Stakeholder Outreach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778685-0DE5-4BE4-A73C-516821E8E2C9}"/>
              </a:ext>
            </a:extLst>
          </p:cNvPr>
          <p:cNvSpPr/>
          <p:nvPr/>
        </p:nvSpPr>
        <p:spPr>
          <a:xfrm>
            <a:off x="10337788" y="972962"/>
            <a:ext cx="1868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Steering Committee Meeting - </a:t>
            </a:r>
            <a:r>
              <a:rPr lang="en-US" b="1" dirty="0">
                <a:solidFill>
                  <a:schemeClr val="bg1"/>
                </a:solidFill>
              </a:rPr>
              <a:t>September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B9534C-D657-4C80-9622-B1C6FC506A57}"/>
              </a:ext>
            </a:extLst>
          </p:cNvPr>
          <p:cNvSpPr/>
          <p:nvPr/>
        </p:nvSpPr>
        <p:spPr>
          <a:xfrm>
            <a:off x="8077722" y="1362633"/>
            <a:ext cx="1547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Prepare Inventory of Carriers and Operators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34C492-8281-4BDE-A28F-15862B9ECA96}"/>
              </a:ext>
            </a:extLst>
          </p:cNvPr>
          <p:cNvSpPr/>
          <p:nvPr/>
        </p:nvSpPr>
        <p:spPr>
          <a:xfrm>
            <a:off x="6204495" y="2819407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Develop Industry Profiles</a:t>
            </a:r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D5E28EEA-F915-4CB0-AC73-FD8EADA8AB7A}"/>
              </a:ext>
            </a:extLst>
          </p:cNvPr>
          <p:cNvSpPr/>
          <p:nvPr/>
        </p:nvSpPr>
        <p:spPr>
          <a:xfrm>
            <a:off x="3127663" y="5517573"/>
            <a:ext cx="311729" cy="353291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Arrow: Chevron 71">
            <a:extLst>
              <a:ext uri="{FF2B5EF4-FFF2-40B4-BE49-F238E27FC236}">
                <a16:creationId xmlns:a16="http://schemas.microsoft.com/office/drawing/2014/main" id="{FCA41D91-44D3-4956-A361-424C78B92135}"/>
              </a:ext>
            </a:extLst>
          </p:cNvPr>
          <p:cNvSpPr/>
          <p:nvPr/>
        </p:nvSpPr>
        <p:spPr>
          <a:xfrm>
            <a:off x="4859563" y="4620491"/>
            <a:ext cx="311729" cy="353291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Arrow: Chevron 72">
            <a:extLst>
              <a:ext uri="{FF2B5EF4-FFF2-40B4-BE49-F238E27FC236}">
                <a16:creationId xmlns:a16="http://schemas.microsoft.com/office/drawing/2014/main" id="{12FE5CA8-59E3-4771-9AB4-BAA683010254}"/>
              </a:ext>
            </a:extLst>
          </p:cNvPr>
          <p:cNvSpPr/>
          <p:nvPr/>
        </p:nvSpPr>
        <p:spPr>
          <a:xfrm>
            <a:off x="6606307" y="3690158"/>
            <a:ext cx="311729" cy="353291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Arrow: Chevron 73">
            <a:extLst>
              <a:ext uri="{FF2B5EF4-FFF2-40B4-BE49-F238E27FC236}">
                <a16:creationId xmlns:a16="http://schemas.microsoft.com/office/drawing/2014/main" id="{9BA54FA5-E4C0-4D9E-8B08-BB18B69BB2EB}"/>
              </a:ext>
            </a:extLst>
          </p:cNvPr>
          <p:cNvSpPr/>
          <p:nvPr/>
        </p:nvSpPr>
        <p:spPr>
          <a:xfrm>
            <a:off x="8352041" y="2796540"/>
            <a:ext cx="311729" cy="353291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Arrow: Chevron 74">
            <a:extLst>
              <a:ext uri="{FF2B5EF4-FFF2-40B4-BE49-F238E27FC236}">
                <a16:creationId xmlns:a16="http://schemas.microsoft.com/office/drawing/2014/main" id="{F254F192-BF51-44D3-ADE4-D748AC15E17F}"/>
              </a:ext>
            </a:extLst>
          </p:cNvPr>
          <p:cNvSpPr/>
          <p:nvPr/>
        </p:nvSpPr>
        <p:spPr>
          <a:xfrm>
            <a:off x="10024977" y="1901536"/>
            <a:ext cx="311729" cy="353291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802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911F-79FF-4353-A600-A42B3E78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IMTS Study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EE9B0-0E4E-48E0-87BE-CA217DF43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Study Timeline (February 2019 – March 2020)</a:t>
            </a:r>
          </a:p>
          <a:p>
            <a:pPr lvl="1"/>
            <a:r>
              <a:rPr lang="en-US" dirty="0"/>
              <a:t>February 2019:  IMTSP Initiation</a:t>
            </a:r>
          </a:p>
          <a:p>
            <a:pPr lvl="1"/>
            <a:r>
              <a:rPr lang="en-US" dirty="0"/>
              <a:t>July 2019:  System and Volume Information</a:t>
            </a:r>
          </a:p>
          <a:p>
            <a:pPr lvl="1"/>
            <a:r>
              <a:rPr lang="en-US" dirty="0"/>
              <a:t>September 2019:  User and Operator Information/Economic Value</a:t>
            </a:r>
          </a:p>
          <a:p>
            <a:pPr lvl="1"/>
            <a:r>
              <a:rPr lang="en-US" dirty="0"/>
              <a:t>October/November 2019:  Needs Assessment and Strategy Development</a:t>
            </a:r>
          </a:p>
          <a:p>
            <a:pPr lvl="1"/>
            <a:r>
              <a:rPr lang="en-US" dirty="0"/>
              <a:t>December 2019:  Benefits of Recommended Action Plans</a:t>
            </a:r>
          </a:p>
          <a:p>
            <a:pPr lvl="1"/>
            <a:r>
              <a:rPr lang="en-US" dirty="0"/>
              <a:t>January 2020:  Draft Report</a:t>
            </a:r>
          </a:p>
          <a:p>
            <a:pPr lvl="1"/>
            <a:r>
              <a:rPr lang="en-US" dirty="0"/>
              <a:t>March 2020:  Final Report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84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643A9-A813-4154-817E-247064F9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7762800C-D67C-4FB2-B9C3-056A5027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50" b="17750"/>
          <a:stretch>
            <a:fillRect/>
          </a:stretch>
        </p:blipFill>
        <p:spPr>
          <a:xfrm>
            <a:off x="1594021" y="1359243"/>
            <a:ext cx="9844218" cy="3968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741698-02AE-485D-BDC0-6E21F095FD53}"/>
              </a:ext>
            </a:extLst>
          </p:cNvPr>
          <p:cNvSpPr txBox="1"/>
          <p:nvPr/>
        </p:nvSpPr>
        <p:spPr>
          <a:xfrm>
            <a:off x="4633784" y="5684108"/>
            <a:ext cx="2866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60891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4BF4DD-CC99-47F7-8B63-5E400F33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Illinois Marine Transportation System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FD3015-370F-4D8A-8F22-AF9B6DCCD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1,118 miles of navigable inland waterways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19 Public Port Districts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Over 350 private terminals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Ferries, Water Taxis, Lake Cruises, Sea Plane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9% of the state’s freight tonnage is moved via the IMTS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2017 Waterborne Freight totaled: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90.6 million tons  </a:t>
            </a:r>
          </a:p>
          <a:p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94DDBD0-60EF-4A92-9E42-FB40A45CFA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r="75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387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D8438-FAF4-4B16-9A11-62017ED8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9746D-B2A7-4C99-9370-75B8E89E7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Steering Committee Meeting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First meeting held July 9</a:t>
            </a:r>
            <a:r>
              <a:rPr lang="en-US" baseline="30000" dirty="0">
                <a:latin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</a:rPr>
              <a:t> at the Illinois International Port District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Provided steering committee first look at the topics that will be covered during the study, and provided and update on the plan activities that are underway.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Presentation can be found on the IDOT website.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Next Steering Committee Meeting Tentatively Scheduled for September 3</a:t>
            </a:r>
            <a:r>
              <a:rPr lang="en-US" baseline="30000" dirty="0">
                <a:latin typeface="Calibri" panose="020F0502020204030204" pitchFamily="34" charset="0"/>
              </a:rPr>
              <a:t>rd</a:t>
            </a:r>
            <a:r>
              <a:rPr lang="en-US" dirty="0">
                <a:latin typeface="Calibri" panose="020F0502020204030204" pitchFamily="34" charset="0"/>
              </a:rPr>
              <a:t> in Peoria Illinois.</a:t>
            </a:r>
          </a:p>
        </p:txBody>
      </p:sp>
    </p:spTree>
    <p:extLst>
      <p:ext uri="{BB962C8B-B14F-4D97-AF65-F5344CB8AC3E}">
        <p14:creationId xmlns:p14="http://schemas.microsoft.com/office/powerpoint/2010/main" val="702504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46F8-25DC-4648-86D9-AA63F779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9F31A-AABA-4A76-8A65-E19B67F89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6" y="1534886"/>
            <a:ext cx="10972799" cy="482237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Stakeholder Engagement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Provide feedback on industry needs and concerns regarding the IMTS</a:t>
            </a:r>
          </a:p>
          <a:p>
            <a:r>
              <a:rPr lang="en-US" dirty="0"/>
              <a:t>System and Volume Information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Provide context decision and policy makers to better information decisions on planning, programming, and policy development</a:t>
            </a:r>
          </a:p>
          <a:p>
            <a:r>
              <a:rPr lang="en-US" dirty="0"/>
              <a:t>User and Operator Information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</a:rPr>
              <a:t>Provide insight into current and future industry trends</a:t>
            </a:r>
          </a:p>
          <a:p>
            <a:r>
              <a:rPr lang="en-US" dirty="0"/>
              <a:t>Needs Assessment and Strategy Development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Conduct activities that will help guide future decisions, this to include SWOT analysis, critical needs and potential responses analysis, peer state best practices and programmatic recommendations</a:t>
            </a:r>
          </a:p>
          <a:p>
            <a:r>
              <a:rPr lang="en-US" dirty="0"/>
              <a:t>Benefits of Action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Provide a benefit-cost analysis based on the near-term and long-range programmatic  actions</a:t>
            </a:r>
          </a:p>
          <a:p>
            <a:r>
              <a:rPr lang="en-US" dirty="0"/>
              <a:t>Economic Impact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Provide economic impact of the 19 port districts on their associated region and the State of Illinois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42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46F8-25DC-4648-86D9-AA63F779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9F31A-AABA-4A76-8A65-E19B67F89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413" y="1467153"/>
            <a:ext cx="10515599" cy="4655855"/>
          </a:xfrm>
        </p:spPr>
        <p:txBody>
          <a:bodyPr numCol="2">
            <a:normAutofit fontScale="55000" lnSpcReduction="20000"/>
          </a:bodyPr>
          <a:lstStyle/>
          <a:p>
            <a:r>
              <a:rPr lang="en-US" dirty="0"/>
              <a:t>Federal Agencies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U.S. Army Corp of Engineers (USACE)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U.S. DOT Maritime Administration (MARAD)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U.S. Coast Guard (USCG)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US Committee on the Marine Transportation System (CMTS)</a:t>
            </a:r>
          </a:p>
          <a:p>
            <a:pPr>
              <a:lnSpc>
                <a:spcPct val="120000"/>
              </a:lnSpc>
            </a:pPr>
            <a:r>
              <a:rPr lang="en-US" dirty="0"/>
              <a:t>State Agencies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IL Department of Natural Resources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IL Department of Transportation (IDOT)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IL Environmental Protection Agency (IEPA)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IL Department of Commerce and Economic Opportunity (DCEO)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IL Department of Agriculture (IDOA)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Associations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Inland Rivers, Ports, and Terminals Association (IRPT)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Great Lakes St. Lawrence Governors and Premiers (GLSLGP)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Upper Mississippi River Basin Association (UMRBA)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Waterways Council Inc. and commercial operators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Regional/metropolitan planning organizations and local units of government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IL Soy Bean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IL Corn Growers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IL Farm Bureau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0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46F8-25DC-4648-86D9-AA63F779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9F31A-AABA-4A76-8A65-E19B67F89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413" y="1467153"/>
            <a:ext cx="10515599" cy="46558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Local</a:t>
            </a:r>
          </a:p>
          <a:p>
            <a:pPr lvl="1"/>
            <a:r>
              <a:rPr lang="en-US" dirty="0"/>
              <a:t>Public Port Districts</a:t>
            </a:r>
          </a:p>
          <a:p>
            <a:pPr lvl="1"/>
            <a:r>
              <a:rPr lang="en-US" dirty="0"/>
              <a:t>Public Ports</a:t>
            </a:r>
          </a:p>
          <a:p>
            <a:pPr lvl="1"/>
            <a:r>
              <a:rPr lang="en-US" dirty="0"/>
              <a:t>Private Terminals</a:t>
            </a:r>
          </a:p>
          <a:p>
            <a:pPr lvl="1"/>
            <a:r>
              <a:rPr lang="en-US" dirty="0"/>
              <a:t>Shippers</a:t>
            </a:r>
          </a:p>
          <a:p>
            <a:pPr lvl="1"/>
            <a:r>
              <a:rPr lang="en-US" dirty="0"/>
              <a:t>Carriers</a:t>
            </a:r>
          </a:p>
          <a:p>
            <a:pPr lvl="1"/>
            <a:r>
              <a:rPr lang="en-US" dirty="0"/>
              <a:t>Grain Elevators</a:t>
            </a:r>
          </a:p>
          <a:p>
            <a:pPr lvl="1"/>
            <a:r>
              <a:rPr lang="en-US" dirty="0"/>
              <a:t>Railroads </a:t>
            </a:r>
          </a:p>
          <a:p>
            <a:r>
              <a:rPr lang="en-US" dirty="0"/>
              <a:t>Regional Forums</a:t>
            </a:r>
          </a:p>
          <a:p>
            <a:pPr lvl="1"/>
            <a:r>
              <a:rPr lang="en-US" dirty="0"/>
              <a:t>Educate public </a:t>
            </a:r>
          </a:p>
          <a:p>
            <a:pPr lvl="1"/>
            <a:r>
              <a:rPr lang="en-US" dirty="0"/>
              <a:t>Learn about local priorities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84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TS">
      <a:dk1>
        <a:sysClr val="windowText" lastClr="000000"/>
      </a:dk1>
      <a:lt1>
        <a:sysClr val="window" lastClr="FFFFFF"/>
      </a:lt1>
      <a:dk2>
        <a:srgbClr val="06283F"/>
      </a:dk2>
      <a:lt2>
        <a:srgbClr val="88D2F3"/>
      </a:lt2>
      <a:accent1>
        <a:srgbClr val="F37232"/>
      </a:accent1>
      <a:accent2>
        <a:srgbClr val="1D76BC"/>
      </a:accent2>
      <a:accent3>
        <a:srgbClr val="4EA747"/>
      </a:accent3>
      <a:accent4>
        <a:srgbClr val="4D4D4F"/>
      </a:accent4>
      <a:accent5>
        <a:srgbClr val="FFE183"/>
      </a:accent5>
      <a:accent6>
        <a:srgbClr val="00ACA2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MTS">
      <a:dk1>
        <a:sysClr val="windowText" lastClr="000000"/>
      </a:dk1>
      <a:lt1>
        <a:sysClr val="window" lastClr="FFFFFF"/>
      </a:lt1>
      <a:dk2>
        <a:srgbClr val="06283F"/>
      </a:dk2>
      <a:lt2>
        <a:srgbClr val="88D2F3"/>
      </a:lt2>
      <a:accent1>
        <a:srgbClr val="F37232"/>
      </a:accent1>
      <a:accent2>
        <a:srgbClr val="1D76BC"/>
      </a:accent2>
      <a:accent3>
        <a:srgbClr val="4EA747"/>
      </a:accent3>
      <a:accent4>
        <a:srgbClr val="4D4D4F"/>
      </a:accent4>
      <a:accent5>
        <a:srgbClr val="FFE183"/>
      </a:accent5>
      <a:accent6>
        <a:srgbClr val="00ACA2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A4E7BE57A88B418C52C697DD15726D" ma:contentTypeVersion="5" ma:contentTypeDescription="Create a new document." ma:contentTypeScope="" ma:versionID="663ef2a61eae9ff254daa4759d116fcf">
  <xsd:schema xmlns:xsd="http://www.w3.org/2001/XMLSchema" xmlns:xs="http://www.w3.org/2001/XMLSchema" xmlns:p="http://schemas.microsoft.com/office/2006/metadata/properties" xmlns:ns3="4ddf0a79-9be9-4096-9606-45320636cdb0" xmlns:ns4="cd8b5f3c-2248-4bfa-bce5-dd7d12a50e0c" targetNamespace="http://schemas.microsoft.com/office/2006/metadata/properties" ma:root="true" ma:fieldsID="15489c85e6a973d93763b6dd70b807d8" ns3:_="" ns4:_="">
    <xsd:import namespace="4ddf0a79-9be9-4096-9606-45320636cdb0"/>
    <xsd:import namespace="cd8b5f3c-2248-4bfa-bce5-dd7d12a50e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f0a79-9be9-4096-9606-45320636cd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b5f3c-2248-4bfa-bce5-dd7d12a50e0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B8630F-9E3B-4B15-9CA3-24F85A66AF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df0a79-9be9-4096-9606-45320636cdb0"/>
    <ds:schemaRef ds:uri="cd8b5f3c-2248-4bfa-bce5-dd7d12a50e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27F7A9-8688-465B-BDC8-AFE81E495F8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DD5F3FD-3D98-4B59-92AA-993032D2D7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7550</TotalTime>
  <Words>2231</Words>
  <Application>Microsoft Office PowerPoint</Application>
  <PresentationFormat>Widescreen</PresentationFormat>
  <Paragraphs>694</Paragraphs>
  <Slides>47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1_Office Theme</vt:lpstr>
      <vt:lpstr>2019 MAASTO Annual Conference and 2019 Mid-America Freight Coalition Annual Meeting​</vt:lpstr>
      <vt:lpstr>Illinois Marine Transportation System Plan and  Economic Impact Analysis Study</vt:lpstr>
      <vt:lpstr>IDOT’s Emergence Into Marine Transportation</vt:lpstr>
      <vt:lpstr>PowerPoint Presentation</vt:lpstr>
      <vt:lpstr>Illinois Marine Transportation System Overview</vt:lpstr>
      <vt:lpstr>PowerPoint Presentation</vt:lpstr>
      <vt:lpstr>Study Overview</vt:lpstr>
      <vt:lpstr>Stakeholder Engagement</vt:lpstr>
      <vt:lpstr>Stakeholder Engagement</vt:lpstr>
      <vt:lpstr>System and Volume Information</vt:lpstr>
      <vt:lpstr>User and Operator Information</vt:lpstr>
      <vt:lpstr>Economic Value</vt:lpstr>
      <vt:lpstr>Statewide Maritime Employment</vt:lpstr>
      <vt:lpstr>One 15 Barge Tow is Equivalent To</vt:lpstr>
      <vt:lpstr>Needs Assessment and Strategy Development</vt:lpstr>
      <vt:lpstr>Benefits of Recommended Action Plans</vt:lpstr>
      <vt:lpstr>Inventory of Facilities, Conditions, and Connections</vt:lpstr>
      <vt:lpstr>Illinois Port District Map</vt:lpstr>
      <vt:lpstr>Terminal Locations</vt:lpstr>
      <vt:lpstr>Illinois International Port District (IIPD) </vt:lpstr>
      <vt:lpstr>Facility Inventory Example: Illinois International Port District</vt:lpstr>
      <vt:lpstr>Facility Inventory: Chester Grain Elevator PRIME</vt:lpstr>
      <vt:lpstr>Maritime Activity – America’s Central Port District</vt:lpstr>
      <vt:lpstr>Maritime Activity – America’s Central Port District</vt:lpstr>
      <vt:lpstr>Stakeholder Outreach to Date</vt:lpstr>
      <vt:lpstr>Stakeholder Outreach to Date</vt:lpstr>
      <vt:lpstr>What have we heard to date from stakeholders?</vt:lpstr>
      <vt:lpstr>What have we heard to date from stakeholders (cont.)</vt:lpstr>
      <vt:lpstr>Commodity Flows Analysis </vt:lpstr>
      <vt:lpstr>Commodity Flows Analysis Topics</vt:lpstr>
      <vt:lpstr>Commodity Flows Information Sources and Analysis</vt:lpstr>
      <vt:lpstr>Illinois Waterway 2017 Freight Tonnage</vt:lpstr>
      <vt:lpstr>Top Illinois Commodity Flows on Waterways</vt:lpstr>
      <vt:lpstr>Top Illinois Commodity Flows on Waterways</vt:lpstr>
      <vt:lpstr>Port Districts &amp; County Tons: Outbound/Inbound</vt:lpstr>
      <vt:lpstr>Illinois Waterways Growth in Freight, 2017 to 2045</vt:lpstr>
      <vt:lpstr>Outbound Coal</vt:lpstr>
      <vt:lpstr>Outbound Fuel Oils</vt:lpstr>
      <vt:lpstr>Total Forecasted Volumes</vt:lpstr>
      <vt:lpstr>Small Net Declines in Outbound Volumes</vt:lpstr>
      <vt:lpstr>Growth in Inbound Volumes</vt:lpstr>
      <vt:lpstr>Funding Options</vt:lpstr>
      <vt:lpstr>Illinois Port Facilities Funding Support Programs</vt:lpstr>
      <vt:lpstr>Next Steps</vt:lpstr>
      <vt:lpstr>Next Steps</vt:lpstr>
      <vt:lpstr>IMTS Study Timeline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Holzwarth, Rebecca</dc:creator>
  <cp:lastModifiedBy>Murray, BJ</cp:lastModifiedBy>
  <cp:revision>152</cp:revision>
  <cp:lastPrinted>2019-08-07T18:49:34Z</cp:lastPrinted>
  <dcterms:created xsi:type="dcterms:W3CDTF">2019-05-31T16:23:51Z</dcterms:created>
  <dcterms:modified xsi:type="dcterms:W3CDTF">2019-09-18T17:13:32Z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0x0101008EA4E7BE57A88B418C52C697DD15726D</vt:lpwstr>
  </property>
</Properties>
</file>