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17"/>
  </p:notesMasterIdLst>
  <p:handoutMasterIdLst>
    <p:handoutMasterId r:id="rId18"/>
  </p:handoutMasterIdLst>
  <p:sldIdLst>
    <p:sldId id="396" r:id="rId5"/>
    <p:sldId id="493" r:id="rId6"/>
    <p:sldId id="458" r:id="rId7"/>
    <p:sldId id="482" r:id="rId8"/>
    <p:sldId id="483" r:id="rId9"/>
    <p:sldId id="484" r:id="rId10"/>
    <p:sldId id="488" r:id="rId11"/>
    <p:sldId id="486" r:id="rId12"/>
    <p:sldId id="487" r:id="rId13"/>
    <p:sldId id="489" r:id="rId14"/>
    <p:sldId id="490" r:id="rId15"/>
    <p:sldId id="481"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sai, Max (DOT)" initials="TM(" lastIdx="1" clrIdx="0">
    <p:extLst>
      <p:ext uri="{19B8F6BF-5375-455C-9EA6-DF929625EA0E}">
        <p15:presenceInfo xmlns:p15="http://schemas.microsoft.com/office/powerpoint/2012/main" userId="S-1-5-21-1960408961-1336601894-1801674531-2681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865"/>
    <a:srgbClr val="000000"/>
    <a:srgbClr val="78BE21"/>
    <a:srgbClr val="0D0D0D"/>
    <a:srgbClr val="E8E8E8"/>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4" autoAdjust="0"/>
    <p:restoredTop sz="89889" autoAdjust="0"/>
  </p:normalViewPr>
  <p:slideViewPr>
    <p:cSldViewPr snapToGrid="0">
      <p:cViewPr varScale="1">
        <p:scale>
          <a:sx n="116" d="100"/>
          <a:sy n="116" d="100"/>
        </p:scale>
        <p:origin x="216"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NeueHaasGroteskText Std" panose="020B0504020202020204" pitchFamily="34" charset="0"/>
              </a:rPr>
              <a:t>9/18/2019</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NeueHaasGroteskText Std" panose="020B0504020202020204" pitchFamily="34" charset="0"/>
              </a:defRPr>
            </a:lvl1pPr>
          </a:lstStyle>
          <a:p>
            <a:fld id="{A50CD39D-89B0-4C68-805A-35C75A7C20C8}" type="datetimeFigureOut">
              <a:rPr lang="en-US" smtClean="0"/>
              <a:pPr/>
              <a:t>9/18/2019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295935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9/18/2019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mndot.gov</a:t>
            </a:r>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8"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6183" y="1842964"/>
            <a:ext cx="7099634" cy="841248"/>
          </a:xfrm>
          <a:prstGeom prst="rect">
            <a:avLst/>
          </a:prstGeom>
        </p:spPr>
      </p:pic>
    </p:spTree>
    <p:extLst>
      <p:ext uri="{BB962C8B-B14F-4D97-AF65-F5344CB8AC3E}">
        <p14:creationId xmlns:p14="http://schemas.microsoft.com/office/powerpoint/2010/main" val="369738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a:xfrm>
            <a:off x="0" y="2609242"/>
            <a:ext cx="5683624" cy="2858714"/>
          </a:xfrm>
          <a:solidFill>
            <a:srgbClr val="003865">
              <a:alpha val="87843"/>
            </a:srgb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2E8677-C648-465D-82CD-E88587B4845D}" type="datetime1">
              <a:rPr lang="en-US" smtClean="0"/>
              <a:t>9/18/2019</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mndot.gov</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623397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2609242"/>
            <a:ext cx="5683624" cy="2858714"/>
          </a:xfrm>
          <a:solidFill>
            <a:srgbClr val="003865">
              <a:alpha val="87843"/>
            </a:srgb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0D07D7-46FB-4D7C-9C8F-0C340D091257}" type="datetime1">
              <a:rPr lang="en-US" smtClean="0"/>
              <a:t>9/18/2019</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mndot.gov</a:t>
            </a:r>
          </a:p>
        </p:txBody>
      </p:sp>
    </p:spTree>
    <p:extLst>
      <p:ext uri="{BB962C8B-B14F-4D97-AF65-F5344CB8AC3E}">
        <p14:creationId xmlns:p14="http://schemas.microsoft.com/office/powerpoint/2010/main" val="124948801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p>
            <a:fld id="{66C283A4-7960-4BFD-B3A5-A2CC5BB2A473}" type="datetime1">
              <a:rPr lang="en-US" smtClean="0"/>
              <a:t>9/18/2019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mndot.gov</a:t>
            </a:r>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9/18/2019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dirty="0"/>
              <a:t>mndot.gov</a:t>
            </a:r>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9/18/2019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dirty="0"/>
              <a:t>mndot.gov</a:t>
            </a:r>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9/18/2019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mndot.gov</a:t>
            </a:r>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9/18/2019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dirty="0"/>
              <a:t>mndot.gov</a:t>
            </a:r>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9/18/2019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dirty="0"/>
              <a:t>mndot.gov</a:t>
            </a:r>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r>
              <a:rPr lang="en-US"/>
              <a:t>Click icon to add picture</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9/18/2019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mndot.gov</a:t>
            </a:r>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936DB2D6-5DF4-4264-A4A1-7D3EAF38D255}" type="datetime1">
              <a:rPr lang="en-US" smtClean="0"/>
              <a:t>9/18/2019</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mndot.gov</a:t>
            </a:r>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278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9/18/2019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mndot.gov</a:t>
            </a:r>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6185" y="1842964"/>
            <a:ext cx="7099630" cy="841248"/>
          </a:xfrm>
          <a:prstGeom prst="rect">
            <a:avLst/>
          </a:prstGeom>
        </p:spPr>
      </p:pic>
    </p:spTree>
    <p:extLst>
      <p:ext uri="{BB962C8B-B14F-4D97-AF65-F5344CB8AC3E}">
        <p14:creationId xmlns:p14="http://schemas.microsoft.com/office/powerpoint/2010/main" val="3368119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936DB2D6-5DF4-4264-A4A1-7D3EAF38D255}" type="datetime1">
              <a:rPr lang="en-US" smtClean="0"/>
              <a:t>9/18/2019</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mndot.gov</a:t>
            </a:r>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60824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4B4EEDC6-36CA-4209-B482-2ED76AA0BF08}" type="datetime1">
              <a:rPr lang="en-US" smtClean="0"/>
              <a:t>9/18/2019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mndot.gov</a:t>
            </a:r>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23646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8DC79626-CE5A-4834-975C-E7305BA2E281}" type="datetime1">
              <a:rPr lang="en-US" smtClean="0"/>
              <a:t>9/18/2019</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mndot.gov</a:t>
            </a:r>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63256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fld id="{1815FB38-58F3-410A-8DA4-4B706967601F}" type="datetime1">
              <a:rPr lang="en-US" smtClean="0"/>
              <a:t>9/18/2019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mndot.gov</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2069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7F519661-29C3-4FE0-9FC3-375A85A42C46}" type="datetime1">
              <a:rPr lang="en-US" smtClean="0"/>
              <a:t>9/18/2019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mndot.gov</a:t>
            </a:r>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34532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4" name="Date Placeholder 3"/>
          <p:cNvSpPr>
            <a:spLocks noGrp="1"/>
          </p:cNvSpPr>
          <p:nvPr>
            <p:ph type="dt" sz="half" idx="10"/>
          </p:nvPr>
        </p:nvSpPr>
        <p:spPr/>
        <p:txBody>
          <a:bodyPr/>
          <a:lstStyle/>
          <a:p>
            <a:fld id="{0366E0EA-2D80-452F-9963-33FA7A36BC09}" type="datetime1">
              <a:rPr lang="en-US" smtClean="0"/>
              <a:t>9/18/2019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mndot.gov</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22812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
        <p:nvSpPr>
          <p:cNvPr id="4" name="Picture Placeholder 12"/>
          <p:cNvSpPr>
            <a:spLocks noGrp="1"/>
          </p:cNvSpPr>
          <p:nvPr>
            <p:ph type="pic" sz="quarter" idx="10"/>
          </p:nvPr>
        </p:nvSpPr>
        <p:spPr>
          <a:xfrm>
            <a:off x="0" y="2"/>
            <a:ext cx="12192000" cy="6857998"/>
          </a:xfrm>
        </p:spPr>
        <p:txBody>
          <a:bodyPr/>
          <a:lstStyle/>
          <a:p>
            <a:r>
              <a:rPr lang="en-US"/>
              <a:t>Click icon to add picture</a:t>
            </a:r>
          </a:p>
        </p:txBody>
      </p:sp>
    </p:spTree>
    <p:extLst>
      <p:ext uri="{BB962C8B-B14F-4D97-AF65-F5344CB8AC3E}">
        <p14:creationId xmlns:p14="http://schemas.microsoft.com/office/powerpoint/2010/main" val="1045112619"/>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Tree>
    <p:extLst>
      <p:ext uri="{BB962C8B-B14F-4D97-AF65-F5344CB8AC3E}">
        <p14:creationId xmlns:p14="http://schemas.microsoft.com/office/powerpoint/2010/main" val="3297887301"/>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Tree>
    <p:extLst>
      <p:ext uri="{BB962C8B-B14F-4D97-AF65-F5344CB8AC3E}">
        <p14:creationId xmlns:p14="http://schemas.microsoft.com/office/powerpoint/2010/main" val="163423732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2032000" y="2233262"/>
            <a:ext cx="8128000" cy="2966751"/>
          </a:xfrm>
        </p:spPr>
        <p:txBody>
          <a:bodyPr/>
          <a:lstStyle/>
          <a:p>
            <a:r>
              <a:rPr lang="en-US"/>
              <a:t>Click icon to add table</a:t>
            </a:r>
          </a:p>
        </p:txBody>
      </p:sp>
    </p:spTree>
    <p:extLst>
      <p:ext uri="{BB962C8B-B14F-4D97-AF65-F5344CB8AC3E}">
        <p14:creationId xmlns:p14="http://schemas.microsoft.com/office/powerpoint/2010/main" val="2549061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pic>
        <p:nvPicPr>
          <p:cNvPr id="4"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8553" y="6000575"/>
            <a:ext cx="3858492" cy="457200"/>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dirty="0"/>
              <a:t>mndot.gov</a:t>
            </a:r>
          </a:p>
        </p:txBody>
      </p:sp>
      <p:sp>
        <p:nvSpPr>
          <p:cNvPr id="6" name="Picture Placeholder 5"/>
          <p:cNvSpPr>
            <a:spLocks noGrp="1"/>
          </p:cNvSpPr>
          <p:nvPr>
            <p:ph type="pic" sz="quarter" idx="17"/>
          </p:nvPr>
        </p:nvSpPr>
        <p:spPr>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r>
              <a:rPr lang="en-US"/>
              <a:t>Click icon to add table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9/18/2019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dirty="0"/>
              <a:t>mndot.gov</a:t>
            </a:r>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9/18/2019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dirty="0"/>
              <a:t>mndot.gov</a:t>
            </a:r>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39915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838200" y="6356350"/>
            <a:ext cx="1358590" cy="365125"/>
          </a:xfrm>
        </p:spPr>
        <p:txBody>
          <a:bodyPr/>
          <a:lstStyle/>
          <a:p>
            <a:fld id="{5D76A200-3168-4D33-A718-3974884CE863}" type="datetime1">
              <a:rPr lang="en-US" smtClean="0"/>
              <a:t>9/18/2019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mndot.gov</a:t>
            </a:r>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894290563"/>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9/18/2019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dirty="0"/>
              <a:t>mndot.gov</a:t>
            </a:r>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9/18/2019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dirty="0"/>
              <a:t>mndot.gov</a:t>
            </a:r>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693263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40340284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9/18/2019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dirty="0"/>
              <a:t>mndot.gov</a:t>
            </a:r>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9/18/2019</a:t>
            </a:fld>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dirty="0"/>
              <a:t>mndot.gov</a:t>
            </a:r>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a:xfrm>
            <a:off x="838200" y="1335088"/>
            <a:ext cx="10515600" cy="4841875"/>
          </a:xfrm>
        </p:spPr>
        <p:txBody>
          <a:bodyPr/>
          <a:lstStyle/>
          <a:p>
            <a:r>
              <a:rPr lang="en-US"/>
              <a:t>Click icon to add table</a:t>
            </a:r>
          </a:p>
        </p:txBody>
      </p:sp>
      <p:sp>
        <p:nvSpPr>
          <p:cNvPr id="4" name="Date Placeholder 3"/>
          <p:cNvSpPr>
            <a:spLocks noGrp="1"/>
          </p:cNvSpPr>
          <p:nvPr>
            <p:ph type="dt" sz="half" idx="10"/>
          </p:nvPr>
        </p:nvSpPr>
        <p:spPr/>
        <p:txBody>
          <a:bodyPr/>
          <a:lstStyle/>
          <a:p>
            <a:fld id="{9A198C9B-0587-4A1E-9E03-E4C9FE222F08}" type="datetime1">
              <a:rPr lang="en-US" smtClean="0"/>
              <a:t>9/18/2019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mndot.gov</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chemeClr val="bg1"/>
                </a:solidFill>
              </a:defRPr>
            </a:lvl1pPr>
          </a:lstStyle>
          <a:p>
            <a:fld id="{37C3B6E0-E413-4EA2-9B23-AF69A1623F89}" type="datetime1">
              <a:rPr lang="en-US" smtClean="0"/>
              <a:t>9/18/2019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a:t>mndot.gov</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92258399"/>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chemeClr val="bg1"/>
                </a:solidFill>
              </a:defRPr>
            </a:lvl1pPr>
          </a:lstStyle>
          <a:p>
            <a:fld id="{438A7556-21FA-4204-9DD6-1F6FDEC2C796}" type="datetime1">
              <a:rPr lang="en-US" smtClean="0"/>
              <a:t>9/18/2019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a:t>mndot.gov</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11004216"/>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chemeClr val="bg1"/>
                </a:solidFill>
              </a:defRPr>
            </a:lvl1pPr>
          </a:lstStyle>
          <a:p>
            <a:fld id="{0EB49D9C-C4C1-46A9-AED8-599F8B47287F}" type="datetime1">
              <a:rPr lang="en-US" smtClean="0"/>
              <a:t>9/18/2019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a:t>mndot.gov</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6771762"/>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9/18/2019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a:t>mndot.gov</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fld id="{466A75E6-E45B-4C5D-981E-7C8ED0C72F5D}" type="datetime1">
              <a:rPr lang="en-US" smtClean="0"/>
              <a:t>9/18/2019</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dirty="0"/>
              <a:t>mndot.gov</a:t>
            </a:r>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F8B25D9D-5365-41CD-BF43-4FFFCBF4BBDA}" type="datetime1">
              <a:rPr lang="en-US" smtClean="0"/>
              <a:t>9/18/2019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a:t>mndot.gov</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8CC894EF-7DC0-4B7C-83F8-29D989AA60F6}" type="datetime1">
              <a:rPr lang="en-US" smtClean="0"/>
              <a:t>9/18/2019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a:t>mndot.gov</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6447323"/>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578DBCF0-11C3-4F19-90D9-2EE7F00784FE}" type="datetime1">
              <a:rPr lang="en-US" smtClean="0"/>
              <a:t>9/18/2019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a:t>mndot.gov</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9/18/2019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a:t>mndot.gov</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8352" y="630935"/>
            <a:ext cx="3858492" cy="457200"/>
          </a:xfrm>
          <a:prstGeom prst="rect">
            <a:avLst/>
          </a:prstGeom>
        </p:spPr>
      </p:pic>
    </p:spTree>
    <p:extLst>
      <p:ext uri="{BB962C8B-B14F-4D97-AF65-F5344CB8AC3E}">
        <p14:creationId xmlns:p14="http://schemas.microsoft.com/office/powerpoint/2010/main" val="5559638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fld id="{466A75E6-E45B-4C5D-981E-7C8ED0C72F5D}" type="datetime1">
              <a:rPr lang="en-US" smtClean="0"/>
              <a:pPr/>
              <a:t>9/18/2019</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dirty="0">
                <a:solidFill>
                  <a:schemeClr val="tx2"/>
                </a:solidFill>
              </a:rPr>
              <a:t>mndot.gov</a:t>
            </a: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8352" y="630936"/>
            <a:ext cx="3858492" cy="457200"/>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pic>
        <p:nvPicPr>
          <p:cNvPr id="13"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8562" y="705498"/>
            <a:ext cx="3858492" cy="457200"/>
          </a:xfrm>
          <a:prstGeom prst="rect">
            <a:avLst/>
          </a:prstGeom>
        </p:spPr>
      </p:pic>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fld id="{A8CA1A9B-139F-4606-AD0A-F3253110DAE5}" type="datetime1">
              <a:rPr lang="en-US" smtClean="0"/>
              <a:t>9/18/2019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mndot.gov</a:t>
            </a:r>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8225022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9/18/2019</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mndot.gov</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t>9/18/2019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mndot.gov</a:t>
            </a:r>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198C9B-0587-4A1E-9E03-E4C9FE222F08}" type="datetime1">
              <a:rPr lang="en-US" smtClean="0"/>
              <a:t>9/18/2019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mndot.gov</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85A5BA-A5F9-4138-9E4B-FFD626F6437A}" type="datetime1">
              <a:rPr lang="en-US" smtClean="0"/>
              <a:t>9/18/2019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mndot.gov</a:t>
            </a:r>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38010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9/18/2019</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mailto:craig.gustafson@state.mn.us" TargetMode="External"/><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3477837"/>
            <a:ext cx="12192000" cy="1295182"/>
          </a:xfrm>
        </p:spPr>
        <p:txBody>
          <a:bodyPr/>
          <a:lstStyle/>
          <a:p>
            <a:r>
              <a:rPr lang="en-US" dirty="0"/>
              <a:t>M(a)N with a (Vehicle Platoon) Plan</a:t>
            </a:r>
          </a:p>
        </p:txBody>
      </p:sp>
      <p:sp>
        <p:nvSpPr>
          <p:cNvPr id="3" name="Text Placeholder 2"/>
          <p:cNvSpPr>
            <a:spLocks noGrp="1"/>
          </p:cNvSpPr>
          <p:nvPr>
            <p:ph type="body" sz="quarter" idx="14"/>
          </p:nvPr>
        </p:nvSpPr>
        <p:spPr>
          <a:xfrm>
            <a:off x="2802467" y="4870123"/>
            <a:ext cx="6587067" cy="1633333"/>
          </a:xfrm>
        </p:spPr>
        <p:txBody>
          <a:bodyPr>
            <a:normAutofit/>
          </a:bodyPr>
          <a:lstStyle/>
          <a:p>
            <a:r>
              <a:rPr lang="en-US" sz="2400" dirty="0"/>
              <a:t>Craig Gustafson</a:t>
            </a:r>
            <a:r>
              <a:rPr lang="en-US" sz="2400" dirty="0">
                <a:solidFill>
                  <a:schemeClr val="accent1"/>
                </a:solidFill>
              </a:rPr>
              <a:t>|</a:t>
            </a:r>
            <a:r>
              <a:rPr lang="en-US" sz="2400" dirty="0"/>
              <a:t> Chief Counsel</a:t>
            </a:r>
          </a:p>
          <a:p>
            <a:pPr>
              <a:spcBef>
                <a:spcPts val="0"/>
              </a:spcBef>
            </a:pPr>
            <a:r>
              <a:rPr lang="en-US" sz="2400" dirty="0"/>
              <a:t>Max Tsai </a:t>
            </a:r>
            <a:r>
              <a:rPr lang="en-US" sz="2400" dirty="0">
                <a:solidFill>
                  <a:schemeClr val="accent1"/>
                </a:solidFill>
              </a:rPr>
              <a:t>|</a:t>
            </a:r>
            <a:r>
              <a:rPr lang="en-US" sz="2400" dirty="0"/>
              <a:t> OCC Legal Extern</a:t>
            </a:r>
          </a:p>
          <a:p>
            <a:pPr>
              <a:spcBef>
                <a:spcPts val="0"/>
              </a:spcBef>
            </a:pPr>
            <a:r>
              <a:rPr lang="en-US" sz="2400" dirty="0"/>
              <a:t>8/14/2019</a:t>
            </a:r>
          </a:p>
        </p:txBody>
      </p:sp>
      <p:sp>
        <p:nvSpPr>
          <p:cNvPr id="7" name="Footer Placeholder 6"/>
          <p:cNvSpPr>
            <a:spLocks noGrp="1"/>
          </p:cNvSpPr>
          <p:nvPr>
            <p:ph type="ftr" sz="quarter" idx="3"/>
          </p:nvPr>
        </p:nvSpPr>
        <p:spPr/>
        <p:txBody>
          <a:bodyPr/>
          <a:lstStyle/>
          <a:p>
            <a:r>
              <a:rPr lang="en-US" dirty="0"/>
              <a:t>mndot.gov</a:t>
            </a:r>
          </a:p>
        </p:txBody>
      </p:sp>
      <p:pic>
        <p:nvPicPr>
          <p:cNvPr id="5" name="Picture Placeholder 4"/>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t="31510" b="31510"/>
          <a:stretch>
            <a:fillRect/>
          </a:stretch>
        </p:blipFill>
        <p:spPr/>
      </p:pic>
    </p:spTree>
    <p:extLst>
      <p:ext uri="{BB962C8B-B14F-4D97-AF65-F5344CB8AC3E}">
        <p14:creationId xmlns:p14="http://schemas.microsoft.com/office/powerpoint/2010/main" val="1665486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3865"/>
          </a:solidFill>
        </p:spPr>
        <p:txBody>
          <a:bodyPr/>
          <a:lstStyle/>
          <a:p>
            <a:r>
              <a:rPr lang="en-US" dirty="0"/>
              <a:t>Legal requirements for platoons </a:t>
            </a:r>
          </a:p>
        </p:txBody>
      </p:sp>
      <p:sp>
        <p:nvSpPr>
          <p:cNvPr id="7" name="Content Placeholder 2"/>
          <p:cNvSpPr>
            <a:spLocks noGrp="1"/>
          </p:cNvSpPr>
          <p:nvPr>
            <p:ph idx="1"/>
          </p:nvPr>
        </p:nvSpPr>
        <p:spPr>
          <a:xfrm>
            <a:off x="164691" y="3546988"/>
            <a:ext cx="12027309" cy="2883310"/>
          </a:xfrm>
        </p:spPr>
        <p:txBody>
          <a:bodyPr>
            <a:normAutofit fontScale="85000" lnSpcReduction="10000"/>
          </a:bodyPr>
          <a:lstStyle/>
          <a:p>
            <a:r>
              <a:rPr lang="en-US" dirty="0"/>
              <a:t>Platoons must follow these legal requirements:</a:t>
            </a:r>
          </a:p>
          <a:p>
            <a:pPr lvl="1"/>
            <a:r>
              <a:rPr lang="en-US" dirty="0"/>
              <a:t>A platoon may not include more than three vehicles;</a:t>
            </a:r>
          </a:p>
          <a:p>
            <a:pPr lvl="1"/>
            <a:r>
              <a:rPr lang="en-US" dirty="0"/>
              <a:t>Each vehicle must have a platooning system installed, and that system must be engaged when platooning;</a:t>
            </a:r>
          </a:p>
          <a:p>
            <a:pPr lvl="1"/>
            <a:r>
              <a:rPr lang="en-US" dirty="0"/>
              <a:t>A human driver must be present in EACH vehicle in the driver’s seat and must be monitoring the vehicle at all times;</a:t>
            </a:r>
          </a:p>
          <a:p>
            <a:pPr lvl="1"/>
            <a:r>
              <a:rPr lang="en-US" dirty="0"/>
              <a:t>The platoon must allow reasonable access for the movement of other vehicles to change lanes and enter or exit the roadway;</a:t>
            </a:r>
          </a:p>
          <a:p>
            <a:pPr lvl="1"/>
            <a:r>
              <a:rPr lang="en-US" dirty="0"/>
              <a:t>Other miscellaneous requirements (insurance, copy of plan on board, etc.).  </a:t>
            </a:r>
          </a:p>
        </p:txBody>
      </p:sp>
      <p:sp>
        <p:nvSpPr>
          <p:cNvPr id="4" name="Date Placeholder 3"/>
          <p:cNvSpPr>
            <a:spLocks noGrp="1"/>
          </p:cNvSpPr>
          <p:nvPr>
            <p:ph type="dt" sz="half" idx="10"/>
          </p:nvPr>
        </p:nvSpPr>
        <p:spPr/>
        <p:txBody>
          <a:bodyPr/>
          <a:lstStyle/>
          <a:p>
            <a:fld id="{824D5D47-1752-4D84-8BFB-C2F71A34C932}" type="datetime1">
              <a:rPr lang="en-US" smtClean="0"/>
              <a:t>9/18/2019</a:t>
            </a:fld>
            <a:endParaRPr lang="en-US" dirty="0"/>
          </a:p>
        </p:txBody>
      </p:sp>
      <p:sp>
        <p:nvSpPr>
          <p:cNvPr id="5" name="Footer Placeholder 4"/>
          <p:cNvSpPr>
            <a:spLocks noGrp="1"/>
          </p:cNvSpPr>
          <p:nvPr>
            <p:ph type="ftr" sz="quarter" idx="3"/>
          </p:nvPr>
        </p:nvSpPr>
        <p:spPr/>
        <p:txBody>
          <a:bodyPr/>
          <a:lstStyle/>
          <a:p>
            <a:r>
              <a:rPr lang="en-US" dirty="0"/>
              <a:t>mndot.gov</a:t>
            </a:r>
          </a:p>
        </p:txBody>
      </p:sp>
      <p:sp>
        <p:nvSpPr>
          <p:cNvPr id="6" name="Slide Number Placeholder 5"/>
          <p:cNvSpPr>
            <a:spLocks noGrp="1"/>
          </p:cNvSpPr>
          <p:nvPr>
            <p:ph type="sldNum" sz="quarter" idx="12"/>
          </p:nvPr>
        </p:nvSpPr>
        <p:spPr/>
        <p:txBody>
          <a:bodyPr/>
          <a:lstStyle/>
          <a:p>
            <a:fld id="{48F63A3B-78C7-47BE-AE5E-E10140E04643}" type="slidenum">
              <a:rPr lang="en-US" smtClean="0"/>
              <a:t>10</a:t>
            </a:fld>
            <a:endParaRPr lang="en-US" dirty="0"/>
          </a:p>
        </p:txBody>
      </p:sp>
      <p:pic>
        <p:nvPicPr>
          <p:cNvPr id="8" name="Picture 7"/>
          <p:cNvPicPr>
            <a:picLocks noChangeAspect="1"/>
          </p:cNvPicPr>
          <p:nvPr/>
        </p:nvPicPr>
        <p:blipFill>
          <a:blip r:embed="rId2"/>
          <a:stretch>
            <a:fillRect/>
          </a:stretch>
        </p:blipFill>
        <p:spPr>
          <a:xfrm>
            <a:off x="1189703" y="1425938"/>
            <a:ext cx="10124768" cy="2030044"/>
          </a:xfrm>
          <a:prstGeom prst="rect">
            <a:avLst/>
          </a:prstGeom>
        </p:spPr>
      </p:pic>
    </p:spTree>
    <p:extLst>
      <p:ext uri="{BB962C8B-B14F-4D97-AF65-F5344CB8AC3E}">
        <p14:creationId xmlns:p14="http://schemas.microsoft.com/office/powerpoint/2010/main" val="20665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3865"/>
          </a:solidFill>
        </p:spPr>
        <p:txBody>
          <a:bodyPr/>
          <a:lstStyle/>
          <a:p>
            <a:r>
              <a:rPr lang="en-US" dirty="0"/>
              <a:t>Summary</a:t>
            </a:r>
          </a:p>
        </p:txBody>
      </p:sp>
      <p:sp>
        <p:nvSpPr>
          <p:cNvPr id="7" name="Content Placeholder 2"/>
          <p:cNvSpPr>
            <a:spLocks noGrp="1"/>
          </p:cNvSpPr>
          <p:nvPr>
            <p:ph idx="1"/>
          </p:nvPr>
        </p:nvSpPr>
        <p:spPr>
          <a:xfrm>
            <a:off x="838199" y="1631228"/>
            <a:ext cx="6078795" cy="4780541"/>
          </a:xfrm>
        </p:spPr>
        <p:txBody>
          <a:bodyPr>
            <a:normAutofit/>
          </a:bodyPr>
          <a:lstStyle/>
          <a:p>
            <a:r>
              <a:rPr lang="en-US" dirty="0"/>
              <a:t>Citation to MN platooning law:  </a:t>
            </a:r>
          </a:p>
          <a:p>
            <a:pPr lvl="1"/>
            <a:r>
              <a:rPr lang="en-US" dirty="0"/>
              <a:t>Laws of Minnesota 2019, 1</a:t>
            </a:r>
            <a:r>
              <a:rPr lang="en-US" baseline="30000" dirty="0"/>
              <a:t>st</a:t>
            </a:r>
            <a:r>
              <a:rPr lang="en-US" dirty="0"/>
              <a:t> Special Session, Chapter 3, sections 31, 33, 38, and 70  </a:t>
            </a:r>
          </a:p>
          <a:p>
            <a:r>
              <a:rPr lang="en-US" dirty="0"/>
              <a:t>The new law: </a:t>
            </a:r>
          </a:p>
          <a:p>
            <a:pPr lvl="1"/>
            <a:r>
              <a:rPr lang="en-US" dirty="0"/>
              <a:t>1) created an exemption to minimum distance laws for platoons; and </a:t>
            </a:r>
          </a:p>
          <a:p>
            <a:pPr lvl="1"/>
            <a:r>
              <a:rPr lang="en-US" dirty="0"/>
              <a:t>2) created mandatory plans for truck platoon operators. </a:t>
            </a:r>
          </a:p>
          <a:p>
            <a:r>
              <a:rPr lang="en-US" dirty="0"/>
              <a:t>Support of the trucking industry was the key to passage of the new law</a:t>
            </a:r>
          </a:p>
          <a:p>
            <a:pPr marL="0" indent="0">
              <a:buNone/>
            </a:pP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9/18/2019</a:t>
            </a:fld>
            <a:endParaRPr lang="en-US" dirty="0"/>
          </a:p>
        </p:txBody>
      </p:sp>
      <p:sp>
        <p:nvSpPr>
          <p:cNvPr id="5" name="Footer Placeholder 4"/>
          <p:cNvSpPr>
            <a:spLocks noGrp="1"/>
          </p:cNvSpPr>
          <p:nvPr>
            <p:ph type="ftr" sz="quarter" idx="3"/>
          </p:nvPr>
        </p:nvSpPr>
        <p:spPr/>
        <p:txBody>
          <a:bodyPr/>
          <a:lstStyle/>
          <a:p>
            <a:r>
              <a:rPr lang="en-US" dirty="0"/>
              <a:t>mndot.gov</a:t>
            </a:r>
          </a:p>
        </p:txBody>
      </p:sp>
      <p:sp>
        <p:nvSpPr>
          <p:cNvPr id="6" name="Slide Number Placeholder 5"/>
          <p:cNvSpPr>
            <a:spLocks noGrp="1"/>
          </p:cNvSpPr>
          <p:nvPr>
            <p:ph type="sldNum" sz="quarter" idx="12"/>
          </p:nvPr>
        </p:nvSpPr>
        <p:spPr/>
        <p:txBody>
          <a:bodyPr/>
          <a:lstStyle/>
          <a:p>
            <a:fld id="{48F63A3B-78C7-47BE-AE5E-E10140E04643}" type="slidenum">
              <a:rPr lang="en-US" smtClean="0"/>
              <a:t>11</a:t>
            </a:fld>
            <a:endParaRPr lang="en-US" dirty="0"/>
          </a:p>
        </p:txBody>
      </p:sp>
      <p:pic>
        <p:nvPicPr>
          <p:cNvPr id="3" name="Picture 2"/>
          <p:cNvPicPr>
            <a:picLocks noChangeAspect="1"/>
          </p:cNvPicPr>
          <p:nvPr/>
        </p:nvPicPr>
        <p:blipFill>
          <a:blip r:embed="rId2"/>
          <a:stretch>
            <a:fillRect/>
          </a:stretch>
        </p:blipFill>
        <p:spPr>
          <a:xfrm>
            <a:off x="7257757" y="1444217"/>
            <a:ext cx="4594282" cy="5154561"/>
          </a:xfrm>
          <a:prstGeom prst="rect">
            <a:avLst/>
          </a:prstGeom>
        </p:spPr>
      </p:pic>
    </p:spTree>
    <p:extLst>
      <p:ext uri="{BB962C8B-B14F-4D97-AF65-F5344CB8AC3E}">
        <p14:creationId xmlns:p14="http://schemas.microsoft.com/office/powerpoint/2010/main" val="1824785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p:cNvSpPr>
            <a:spLocks noGrp="1"/>
          </p:cNvSpPr>
          <p:nvPr>
            <p:ph type="title"/>
          </p:nvPr>
        </p:nvSpPr>
        <p:spPr>
          <a:xfrm>
            <a:off x="0" y="1651380"/>
            <a:ext cx="12192000" cy="1733266"/>
          </a:xfrm>
        </p:spPr>
        <p:txBody>
          <a:bodyPr/>
          <a:lstStyle/>
          <a:p>
            <a:r>
              <a:rPr lang="en-US" dirty="0"/>
              <a:t>Thank you!</a:t>
            </a:r>
          </a:p>
        </p:txBody>
      </p:sp>
      <p:sp>
        <p:nvSpPr>
          <p:cNvPr id="12" name="Text Placeholder 7"/>
          <p:cNvSpPr>
            <a:spLocks noGrp="1"/>
          </p:cNvSpPr>
          <p:nvPr>
            <p:ph type="body" sz="quarter" idx="13"/>
          </p:nvPr>
        </p:nvSpPr>
        <p:spPr>
          <a:xfrm>
            <a:off x="838200" y="3521123"/>
            <a:ext cx="10515600" cy="2681374"/>
          </a:xfrm>
        </p:spPr>
        <p:txBody>
          <a:bodyPr/>
          <a:lstStyle/>
          <a:p>
            <a:r>
              <a:rPr lang="en-US" sz="2700" b="1" dirty="0"/>
              <a:t>Craig Gustafson</a:t>
            </a:r>
          </a:p>
          <a:p>
            <a:r>
              <a:rPr lang="en-US" sz="2200" i="1" dirty="0">
                <a:hlinkClick r:id="rId2"/>
              </a:rPr>
              <a:t>craig.gustafson@state.mn.us</a:t>
            </a:r>
            <a:endParaRPr lang="en-US" sz="2200" i="1" dirty="0"/>
          </a:p>
          <a:p>
            <a:r>
              <a:rPr lang="en-US" sz="2200" i="1" dirty="0"/>
              <a:t>651-366-4841</a:t>
            </a:r>
          </a:p>
        </p:txBody>
      </p:sp>
      <p:sp>
        <p:nvSpPr>
          <p:cNvPr id="4" name="Date Placeholder 3"/>
          <p:cNvSpPr>
            <a:spLocks noGrp="1"/>
          </p:cNvSpPr>
          <p:nvPr>
            <p:ph type="dt" sz="half" idx="10"/>
          </p:nvPr>
        </p:nvSpPr>
        <p:spPr/>
        <p:txBody>
          <a:bodyPr/>
          <a:lstStyle/>
          <a:p>
            <a:fld id="{466A75E6-E45B-4C5D-981E-7C8ED0C72F5D}" type="datetime1">
              <a:rPr lang="en-US" smtClean="0"/>
              <a:pPr/>
              <a:t>9/18/2019</a:t>
            </a:fld>
            <a:endParaRPr lang="en-US" dirty="0"/>
          </a:p>
        </p:txBody>
      </p:sp>
      <p:sp>
        <p:nvSpPr>
          <p:cNvPr id="5" name="Footer Placeholder 4"/>
          <p:cNvSpPr>
            <a:spLocks noGrp="1"/>
          </p:cNvSpPr>
          <p:nvPr>
            <p:ph type="ftr" sz="quarter" idx="12"/>
          </p:nvPr>
        </p:nvSpPr>
        <p:spPr/>
        <p:txBody>
          <a:bodyPr/>
          <a:lstStyle/>
          <a:p>
            <a:r>
              <a:rPr lang="en-US" dirty="0">
                <a:solidFill>
                  <a:schemeClr val="tx2"/>
                </a:solidFill>
              </a:rPr>
              <a:t>mndot.gov</a:t>
            </a:r>
          </a:p>
        </p:txBody>
      </p:sp>
      <p:sp>
        <p:nvSpPr>
          <p:cNvPr id="6" name="Slide Number Placeholder 5"/>
          <p:cNvSpPr>
            <a:spLocks noGrp="1"/>
          </p:cNvSpPr>
          <p:nvPr>
            <p:ph type="sldNum" sz="quarter" idx="11"/>
          </p:nvPr>
        </p:nvSpPr>
        <p:spPr/>
        <p:txBody>
          <a:bodyPr/>
          <a:lstStyle/>
          <a:p>
            <a:fld id="{48F63A3B-78C7-47BE-AE5E-E10140E04643}" type="slidenum">
              <a:rPr lang="en-US" smtClean="0"/>
              <a:pPr/>
              <a:t>12</a:t>
            </a:fld>
            <a:endParaRPr lang="en-US" dirty="0"/>
          </a:p>
        </p:txBody>
      </p:sp>
    </p:spTree>
    <p:extLst>
      <p:ext uri="{BB962C8B-B14F-4D97-AF65-F5344CB8AC3E}">
        <p14:creationId xmlns:p14="http://schemas.microsoft.com/office/powerpoint/2010/main" val="2561138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3865"/>
          </a:solidFill>
        </p:spPr>
        <p:txBody>
          <a:bodyPr/>
          <a:lstStyle/>
          <a:p>
            <a:r>
              <a:rPr lang="en-US" dirty="0"/>
              <a:t>Truck Platooning in MN</a:t>
            </a:r>
          </a:p>
        </p:txBody>
      </p:sp>
      <p:sp>
        <p:nvSpPr>
          <p:cNvPr id="7" name="Content Placeholder 2"/>
          <p:cNvSpPr>
            <a:spLocks noGrp="1"/>
          </p:cNvSpPr>
          <p:nvPr>
            <p:ph idx="1"/>
          </p:nvPr>
        </p:nvSpPr>
        <p:spPr>
          <a:xfrm>
            <a:off x="838199" y="1631228"/>
            <a:ext cx="6078795" cy="4780541"/>
          </a:xfrm>
        </p:spPr>
        <p:txBody>
          <a:bodyPr>
            <a:normAutofit/>
          </a:bodyPr>
          <a:lstStyle/>
          <a:p>
            <a:r>
              <a:rPr lang="en-US" dirty="0"/>
              <a:t>2019- Minnesota law is amended to authorize truck platoons. </a:t>
            </a:r>
          </a:p>
          <a:p>
            <a:r>
              <a:rPr lang="en-US" dirty="0"/>
              <a:t>Two key changes made in law:</a:t>
            </a:r>
          </a:p>
          <a:p>
            <a:pPr lvl="1"/>
            <a:r>
              <a:rPr lang="en-US" dirty="0"/>
              <a:t>A platooning exemption to the law that requires 500 feet of separation between vehicles; and</a:t>
            </a:r>
          </a:p>
          <a:p>
            <a:pPr lvl="1"/>
            <a:r>
              <a:rPr lang="en-US" dirty="0"/>
              <a:t>To platoon, you need an approved platooning plan. </a:t>
            </a:r>
          </a:p>
          <a:p>
            <a:pPr lvl="1"/>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9/18/2019</a:t>
            </a:fld>
            <a:endParaRPr lang="en-US" dirty="0"/>
          </a:p>
        </p:txBody>
      </p:sp>
      <p:sp>
        <p:nvSpPr>
          <p:cNvPr id="5" name="Footer Placeholder 4"/>
          <p:cNvSpPr>
            <a:spLocks noGrp="1"/>
          </p:cNvSpPr>
          <p:nvPr>
            <p:ph type="ftr" sz="quarter" idx="3"/>
          </p:nvPr>
        </p:nvSpPr>
        <p:spPr/>
        <p:txBody>
          <a:bodyPr/>
          <a:lstStyle/>
          <a:p>
            <a:r>
              <a:rPr lang="en-US" dirty="0"/>
              <a:t>mndot.gov</a:t>
            </a:r>
          </a:p>
        </p:txBody>
      </p:sp>
      <p:sp>
        <p:nvSpPr>
          <p:cNvPr id="6" name="Slide Number Placeholder 5"/>
          <p:cNvSpPr>
            <a:spLocks noGrp="1"/>
          </p:cNvSpPr>
          <p:nvPr>
            <p:ph type="sldNum" sz="quarter" idx="12"/>
          </p:nvPr>
        </p:nvSpPr>
        <p:spPr/>
        <p:txBody>
          <a:bodyPr/>
          <a:lstStyle/>
          <a:p>
            <a:fld id="{48F63A3B-78C7-47BE-AE5E-E10140E04643}" type="slidenum">
              <a:rPr lang="en-US" smtClean="0"/>
              <a:t>2</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7046" y="2325251"/>
            <a:ext cx="4929148" cy="2772646"/>
          </a:xfrm>
          <a:prstGeom prst="rect">
            <a:avLst/>
          </a:prstGeom>
        </p:spPr>
      </p:pic>
    </p:spTree>
    <p:extLst>
      <p:ext uri="{BB962C8B-B14F-4D97-AF65-F5344CB8AC3E}">
        <p14:creationId xmlns:p14="http://schemas.microsoft.com/office/powerpoint/2010/main" val="3747673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3865"/>
          </a:solidFill>
        </p:spPr>
        <p:txBody>
          <a:bodyPr/>
          <a:lstStyle/>
          <a:p>
            <a:r>
              <a:rPr lang="en-US" dirty="0"/>
              <a:t>Background to Law Changes</a:t>
            </a:r>
          </a:p>
        </p:txBody>
      </p:sp>
      <p:sp>
        <p:nvSpPr>
          <p:cNvPr id="7" name="Content Placeholder 2"/>
          <p:cNvSpPr>
            <a:spLocks noGrp="1"/>
          </p:cNvSpPr>
          <p:nvPr>
            <p:ph idx="1"/>
          </p:nvPr>
        </p:nvSpPr>
        <p:spPr>
          <a:xfrm>
            <a:off x="434545" y="1672418"/>
            <a:ext cx="6078795" cy="4780541"/>
          </a:xfrm>
        </p:spPr>
        <p:txBody>
          <a:bodyPr>
            <a:normAutofit/>
          </a:bodyPr>
          <a:lstStyle/>
          <a:p>
            <a:r>
              <a:rPr lang="en-US" dirty="0"/>
              <a:t>Governors issued executive orders on connected and automated vehicles (CAV). </a:t>
            </a:r>
          </a:p>
          <a:p>
            <a:r>
              <a:rPr lang="en-US" dirty="0"/>
              <a:t>March 5</a:t>
            </a:r>
            <a:r>
              <a:rPr lang="en-US" baseline="30000" dirty="0"/>
              <a:t>th</a:t>
            </a:r>
            <a:r>
              <a:rPr lang="en-US" dirty="0"/>
              <a:t>, 2018 executive order by Gov. Mark Dayton established an advisory council to study and report on CAV.</a:t>
            </a:r>
          </a:p>
          <a:p>
            <a:r>
              <a:rPr lang="en-US" dirty="0"/>
              <a:t>April 1, 2019 executive order by Gov. Tim </a:t>
            </a:r>
            <a:r>
              <a:rPr lang="en-US" dirty="0" err="1"/>
              <a:t>Walz</a:t>
            </a:r>
            <a:r>
              <a:rPr lang="en-US" dirty="0"/>
              <a:t> established a second advisory council to continue to study and report on CAV. </a:t>
            </a:r>
          </a:p>
        </p:txBody>
      </p:sp>
      <p:sp>
        <p:nvSpPr>
          <p:cNvPr id="4" name="Date Placeholder 3"/>
          <p:cNvSpPr>
            <a:spLocks noGrp="1"/>
          </p:cNvSpPr>
          <p:nvPr>
            <p:ph type="dt" sz="half" idx="10"/>
          </p:nvPr>
        </p:nvSpPr>
        <p:spPr/>
        <p:txBody>
          <a:bodyPr/>
          <a:lstStyle/>
          <a:p>
            <a:fld id="{824D5D47-1752-4D84-8BFB-C2F71A34C932}" type="datetime1">
              <a:rPr lang="en-US" smtClean="0"/>
              <a:t>9/18/2019</a:t>
            </a:fld>
            <a:endParaRPr lang="en-US" dirty="0"/>
          </a:p>
        </p:txBody>
      </p:sp>
      <p:sp>
        <p:nvSpPr>
          <p:cNvPr id="5" name="Footer Placeholder 4"/>
          <p:cNvSpPr>
            <a:spLocks noGrp="1"/>
          </p:cNvSpPr>
          <p:nvPr>
            <p:ph type="ftr" sz="quarter" idx="3"/>
          </p:nvPr>
        </p:nvSpPr>
        <p:spPr/>
        <p:txBody>
          <a:bodyPr/>
          <a:lstStyle/>
          <a:p>
            <a:r>
              <a:rPr lang="en-US" dirty="0"/>
              <a:t>mndot.gov</a:t>
            </a:r>
          </a:p>
        </p:txBody>
      </p:sp>
      <p:sp>
        <p:nvSpPr>
          <p:cNvPr id="6" name="Slide Number Placeholder 5"/>
          <p:cNvSpPr>
            <a:spLocks noGrp="1"/>
          </p:cNvSpPr>
          <p:nvPr>
            <p:ph type="sldNum" sz="quarter" idx="12"/>
          </p:nvPr>
        </p:nvSpPr>
        <p:spPr/>
        <p:txBody>
          <a:bodyPr/>
          <a:lstStyle/>
          <a:p>
            <a:fld id="{48F63A3B-78C7-47BE-AE5E-E10140E04643}" type="slidenum">
              <a:rPr lang="en-US" smtClean="0"/>
              <a:t>3</a:t>
            </a:fld>
            <a:endParaRPr lang="en-US" dirty="0"/>
          </a:p>
        </p:txBody>
      </p:sp>
      <p:pic>
        <p:nvPicPr>
          <p:cNvPr id="10" name="Picture 9"/>
          <p:cNvPicPr>
            <a:picLocks noChangeAspect="1"/>
          </p:cNvPicPr>
          <p:nvPr/>
        </p:nvPicPr>
        <p:blipFill>
          <a:blip r:embed="rId2"/>
          <a:stretch>
            <a:fillRect/>
          </a:stretch>
        </p:blipFill>
        <p:spPr>
          <a:xfrm>
            <a:off x="6622019" y="2227006"/>
            <a:ext cx="5409984" cy="2728451"/>
          </a:xfrm>
          <a:prstGeom prst="rect">
            <a:avLst/>
          </a:prstGeom>
        </p:spPr>
      </p:pic>
    </p:spTree>
    <p:extLst>
      <p:ext uri="{BB962C8B-B14F-4D97-AF65-F5344CB8AC3E}">
        <p14:creationId xmlns:p14="http://schemas.microsoft.com/office/powerpoint/2010/main" val="2507084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3865"/>
          </a:solidFill>
        </p:spPr>
        <p:txBody>
          <a:bodyPr/>
          <a:lstStyle/>
          <a:p>
            <a:r>
              <a:rPr lang="en-US" dirty="0"/>
              <a:t>Executive Order 18-04</a:t>
            </a:r>
          </a:p>
        </p:txBody>
      </p:sp>
      <p:sp>
        <p:nvSpPr>
          <p:cNvPr id="7" name="Content Placeholder 2"/>
          <p:cNvSpPr>
            <a:spLocks noGrp="1"/>
          </p:cNvSpPr>
          <p:nvPr>
            <p:ph idx="1"/>
          </p:nvPr>
        </p:nvSpPr>
        <p:spPr>
          <a:xfrm>
            <a:off x="418070" y="1575808"/>
            <a:ext cx="6078795" cy="4780541"/>
          </a:xfrm>
        </p:spPr>
        <p:txBody>
          <a:bodyPr>
            <a:normAutofit/>
          </a:bodyPr>
          <a:lstStyle/>
          <a:p>
            <a:r>
              <a:rPr lang="en-US" dirty="0"/>
              <a:t>Executive Order 18-04 established the first Advisory Council on CAV </a:t>
            </a:r>
          </a:p>
          <a:p>
            <a:r>
              <a:rPr lang="en-US" dirty="0"/>
              <a:t>On December 1, 2018, the council recommended: </a:t>
            </a:r>
          </a:p>
          <a:p>
            <a:pPr lvl="1"/>
            <a:r>
              <a:rPr lang="en-US" dirty="0"/>
              <a:t>That the legislature authorize the safe testing and deployment of truck platooning; and</a:t>
            </a:r>
          </a:p>
          <a:p>
            <a:pPr lvl="1"/>
            <a:r>
              <a:rPr lang="en-US" dirty="0"/>
              <a:t>Infrastructure should be assessed to determine the impact of platooning on pavements and bridges</a:t>
            </a:r>
          </a:p>
          <a:p>
            <a:pPr lvl="1"/>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9/18/2019</a:t>
            </a:fld>
            <a:endParaRPr lang="en-US" dirty="0"/>
          </a:p>
        </p:txBody>
      </p:sp>
      <p:sp>
        <p:nvSpPr>
          <p:cNvPr id="5" name="Footer Placeholder 4"/>
          <p:cNvSpPr>
            <a:spLocks noGrp="1"/>
          </p:cNvSpPr>
          <p:nvPr>
            <p:ph type="ftr" sz="quarter" idx="3"/>
          </p:nvPr>
        </p:nvSpPr>
        <p:spPr/>
        <p:txBody>
          <a:bodyPr/>
          <a:lstStyle/>
          <a:p>
            <a:r>
              <a:rPr lang="en-US" dirty="0"/>
              <a:t>mndot.gov</a:t>
            </a:r>
          </a:p>
        </p:txBody>
      </p:sp>
      <p:sp>
        <p:nvSpPr>
          <p:cNvPr id="6" name="Slide Number Placeholder 5"/>
          <p:cNvSpPr>
            <a:spLocks noGrp="1"/>
          </p:cNvSpPr>
          <p:nvPr>
            <p:ph type="sldNum" sz="quarter" idx="12"/>
          </p:nvPr>
        </p:nvSpPr>
        <p:spPr/>
        <p:txBody>
          <a:bodyPr/>
          <a:lstStyle/>
          <a:p>
            <a:fld id="{48F63A3B-78C7-47BE-AE5E-E10140E04643}" type="slidenum">
              <a:rPr lang="en-US" smtClean="0"/>
              <a:t>4</a:t>
            </a:fld>
            <a:endParaRPr lang="en-US" dirty="0"/>
          </a:p>
        </p:txBody>
      </p:sp>
      <p:pic>
        <p:nvPicPr>
          <p:cNvPr id="3" name="Picture 2"/>
          <p:cNvPicPr>
            <a:picLocks noChangeAspect="1"/>
          </p:cNvPicPr>
          <p:nvPr/>
        </p:nvPicPr>
        <p:blipFill>
          <a:blip r:embed="rId2"/>
          <a:stretch>
            <a:fillRect/>
          </a:stretch>
        </p:blipFill>
        <p:spPr>
          <a:xfrm>
            <a:off x="7418131" y="2016275"/>
            <a:ext cx="4491604" cy="3390598"/>
          </a:xfrm>
          <a:prstGeom prst="rect">
            <a:avLst/>
          </a:prstGeom>
        </p:spPr>
      </p:pic>
    </p:spTree>
    <p:extLst>
      <p:ext uri="{BB962C8B-B14F-4D97-AF65-F5344CB8AC3E}">
        <p14:creationId xmlns:p14="http://schemas.microsoft.com/office/powerpoint/2010/main" val="2118964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3865"/>
          </a:solidFill>
        </p:spPr>
        <p:txBody>
          <a:bodyPr/>
          <a:lstStyle/>
          <a:p>
            <a:r>
              <a:rPr lang="en-US" dirty="0"/>
              <a:t>Executive Order 19-18: Next Steps</a:t>
            </a:r>
          </a:p>
        </p:txBody>
      </p:sp>
      <p:sp>
        <p:nvSpPr>
          <p:cNvPr id="7" name="Content Placeholder 2"/>
          <p:cNvSpPr>
            <a:spLocks noGrp="1"/>
          </p:cNvSpPr>
          <p:nvPr>
            <p:ph idx="1"/>
          </p:nvPr>
        </p:nvSpPr>
        <p:spPr>
          <a:xfrm>
            <a:off x="838199" y="1631228"/>
            <a:ext cx="6078795" cy="4780541"/>
          </a:xfrm>
        </p:spPr>
        <p:txBody>
          <a:bodyPr>
            <a:normAutofit/>
          </a:bodyPr>
          <a:lstStyle/>
          <a:p>
            <a:r>
              <a:rPr lang="en-US" dirty="0"/>
              <a:t>April 1, 2019 Governor </a:t>
            </a:r>
            <a:r>
              <a:rPr lang="en-US" dirty="0" err="1"/>
              <a:t>Walz</a:t>
            </a:r>
            <a:r>
              <a:rPr lang="en-US" dirty="0"/>
              <a:t> signed Executive Order 19-18 which will form a second Advisory Council on CAV. </a:t>
            </a:r>
          </a:p>
          <a:p>
            <a:r>
              <a:rPr lang="en-US" dirty="0"/>
              <a:t>The new council is still in its formation stages.  </a:t>
            </a:r>
          </a:p>
        </p:txBody>
      </p:sp>
      <p:sp>
        <p:nvSpPr>
          <p:cNvPr id="4" name="Date Placeholder 3"/>
          <p:cNvSpPr>
            <a:spLocks noGrp="1"/>
          </p:cNvSpPr>
          <p:nvPr>
            <p:ph type="dt" sz="half" idx="10"/>
          </p:nvPr>
        </p:nvSpPr>
        <p:spPr/>
        <p:txBody>
          <a:bodyPr/>
          <a:lstStyle/>
          <a:p>
            <a:fld id="{824D5D47-1752-4D84-8BFB-C2F71A34C932}" type="datetime1">
              <a:rPr lang="en-US" smtClean="0"/>
              <a:t>9/18/2019</a:t>
            </a:fld>
            <a:endParaRPr lang="en-US" dirty="0"/>
          </a:p>
        </p:txBody>
      </p:sp>
      <p:sp>
        <p:nvSpPr>
          <p:cNvPr id="5" name="Footer Placeholder 4"/>
          <p:cNvSpPr>
            <a:spLocks noGrp="1"/>
          </p:cNvSpPr>
          <p:nvPr>
            <p:ph type="ftr" sz="quarter" idx="3"/>
          </p:nvPr>
        </p:nvSpPr>
        <p:spPr/>
        <p:txBody>
          <a:bodyPr/>
          <a:lstStyle/>
          <a:p>
            <a:r>
              <a:rPr lang="en-US" dirty="0"/>
              <a:t>mndot.gov</a:t>
            </a:r>
          </a:p>
        </p:txBody>
      </p:sp>
      <p:sp>
        <p:nvSpPr>
          <p:cNvPr id="6" name="Slide Number Placeholder 5"/>
          <p:cNvSpPr>
            <a:spLocks noGrp="1"/>
          </p:cNvSpPr>
          <p:nvPr>
            <p:ph type="sldNum" sz="quarter" idx="12"/>
          </p:nvPr>
        </p:nvSpPr>
        <p:spPr/>
        <p:txBody>
          <a:bodyPr/>
          <a:lstStyle/>
          <a:p>
            <a:fld id="{48F63A3B-78C7-47BE-AE5E-E10140E04643}" type="slidenum">
              <a:rPr lang="en-US" smtClean="0"/>
              <a:t>5</a:t>
            </a:fld>
            <a:endParaRPr lang="en-US" dirty="0"/>
          </a:p>
        </p:txBody>
      </p:sp>
      <p:pic>
        <p:nvPicPr>
          <p:cNvPr id="10" name="Picture 9"/>
          <p:cNvPicPr>
            <a:picLocks noChangeAspect="1"/>
          </p:cNvPicPr>
          <p:nvPr/>
        </p:nvPicPr>
        <p:blipFill>
          <a:blip r:embed="rId2"/>
          <a:stretch>
            <a:fillRect/>
          </a:stretch>
        </p:blipFill>
        <p:spPr>
          <a:xfrm>
            <a:off x="6622019" y="2227006"/>
            <a:ext cx="5409984" cy="2728451"/>
          </a:xfrm>
          <a:prstGeom prst="rect">
            <a:avLst/>
          </a:prstGeom>
        </p:spPr>
      </p:pic>
    </p:spTree>
    <p:extLst>
      <p:ext uri="{BB962C8B-B14F-4D97-AF65-F5344CB8AC3E}">
        <p14:creationId xmlns:p14="http://schemas.microsoft.com/office/powerpoint/2010/main" val="2785523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3865"/>
          </a:solidFill>
        </p:spPr>
        <p:txBody>
          <a:bodyPr>
            <a:normAutofit/>
          </a:bodyPr>
          <a:lstStyle/>
          <a:p>
            <a:r>
              <a:rPr lang="en-US" dirty="0"/>
              <a:t>Law Changed to Authorize Truck Platoons in MN</a:t>
            </a:r>
          </a:p>
        </p:txBody>
      </p:sp>
      <p:sp>
        <p:nvSpPr>
          <p:cNvPr id="7" name="Content Placeholder 2"/>
          <p:cNvSpPr>
            <a:spLocks noGrp="1"/>
          </p:cNvSpPr>
          <p:nvPr>
            <p:ph idx="1"/>
          </p:nvPr>
        </p:nvSpPr>
        <p:spPr>
          <a:xfrm>
            <a:off x="838199" y="1631228"/>
            <a:ext cx="6078795" cy="4780541"/>
          </a:xfrm>
        </p:spPr>
        <p:txBody>
          <a:bodyPr>
            <a:normAutofit/>
          </a:bodyPr>
          <a:lstStyle/>
          <a:p>
            <a:r>
              <a:rPr lang="en-US" dirty="0"/>
              <a:t>May 2019- the law was amended to authorize the safe testing and deployment of truck platooning.</a:t>
            </a:r>
          </a:p>
          <a:p>
            <a:r>
              <a:rPr lang="en-US" dirty="0"/>
              <a:t>Key changes: </a:t>
            </a:r>
          </a:p>
          <a:p>
            <a:pPr lvl="1"/>
            <a:r>
              <a:rPr lang="en-US" dirty="0"/>
              <a:t>500 foot following distance exemption;</a:t>
            </a:r>
          </a:p>
          <a:p>
            <a:pPr lvl="1"/>
            <a:r>
              <a:rPr lang="en-US" dirty="0"/>
              <a:t>Required “vehicle platoon plans;” and </a:t>
            </a:r>
          </a:p>
          <a:p>
            <a:pPr lvl="1"/>
            <a:r>
              <a:rPr lang="en-US" dirty="0"/>
              <a:t>Definitions also added to law.</a:t>
            </a:r>
          </a:p>
          <a:p>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9/18/2019</a:t>
            </a:fld>
            <a:endParaRPr lang="en-US" dirty="0"/>
          </a:p>
        </p:txBody>
      </p:sp>
      <p:sp>
        <p:nvSpPr>
          <p:cNvPr id="5" name="Footer Placeholder 4"/>
          <p:cNvSpPr>
            <a:spLocks noGrp="1"/>
          </p:cNvSpPr>
          <p:nvPr>
            <p:ph type="ftr" sz="quarter" idx="3"/>
          </p:nvPr>
        </p:nvSpPr>
        <p:spPr/>
        <p:txBody>
          <a:bodyPr/>
          <a:lstStyle/>
          <a:p>
            <a:r>
              <a:rPr lang="en-US" dirty="0"/>
              <a:t>mndot.gov</a:t>
            </a:r>
          </a:p>
        </p:txBody>
      </p:sp>
      <p:sp>
        <p:nvSpPr>
          <p:cNvPr id="6" name="Slide Number Placeholder 5"/>
          <p:cNvSpPr>
            <a:spLocks noGrp="1"/>
          </p:cNvSpPr>
          <p:nvPr>
            <p:ph type="sldNum" sz="quarter" idx="12"/>
          </p:nvPr>
        </p:nvSpPr>
        <p:spPr/>
        <p:txBody>
          <a:bodyPr/>
          <a:lstStyle/>
          <a:p>
            <a:fld id="{48F63A3B-78C7-47BE-AE5E-E10140E04643}" type="slidenum">
              <a:rPr lang="en-US" smtClean="0"/>
              <a:t>6</a:t>
            </a:fld>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6994" y="2089084"/>
            <a:ext cx="5180998" cy="3191495"/>
          </a:xfrm>
          <a:prstGeom prst="rect">
            <a:avLst/>
          </a:prstGeom>
        </p:spPr>
      </p:pic>
    </p:spTree>
    <p:extLst>
      <p:ext uri="{BB962C8B-B14F-4D97-AF65-F5344CB8AC3E}">
        <p14:creationId xmlns:p14="http://schemas.microsoft.com/office/powerpoint/2010/main" val="1432516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3865"/>
          </a:solidFill>
        </p:spPr>
        <p:txBody>
          <a:bodyPr/>
          <a:lstStyle/>
          <a:p>
            <a:r>
              <a:rPr lang="en-US" dirty="0"/>
              <a:t>Definitions Added to Law</a:t>
            </a:r>
          </a:p>
        </p:txBody>
      </p:sp>
      <p:sp>
        <p:nvSpPr>
          <p:cNvPr id="7" name="Content Placeholder 2"/>
          <p:cNvSpPr>
            <a:spLocks noGrp="1"/>
          </p:cNvSpPr>
          <p:nvPr>
            <p:ph idx="1"/>
          </p:nvPr>
        </p:nvSpPr>
        <p:spPr>
          <a:xfrm>
            <a:off x="358876" y="1575808"/>
            <a:ext cx="6078795" cy="4780541"/>
          </a:xfrm>
        </p:spPr>
        <p:txBody>
          <a:bodyPr>
            <a:normAutofit fontScale="92500" lnSpcReduction="10000"/>
          </a:bodyPr>
          <a:lstStyle/>
          <a:p>
            <a:r>
              <a:rPr lang="en-US" dirty="0"/>
              <a:t>Definitions for “platooning system” and “vehicle platoon” were added to the law: </a:t>
            </a:r>
          </a:p>
          <a:p>
            <a:pPr lvl="1"/>
            <a:r>
              <a:rPr lang="en-US" b="1" dirty="0"/>
              <a:t>Platooning System</a:t>
            </a:r>
            <a:r>
              <a:rPr lang="en-US" dirty="0"/>
              <a:t>: “Driver-assisted vehicle-to-vehicle technology that integrates electronic communications between and among multiple vehicles to synchronize speed, acceleration, and braking while leaving system monitoring and intervention in the control of each vehicle's human operator;” and </a:t>
            </a:r>
          </a:p>
          <a:p>
            <a:pPr lvl="1"/>
            <a:r>
              <a:rPr lang="en-US" b="1" dirty="0"/>
              <a:t>Vehicle Platoon: “</a:t>
            </a:r>
            <a:r>
              <a:rPr lang="en-US" dirty="0"/>
              <a:t>A group of commercial vehicles traveling in a unified manner through use of a platooning system or systems. A vehicle platoon consists of a lead vehicle and following vehicles. A vehicle platoon is not a combination vehicle under this chapter.” </a:t>
            </a:r>
          </a:p>
        </p:txBody>
      </p:sp>
      <p:sp>
        <p:nvSpPr>
          <p:cNvPr id="4" name="Date Placeholder 3"/>
          <p:cNvSpPr>
            <a:spLocks noGrp="1"/>
          </p:cNvSpPr>
          <p:nvPr>
            <p:ph type="dt" sz="half" idx="10"/>
          </p:nvPr>
        </p:nvSpPr>
        <p:spPr/>
        <p:txBody>
          <a:bodyPr/>
          <a:lstStyle/>
          <a:p>
            <a:fld id="{824D5D47-1752-4D84-8BFB-C2F71A34C932}" type="datetime1">
              <a:rPr lang="en-US" smtClean="0"/>
              <a:t>9/18/2019</a:t>
            </a:fld>
            <a:endParaRPr lang="en-US" dirty="0"/>
          </a:p>
        </p:txBody>
      </p:sp>
      <p:sp>
        <p:nvSpPr>
          <p:cNvPr id="5" name="Footer Placeholder 4"/>
          <p:cNvSpPr>
            <a:spLocks noGrp="1"/>
          </p:cNvSpPr>
          <p:nvPr>
            <p:ph type="ftr" sz="quarter" idx="3"/>
          </p:nvPr>
        </p:nvSpPr>
        <p:spPr/>
        <p:txBody>
          <a:bodyPr/>
          <a:lstStyle/>
          <a:p>
            <a:r>
              <a:rPr lang="en-US" dirty="0"/>
              <a:t>mndot.gov</a:t>
            </a:r>
          </a:p>
        </p:txBody>
      </p:sp>
      <p:sp>
        <p:nvSpPr>
          <p:cNvPr id="6" name="Slide Number Placeholder 5"/>
          <p:cNvSpPr>
            <a:spLocks noGrp="1"/>
          </p:cNvSpPr>
          <p:nvPr>
            <p:ph type="sldNum" sz="quarter" idx="12"/>
          </p:nvPr>
        </p:nvSpPr>
        <p:spPr/>
        <p:txBody>
          <a:bodyPr/>
          <a:lstStyle/>
          <a:p>
            <a:fld id="{48F63A3B-78C7-47BE-AE5E-E10140E04643}" type="slidenum">
              <a:rPr lang="en-US" smtClean="0"/>
              <a:t>7</a:t>
            </a:fld>
            <a:endParaRPr lang="en-US"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9347" y="2264959"/>
            <a:ext cx="5614219" cy="3044154"/>
          </a:xfrm>
          <a:prstGeom prst="rect">
            <a:avLst/>
          </a:prstGeom>
        </p:spPr>
      </p:pic>
    </p:spTree>
    <p:extLst>
      <p:ext uri="{BB962C8B-B14F-4D97-AF65-F5344CB8AC3E}">
        <p14:creationId xmlns:p14="http://schemas.microsoft.com/office/powerpoint/2010/main" val="1619717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3865"/>
          </a:solidFill>
        </p:spPr>
        <p:txBody>
          <a:bodyPr/>
          <a:lstStyle/>
          <a:p>
            <a:r>
              <a:rPr lang="en-US" dirty="0"/>
              <a:t>Following Too Closely Laws</a:t>
            </a:r>
          </a:p>
        </p:txBody>
      </p:sp>
      <p:sp>
        <p:nvSpPr>
          <p:cNvPr id="7" name="Content Placeholder 2"/>
          <p:cNvSpPr>
            <a:spLocks noGrp="1"/>
          </p:cNvSpPr>
          <p:nvPr>
            <p:ph idx="1"/>
          </p:nvPr>
        </p:nvSpPr>
        <p:spPr>
          <a:xfrm>
            <a:off x="838199" y="1631228"/>
            <a:ext cx="6078795" cy="4780541"/>
          </a:xfrm>
        </p:spPr>
        <p:txBody>
          <a:bodyPr>
            <a:normAutofit/>
          </a:bodyPr>
          <a:lstStyle/>
          <a:p>
            <a:r>
              <a:rPr lang="en-US" b="1" dirty="0"/>
              <a:t>MN law states:</a:t>
            </a:r>
            <a:r>
              <a:rPr lang="en-US" dirty="0"/>
              <a:t> </a:t>
            </a:r>
          </a:p>
          <a:p>
            <a:pPr lvl="1"/>
            <a:r>
              <a:rPr lang="en-US" dirty="0"/>
              <a:t>“The driver… </a:t>
            </a:r>
            <a:r>
              <a:rPr lang="en-US" b="1" dirty="0"/>
              <a:t>of any motor truck </a:t>
            </a:r>
            <a:r>
              <a:rPr lang="en-US" dirty="0"/>
              <a:t>or bus, when traveling upon a roadway outside of a business or residence district, </a:t>
            </a:r>
            <a:r>
              <a:rPr lang="en-US" b="1" dirty="0"/>
              <a:t>shall not follow within 500 feet of another vehicle.</a:t>
            </a:r>
            <a:r>
              <a:rPr lang="en-US" dirty="0"/>
              <a:t> </a:t>
            </a:r>
          </a:p>
          <a:p>
            <a:r>
              <a:rPr lang="en-US" b="1" dirty="0"/>
              <a:t>The 2019 amendment keeps the old law and adds:</a:t>
            </a:r>
            <a:r>
              <a:rPr lang="en-US" dirty="0"/>
              <a:t> </a:t>
            </a:r>
          </a:p>
          <a:p>
            <a:pPr lvl="1"/>
            <a:r>
              <a:rPr lang="en-US" dirty="0"/>
              <a:t>This paragraph </a:t>
            </a:r>
            <a:r>
              <a:rPr lang="en-US" b="1" u="sng" dirty="0"/>
              <a:t>does not apply to following vehicles in a vehicle platoon </a:t>
            </a:r>
            <a:r>
              <a:rPr lang="en-US" dirty="0"/>
              <a:t>if the operator has an approved plan in compliance with Minn. Stat., section 169.881. </a:t>
            </a:r>
          </a:p>
        </p:txBody>
      </p:sp>
      <p:sp>
        <p:nvSpPr>
          <p:cNvPr id="4" name="Date Placeholder 3"/>
          <p:cNvSpPr>
            <a:spLocks noGrp="1"/>
          </p:cNvSpPr>
          <p:nvPr>
            <p:ph type="dt" sz="half" idx="10"/>
          </p:nvPr>
        </p:nvSpPr>
        <p:spPr/>
        <p:txBody>
          <a:bodyPr/>
          <a:lstStyle/>
          <a:p>
            <a:fld id="{824D5D47-1752-4D84-8BFB-C2F71A34C932}" type="datetime1">
              <a:rPr lang="en-US" smtClean="0"/>
              <a:t>9/18/2019</a:t>
            </a:fld>
            <a:endParaRPr lang="en-US" dirty="0"/>
          </a:p>
        </p:txBody>
      </p:sp>
      <p:sp>
        <p:nvSpPr>
          <p:cNvPr id="5" name="Footer Placeholder 4"/>
          <p:cNvSpPr>
            <a:spLocks noGrp="1"/>
          </p:cNvSpPr>
          <p:nvPr>
            <p:ph type="ftr" sz="quarter" idx="3"/>
          </p:nvPr>
        </p:nvSpPr>
        <p:spPr/>
        <p:txBody>
          <a:bodyPr/>
          <a:lstStyle/>
          <a:p>
            <a:r>
              <a:rPr lang="en-US" dirty="0"/>
              <a:t>mndot.gov</a:t>
            </a:r>
          </a:p>
        </p:txBody>
      </p:sp>
      <p:sp>
        <p:nvSpPr>
          <p:cNvPr id="6" name="Slide Number Placeholder 5"/>
          <p:cNvSpPr>
            <a:spLocks noGrp="1"/>
          </p:cNvSpPr>
          <p:nvPr>
            <p:ph type="sldNum" sz="quarter" idx="12"/>
          </p:nvPr>
        </p:nvSpPr>
        <p:spPr/>
        <p:txBody>
          <a:bodyPr/>
          <a:lstStyle/>
          <a:p>
            <a:fld id="{48F63A3B-78C7-47BE-AE5E-E10140E04643}" type="slidenum">
              <a:rPr lang="en-US" smtClean="0"/>
              <a:t>8</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7164" y="2318263"/>
            <a:ext cx="4844582" cy="2570828"/>
          </a:xfrm>
          <a:prstGeom prst="rect">
            <a:avLst/>
          </a:prstGeom>
        </p:spPr>
      </p:pic>
    </p:spTree>
    <p:extLst>
      <p:ext uri="{BB962C8B-B14F-4D97-AF65-F5344CB8AC3E}">
        <p14:creationId xmlns:p14="http://schemas.microsoft.com/office/powerpoint/2010/main" val="281283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3865"/>
          </a:solidFill>
        </p:spPr>
        <p:txBody>
          <a:bodyPr/>
          <a:lstStyle/>
          <a:p>
            <a:r>
              <a:rPr lang="en-US" dirty="0"/>
              <a:t>“Vehicle Platoon Plans”</a:t>
            </a:r>
          </a:p>
        </p:txBody>
      </p:sp>
      <p:sp>
        <p:nvSpPr>
          <p:cNvPr id="7" name="Content Placeholder 2"/>
          <p:cNvSpPr>
            <a:spLocks noGrp="1"/>
          </p:cNvSpPr>
          <p:nvPr>
            <p:ph idx="1"/>
          </p:nvPr>
        </p:nvSpPr>
        <p:spPr>
          <a:xfrm>
            <a:off x="164691" y="3546988"/>
            <a:ext cx="12027309" cy="2883310"/>
          </a:xfrm>
        </p:spPr>
        <p:txBody>
          <a:bodyPr>
            <a:normAutofit fontScale="32500" lnSpcReduction="20000"/>
          </a:bodyPr>
          <a:lstStyle/>
          <a:p>
            <a:r>
              <a:rPr lang="en-US" sz="4500" dirty="0"/>
              <a:t>Plans must include:</a:t>
            </a:r>
          </a:p>
          <a:p>
            <a:pPr lvl="1"/>
            <a:r>
              <a:rPr lang="en-US" sz="4500" dirty="0"/>
              <a:t>Total length of the platoon;</a:t>
            </a:r>
          </a:p>
          <a:p>
            <a:pPr lvl="1"/>
            <a:r>
              <a:rPr lang="en-US" sz="4500" dirty="0"/>
              <a:t>Configuration of the platoon;</a:t>
            </a:r>
          </a:p>
          <a:p>
            <a:pPr lvl="1"/>
            <a:r>
              <a:rPr lang="en-US" sz="4500" dirty="0"/>
              <a:t>Proposed route;</a:t>
            </a:r>
          </a:p>
          <a:p>
            <a:pPr lvl="1"/>
            <a:r>
              <a:rPr lang="en-US" sz="4500" dirty="0"/>
              <a:t>Proposed time frames of operation; and</a:t>
            </a:r>
          </a:p>
          <a:p>
            <a:pPr lvl="1"/>
            <a:r>
              <a:rPr lang="en-US" sz="4500" dirty="0"/>
              <a:t>License info, vehicle specs, vehicle ID’s.</a:t>
            </a:r>
          </a:p>
          <a:p>
            <a:pPr lvl="1"/>
            <a:endParaRPr lang="en-US" dirty="0"/>
          </a:p>
          <a:p>
            <a:pPr marL="0" indent="0">
              <a:buNone/>
            </a:pPr>
            <a:r>
              <a:rPr lang="en-US" dirty="0"/>
              <a:t>	</a:t>
            </a:r>
          </a:p>
        </p:txBody>
      </p:sp>
      <p:sp>
        <p:nvSpPr>
          <p:cNvPr id="4" name="Date Placeholder 3"/>
          <p:cNvSpPr>
            <a:spLocks noGrp="1"/>
          </p:cNvSpPr>
          <p:nvPr>
            <p:ph type="dt" sz="half" idx="10"/>
          </p:nvPr>
        </p:nvSpPr>
        <p:spPr/>
        <p:txBody>
          <a:bodyPr/>
          <a:lstStyle/>
          <a:p>
            <a:fld id="{824D5D47-1752-4D84-8BFB-C2F71A34C932}" type="datetime1">
              <a:rPr lang="en-US" smtClean="0"/>
              <a:t>9/18/2019</a:t>
            </a:fld>
            <a:endParaRPr lang="en-US" dirty="0"/>
          </a:p>
        </p:txBody>
      </p:sp>
      <p:sp>
        <p:nvSpPr>
          <p:cNvPr id="5" name="Footer Placeholder 4"/>
          <p:cNvSpPr>
            <a:spLocks noGrp="1"/>
          </p:cNvSpPr>
          <p:nvPr>
            <p:ph type="ftr" sz="quarter" idx="3"/>
          </p:nvPr>
        </p:nvSpPr>
        <p:spPr/>
        <p:txBody>
          <a:bodyPr/>
          <a:lstStyle/>
          <a:p>
            <a:r>
              <a:rPr lang="en-US" dirty="0"/>
              <a:t>mndot.gov</a:t>
            </a:r>
          </a:p>
        </p:txBody>
      </p:sp>
      <p:sp>
        <p:nvSpPr>
          <p:cNvPr id="6" name="Slide Number Placeholder 5"/>
          <p:cNvSpPr>
            <a:spLocks noGrp="1"/>
          </p:cNvSpPr>
          <p:nvPr>
            <p:ph type="sldNum" sz="quarter" idx="12"/>
          </p:nvPr>
        </p:nvSpPr>
        <p:spPr/>
        <p:txBody>
          <a:bodyPr/>
          <a:lstStyle/>
          <a:p>
            <a:fld id="{48F63A3B-78C7-47BE-AE5E-E10140E04643}" type="slidenum">
              <a:rPr lang="en-US" smtClean="0"/>
              <a:t>9</a:t>
            </a:fld>
            <a:endParaRPr lang="en-US" dirty="0"/>
          </a:p>
        </p:txBody>
      </p:sp>
      <p:pic>
        <p:nvPicPr>
          <p:cNvPr id="8" name="Picture 7"/>
          <p:cNvPicPr>
            <a:picLocks noChangeAspect="1"/>
          </p:cNvPicPr>
          <p:nvPr/>
        </p:nvPicPr>
        <p:blipFill>
          <a:blip r:embed="rId2"/>
          <a:stretch>
            <a:fillRect/>
          </a:stretch>
        </p:blipFill>
        <p:spPr>
          <a:xfrm>
            <a:off x="1189703" y="1425938"/>
            <a:ext cx="10124768" cy="2030044"/>
          </a:xfrm>
          <a:prstGeom prst="rect">
            <a:avLst/>
          </a:prstGeom>
        </p:spPr>
      </p:pic>
    </p:spTree>
    <p:extLst>
      <p:ext uri="{BB962C8B-B14F-4D97-AF65-F5344CB8AC3E}">
        <p14:creationId xmlns:p14="http://schemas.microsoft.com/office/powerpoint/2010/main" val="3913260084"/>
      </p:ext>
    </p:extLst>
  </p:cSld>
  <p:clrMapOvr>
    <a:masterClrMapping/>
  </p:clrMapOvr>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16x9.pptx" id="{FFA6567B-003C-4EDD-B4B1-434C2288AA53}" vid="{0DFF6D1D-E85A-48B0-AFAA-62A7A52994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0DFDE64AAE0974A8908DD3553DDBF03" ma:contentTypeVersion="0" ma:contentTypeDescription="Create a new document." ma:contentTypeScope="" ma:versionID="46a287b4c15f326c72e9d063441dc05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8389D6-E0FD-469D-8587-EA39AB28503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B153553-7048-44C0-962D-31C90BA4FF73}">
  <ds:schemaRefs>
    <ds:schemaRef ds:uri="http://schemas.microsoft.com/sharepoint/v3/contenttype/forms"/>
  </ds:schemaRefs>
</ds:datastoreItem>
</file>

<file path=customXml/itemProps3.xml><?xml version="1.0" encoding="utf-8"?>
<ds:datastoreItem xmlns:ds="http://schemas.openxmlformats.org/officeDocument/2006/customXml" ds:itemID="{F1B02A75-BCB0-4986-B381-502234F6C7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PowerPoint Template 16x9</Template>
  <TotalTime>4609</TotalTime>
  <Words>701</Words>
  <Application>Microsoft Office PowerPoint</Application>
  <PresentationFormat>Widescreen</PresentationFormat>
  <Paragraphs>98</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MN.IT</vt:lpstr>
      <vt:lpstr>M(a)N with a (Vehicle Platoon) Plan</vt:lpstr>
      <vt:lpstr>Truck Platooning in MN</vt:lpstr>
      <vt:lpstr>Background to Law Changes</vt:lpstr>
      <vt:lpstr>Executive Order 18-04</vt:lpstr>
      <vt:lpstr>Executive Order 19-18: Next Steps</vt:lpstr>
      <vt:lpstr>Law Changed to Authorize Truck Platoons in MN</vt:lpstr>
      <vt:lpstr>Definitions Added to Law</vt:lpstr>
      <vt:lpstr>Following Too Closely Laws</vt:lpstr>
      <vt:lpstr>“Vehicle Platoon Plans”</vt:lpstr>
      <vt:lpstr>Legal requirements for platoons </vt:lpstr>
      <vt:lpstr>Summary</vt:lpstr>
      <vt:lpstr>Thank you!</vt:lpstr>
    </vt:vector>
  </TitlesOfParts>
  <Company>MnDOT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 with a Plan: Truck Platoons in Minnesota</dc:title>
  <dc:subject>PowerPoint Template</dc:subject>
  <dc:creator>Max Tsai</dc:creator>
  <cp:keywords>PowerPoint, Template</cp:keywords>
  <dc:description>Version 1.1, Released 8-2016</dc:description>
  <cp:lastModifiedBy>Gustafson, Craig (DOT)</cp:lastModifiedBy>
  <cp:revision>38</cp:revision>
  <cp:lastPrinted>2019-08-09T20:46:25Z</cp:lastPrinted>
  <dcterms:created xsi:type="dcterms:W3CDTF">2019-07-22T21:15:25Z</dcterms:created>
  <dcterms:modified xsi:type="dcterms:W3CDTF">2019-09-18T17:05:43Z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0x01010090DFDE64AAE0974A8908DD3553DDBF03</vt:lpwstr>
  </property>
</Properties>
</file>