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60" r:id="rId2"/>
    <p:sldId id="257" r:id="rId3"/>
    <p:sldId id="400" r:id="rId4"/>
    <p:sldId id="468" r:id="rId5"/>
    <p:sldId id="431" r:id="rId6"/>
    <p:sldId id="291" r:id="rId7"/>
    <p:sldId id="263" r:id="rId8"/>
    <p:sldId id="264" r:id="rId9"/>
    <p:sldId id="268" r:id="rId10"/>
    <p:sldId id="382" r:id="rId11"/>
    <p:sldId id="269" r:id="rId12"/>
    <p:sldId id="271" r:id="rId13"/>
    <p:sldId id="270" r:id="rId14"/>
    <p:sldId id="469" r:id="rId15"/>
    <p:sldId id="470" r:id="rId16"/>
    <p:sldId id="471" r:id="rId17"/>
    <p:sldId id="472" r:id="rId18"/>
    <p:sldId id="274" r:id="rId19"/>
    <p:sldId id="275" r:id="rId20"/>
    <p:sldId id="453" r:id="rId21"/>
    <p:sldId id="465" r:id="rId22"/>
    <p:sldId id="461" r:id="rId23"/>
    <p:sldId id="463" r:id="rId24"/>
    <p:sldId id="397" r:id="rId25"/>
    <p:sldId id="401" r:id="rId26"/>
    <p:sldId id="445" r:id="rId27"/>
    <p:sldId id="278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Salyers" initials="LS" lastIdx="4" clrIdx="0">
    <p:extLst>
      <p:ext uri="{19B8F6BF-5375-455C-9EA6-DF929625EA0E}">
        <p15:presenceInfo xmlns:p15="http://schemas.microsoft.com/office/powerpoint/2012/main" userId="S::lsalyers@murphyepson.com::986ddee9-934d-4d2c-ba52-3913cb3b7da6" providerId="AD"/>
      </p:ext>
    </p:extLst>
  </p:cmAuthor>
  <p:cmAuthor id="2" name="Cindy Byington" initials="CB" lastIdx="1" clrIdx="1">
    <p:extLst>
      <p:ext uri="{19B8F6BF-5375-455C-9EA6-DF929625EA0E}">
        <p15:presenceInfo xmlns:p15="http://schemas.microsoft.com/office/powerpoint/2012/main" userId="S::cbyington@murphyepson.com::e154b7b1-7908-4352-a09c-0ce1de36c0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A5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78207" autoAdjust="0"/>
  </p:normalViewPr>
  <p:slideViewPr>
    <p:cSldViewPr snapToGrid="0" snapToObjects="1">
      <p:cViewPr varScale="1">
        <p:scale>
          <a:sx n="64" d="100"/>
          <a:sy n="64" d="100"/>
        </p:scale>
        <p:origin x="811" y="67"/>
      </p:cViewPr>
      <p:guideLst/>
    </p:cSldViewPr>
  </p:slideViewPr>
  <p:outlineViewPr>
    <p:cViewPr>
      <p:scale>
        <a:sx n="33" d="100"/>
        <a:sy n="33" d="100"/>
      </p:scale>
      <p:origin x="0" y="-463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41"/>
    </p:cViewPr>
  </p:sorterViewPr>
  <p:notesViewPr>
    <p:cSldViewPr snapToGrid="0" snapToObjects="1"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954AEC-C735-8048-9A7D-E460F0AC653C}" type="doc">
      <dgm:prSet loTypeId="urn:microsoft.com/office/officeart/2005/8/layout/vList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1663F37-415E-E54A-AF61-D1F01E30A84A}">
      <dgm:prSet phldrT="[Text]"/>
      <dgm:spPr>
        <a:solidFill>
          <a:schemeClr val="tx2"/>
        </a:solidFill>
      </dgm:spPr>
      <dgm:t>
        <a:bodyPr/>
        <a:lstStyle/>
        <a:p>
          <a:pPr algn="l"/>
          <a:r>
            <a:rPr lang="en-US" dirty="0">
              <a:latin typeface="Myriad Pro" panose="020B0503030403020204" pitchFamily="34" charset="0"/>
            </a:rPr>
            <a:t>  Traffic signal timing optimization and coordination</a:t>
          </a:r>
        </a:p>
      </dgm:t>
    </dgm:pt>
    <dgm:pt modelId="{81ED2743-10C0-9B4C-8A82-C4AD094DECB7}" type="parTrans" cxnId="{2BCB8CD9-E033-E344-B6B0-7FFD95153D45}">
      <dgm:prSet/>
      <dgm:spPr/>
      <dgm:t>
        <a:bodyPr/>
        <a:lstStyle/>
        <a:p>
          <a:pPr algn="l"/>
          <a:endParaRPr lang="en-US"/>
        </a:p>
      </dgm:t>
    </dgm:pt>
    <dgm:pt modelId="{A1C4178D-9998-4A4C-8347-59F3CF1290E3}" type="sibTrans" cxnId="{2BCB8CD9-E033-E344-B6B0-7FFD95153D45}">
      <dgm:prSet/>
      <dgm:spPr/>
      <dgm:t>
        <a:bodyPr/>
        <a:lstStyle/>
        <a:p>
          <a:pPr algn="l"/>
          <a:endParaRPr lang="en-US"/>
        </a:p>
      </dgm:t>
    </dgm:pt>
    <dgm:pt modelId="{78EF7CF4-0742-B049-BA00-725C15D900BC}">
      <dgm:prSet phldrT="[Text]"/>
      <dgm:spPr>
        <a:solidFill>
          <a:schemeClr val="bg2"/>
        </a:solidFill>
      </dgm:spPr>
      <dgm:t>
        <a:bodyPr/>
        <a:lstStyle/>
        <a:p>
          <a:pPr algn="l"/>
          <a:r>
            <a:rPr lang="en-US" dirty="0">
              <a:latin typeface="Myriad Pro" panose="020B0503030403020204" pitchFamily="34" charset="0"/>
            </a:rPr>
            <a:t>  Multi-agency/jurisdictional information exchange/sharing</a:t>
          </a:r>
        </a:p>
      </dgm:t>
    </dgm:pt>
    <dgm:pt modelId="{D697CF28-A7AE-064C-989B-815633D7CB14}" type="parTrans" cxnId="{813C35DA-E2F3-C843-94B3-3B2B8445471B}">
      <dgm:prSet/>
      <dgm:spPr/>
      <dgm:t>
        <a:bodyPr/>
        <a:lstStyle/>
        <a:p>
          <a:pPr algn="l"/>
          <a:endParaRPr lang="en-US"/>
        </a:p>
      </dgm:t>
    </dgm:pt>
    <dgm:pt modelId="{1F6544EE-D653-A74D-8659-3A8A236FC955}" type="sibTrans" cxnId="{813C35DA-E2F3-C843-94B3-3B2B8445471B}">
      <dgm:prSet/>
      <dgm:spPr/>
      <dgm:t>
        <a:bodyPr/>
        <a:lstStyle/>
        <a:p>
          <a:pPr algn="l"/>
          <a:endParaRPr lang="en-US"/>
        </a:p>
      </dgm:t>
    </dgm:pt>
    <dgm:pt modelId="{6E9F8DE2-8D4F-CC48-9969-8509FC833126}">
      <dgm:prSet phldrT="[Text]"/>
      <dgm:spPr>
        <a:solidFill>
          <a:schemeClr val="accent4"/>
        </a:solidFill>
      </dgm:spPr>
      <dgm:t>
        <a:bodyPr/>
        <a:lstStyle/>
        <a:p>
          <a:pPr algn="l"/>
          <a:r>
            <a:rPr lang="en-US" dirty="0">
              <a:latin typeface="Myriad Pro" panose="020B0503030403020204" pitchFamily="34" charset="0"/>
            </a:rPr>
            <a:t>  Ped/bike safety at/near intersections or along roadway</a:t>
          </a:r>
        </a:p>
      </dgm:t>
    </dgm:pt>
    <dgm:pt modelId="{FDA3C945-9001-3043-89DE-93E064462C56}" type="parTrans" cxnId="{FB47A5A8-75C2-CC40-B682-7C05AA87E1C7}">
      <dgm:prSet/>
      <dgm:spPr/>
      <dgm:t>
        <a:bodyPr/>
        <a:lstStyle/>
        <a:p>
          <a:pPr algn="l"/>
          <a:endParaRPr lang="en-US"/>
        </a:p>
      </dgm:t>
    </dgm:pt>
    <dgm:pt modelId="{EA38DB8F-777F-E34E-81FE-2248BC571B11}" type="sibTrans" cxnId="{FB47A5A8-75C2-CC40-B682-7C05AA87E1C7}">
      <dgm:prSet/>
      <dgm:spPr/>
      <dgm:t>
        <a:bodyPr/>
        <a:lstStyle/>
        <a:p>
          <a:pPr algn="l"/>
          <a:endParaRPr lang="en-US"/>
        </a:p>
      </dgm:t>
    </dgm:pt>
    <dgm:pt modelId="{A9581865-AB2E-FC47-BED6-4664DD79E07B}">
      <dgm:prSet/>
      <dgm:spPr>
        <a:solidFill>
          <a:schemeClr val="tx1"/>
        </a:solidFill>
      </dgm:spPr>
      <dgm:t>
        <a:bodyPr/>
        <a:lstStyle/>
        <a:p>
          <a:pPr algn="l"/>
          <a:r>
            <a:rPr lang="en-US" dirty="0">
              <a:latin typeface="Myriad Pro" panose="020B0503030403020204" pitchFamily="34" charset="0"/>
            </a:rPr>
            <a:t>  Staffing skills, knowledge and resources to support technology</a:t>
          </a:r>
        </a:p>
      </dgm:t>
    </dgm:pt>
    <dgm:pt modelId="{6E46A5BF-1279-DC45-808A-9D7B4BD74665}" type="parTrans" cxnId="{5AE59840-1F89-5D48-AD65-9EB08FD78F11}">
      <dgm:prSet/>
      <dgm:spPr/>
      <dgm:t>
        <a:bodyPr/>
        <a:lstStyle/>
        <a:p>
          <a:pPr algn="l"/>
          <a:endParaRPr lang="en-US"/>
        </a:p>
      </dgm:t>
    </dgm:pt>
    <dgm:pt modelId="{716CC325-46B0-074C-81FE-DAF85E881D03}" type="sibTrans" cxnId="{5AE59840-1F89-5D48-AD65-9EB08FD78F11}">
      <dgm:prSet/>
      <dgm:spPr/>
      <dgm:t>
        <a:bodyPr/>
        <a:lstStyle/>
        <a:p>
          <a:pPr algn="l"/>
          <a:endParaRPr lang="en-US"/>
        </a:p>
      </dgm:t>
    </dgm:pt>
    <dgm:pt modelId="{833C0EB2-384A-7649-888C-26338AB51973}" type="pres">
      <dgm:prSet presAssocID="{82954AEC-C735-8048-9A7D-E460F0AC653C}" presName="linearFlow" presStyleCnt="0">
        <dgm:presLayoutVars>
          <dgm:dir/>
          <dgm:resizeHandles val="exact"/>
        </dgm:presLayoutVars>
      </dgm:prSet>
      <dgm:spPr/>
    </dgm:pt>
    <dgm:pt modelId="{99E24369-2CF6-134D-B48D-D84C63F85CA0}" type="pres">
      <dgm:prSet presAssocID="{51663F37-415E-E54A-AF61-D1F01E30A84A}" presName="composite" presStyleCnt="0"/>
      <dgm:spPr/>
    </dgm:pt>
    <dgm:pt modelId="{39FAD2DB-FD1B-7B44-A466-564BC241AA6D}" type="pres">
      <dgm:prSet presAssocID="{51663F37-415E-E54A-AF61-D1F01E30A84A}" presName="imgShp" presStyleLbl="fgImgPlace1" presStyleIdx="0" presStyleCnt="4" custLinFactX="-25643" custLinFactNeighborX="-100000"/>
      <dgm:spPr>
        <a:noFill/>
        <a:ln>
          <a:noFill/>
        </a:ln>
      </dgm:spPr>
    </dgm:pt>
    <dgm:pt modelId="{C7D216BD-3CCA-6A4F-BB95-78C83681B100}" type="pres">
      <dgm:prSet presAssocID="{51663F37-415E-E54A-AF61-D1F01E30A84A}" presName="txShp" presStyleLbl="node1" presStyleIdx="0" presStyleCnt="4" custScaleX="123809">
        <dgm:presLayoutVars>
          <dgm:bulletEnabled val="1"/>
        </dgm:presLayoutVars>
      </dgm:prSet>
      <dgm:spPr/>
    </dgm:pt>
    <dgm:pt modelId="{8167C62B-C9C5-E448-8104-540E9A29DB1F}" type="pres">
      <dgm:prSet presAssocID="{A1C4178D-9998-4A4C-8347-59F3CF1290E3}" presName="spacing" presStyleCnt="0"/>
      <dgm:spPr/>
    </dgm:pt>
    <dgm:pt modelId="{8EB2691E-C0ED-124D-8FDE-3C33772C5817}" type="pres">
      <dgm:prSet presAssocID="{78EF7CF4-0742-B049-BA00-725C15D900BC}" presName="composite" presStyleCnt="0"/>
      <dgm:spPr/>
    </dgm:pt>
    <dgm:pt modelId="{8E1C1C54-2F16-A040-8B0D-1DF916B4FC95}" type="pres">
      <dgm:prSet presAssocID="{78EF7CF4-0742-B049-BA00-725C15D900BC}" presName="imgShp" presStyleLbl="fgImgPlace1" presStyleIdx="1" presStyleCnt="4" custLinFactX="-25643" custLinFactNeighborX="-100000"/>
      <dgm:spPr>
        <a:noFill/>
        <a:ln>
          <a:noFill/>
        </a:ln>
      </dgm:spPr>
    </dgm:pt>
    <dgm:pt modelId="{448B7D0A-B7FF-744C-8B48-89B739298CCB}" type="pres">
      <dgm:prSet presAssocID="{78EF7CF4-0742-B049-BA00-725C15D900BC}" presName="txShp" presStyleLbl="node1" presStyleIdx="1" presStyleCnt="4" custScaleX="123809">
        <dgm:presLayoutVars>
          <dgm:bulletEnabled val="1"/>
        </dgm:presLayoutVars>
      </dgm:prSet>
      <dgm:spPr/>
    </dgm:pt>
    <dgm:pt modelId="{E4CB96D5-48CB-0842-B21E-3E98013287E0}" type="pres">
      <dgm:prSet presAssocID="{1F6544EE-D653-A74D-8659-3A8A236FC955}" presName="spacing" presStyleCnt="0"/>
      <dgm:spPr/>
    </dgm:pt>
    <dgm:pt modelId="{92E6247F-09D1-9F40-9377-2A76523C10B7}" type="pres">
      <dgm:prSet presAssocID="{6E9F8DE2-8D4F-CC48-9969-8509FC833126}" presName="composite" presStyleCnt="0"/>
      <dgm:spPr/>
    </dgm:pt>
    <dgm:pt modelId="{4E54AB92-982A-EC4D-A2AD-6B05170E9E8E}" type="pres">
      <dgm:prSet presAssocID="{6E9F8DE2-8D4F-CC48-9969-8509FC833126}" presName="imgShp" presStyleLbl="fgImgPlace1" presStyleIdx="2" presStyleCnt="4" custLinFactX="-25643" custLinFactNeighborX="-100000"/>
      <dgm:spPr>
        <a:noFill/>
        <a:ln>
          <a:noFill/>
        </a:ln>
      </dgm:spPr>
    </dgm:pt>
    <dgm:pt modelId="{8828E8EE-5079-7244-866E-2E10C00800A3}" type="pres">
      <dgm:prSet presAssocID="{6E9F8DE2-8D4F-CC48-9969-8509FC833126}" presName="txShp" presStyleLbl="node1" presStyleIdx="2" presStyleCnt="4" custScaleX="123809">
        <dgm:presLayoutVars>
          <dgm:bulletEnabled val="1"/>
        </dgm:presLayoutVars>
      </dgm:prSet>
      <dgm:spPr/>
    </dgm:pt>
    <dgm:pt modelId="{833BF0F9-4A19-0049-A9AE-519A59DB9ACA}" type="pres">
      <dgm:prSet presAssocID="{EA38DB8F-777F-E34E-81FE-2248BC571B11}" presName="spacing" presStyleCnt="0"/>
      <dgm:spPr/>
    </dgm:pt>
    <dgm:pt modelId="{053F5E89-3882-0142-95C8-A420E88BA724}" type="pres">
      <dgm:prSet presAssocID="{A9581865-AB2E-FC47-BED6-4664DD79E07B}" presName="composite" presStyleCnt="0"/>
      <dgm:spPr/>
    </dgm:pt>
    <dgm:pt modelId="{CCC1196A-7ECE-5B4D-90D5-2AA2D41CCAB3}" type="pres">
      <dgm:prSet presAssocID="{A9581865-AB2E-FC47-BED6-4664DD79E07B}" presName="imgShp" presStyleLbl="fgImgPlace1" presStyleIdx="3" presStyleCnt="4" custLinFactX="-25643" custLinFactNeighborX="-100000"/>
      <dgm:spPr>
        <a:noFill/>
        <a:ln>
          <a:noFill/>
        </a:ln>
      </dgm:spPr>
    </dgm:pt>
    <dgm:pt modelId="{E3F68F57-46E4-6D46-9F40-5B9DE76A85B5}" type="pres">
      <dgm:prSet presAssocID="{A9581865-AB2E-FC47-BED6-4664DD79E07B}" presName="txShp" presStyleLbl="node1" presStyleIdx="3" presStyleCnt="4" custScaleX="123809">
        <dgm:presLayoutVars>
          <dgm:bulletEnabled val="1"/>
        </dgm:presLayoutVars>
      </dgm:prSet>
      <dgm:spPr/>
    </dgm:pt>
  </dgm:ptLst>
  <dgm:cxnLst>
    <dgm:cxn modelId="{5AE59840-1F89-5D48-AD65-9EB08FD78F11}" srcId="{82954AEC-C735-8048-9A7D-E460F0AC653C}" destId="{A9581865-AB2E-FC47-BED6-4664DD79E07B}" srcOrd="3" destOrd="0" parTransId="{6E46A5BF-1279-DC45-808A-9D7B4BD74665}" sibTransId="{716CC325-46B0-074C-81FE-DAF85E881D03}"/>
    <dgm:cxn modelId="{F34B0E4A-6F45-604E-A1E2-3A6B2164BEB5}" type="presOf" srcId="{82954AEC-C735-8048-9A7D-E460F0AC653C}" destId="{833C0EB2-384A-7649-888C-26338AB51973}" srcOrd="0" destOrd="0" presId="urn:microsoft.com/office/officeart/2005/8/layout/vList3"/>
    <dgm:cxn modelId="{700B7E79-F0B2-364D-AF47-63072A51D21F}" type="presOf" srcId="{78EF7CF4-0742-B049-BA00-725C15D900BC}" destId="{448B7D0A-B7FF-744C-8B48-89B739298CCB}" srcOrd="0" destOrd="0" presId="urn:microsoft.com/office/officeart/2005/8/layout/vList3"/>
    <dgm:cxn modelId="{FB47A5A8-75C2-CC40-B682-7C05AA87E1C7}" srcId="{82954AEC-C735-8048-9A7D-E460F0AC653C}" destId="{6E9F8DE2-8D4F-CC48-9969-8509FC833126}" srcOrd="2" destOrd="0" parTransId="{FDA3C945-9001-3043-89DE-93E064462C56}" sibTransId="{EA38DB8F-777F-E34E-81FE-2248BC571B11}"/>
    <dgm:cxn modelId="{0EE068C5-D979-B941-8EA4-ED022FBA5CA1}" type="presOf" srcId="{6E9F8DE2-8D4F-CC48-9969-8509FC833126}" destId="{8828E8EE-5079-7244-866E-2E10C00800A3}" srcOrd="0" destOrd="0" presId="urn:microsoft.com/office/officeart/2005/8/layout/vList3"/>
    <dgm:cxn modelId="{AA110ED2-3BD8-074B-BFE1-62F4254ACF76}" type="presOf" srcId="{51663F37-415E-E54A-AF61-D1F01E30A84A}" destId="{C7D216BD-3CCA-6A4F-BB95-78C83681B100}" srcOrd="0" destOrd="0" presId="urn:microsoft.com/office/officeart/2005/8/layout/vList3"/>
    <dgm:cxn modelId="{ADD648D3-8C22-1C46-9C58-A0887C52ED74}" type="presOf" srcId="{A9581865-AB2E-FC47-BED6-4664DD79E07B}" destId="{E3F68F57-46E4-6D46-9F40-5B9DE76A85B5}" srcOrd="0" destOrd="0" presId="urn:microsoft.com/office/officeart/2005/8/layout/vList3"/>
    <dgm:cxn modelId="{2BCB8CD9-E033-E344-B6B0-7FFD95153D45}" srcId="{82954AEC-C735-8048-9A7D-E460F0AC653C}" destId="{51663F37-415E-E54A-AF61-D1F01E30A84A}" srcOrd="0" destOrd="0" parTransId="{81ED2743-10C0-9B4C-8A82-C4AD094DECB7}" sibTransId="{A1C4178D-9998-4A4C-8347-59F3CF1290E3}"/>
    <dgm:cxn modelId="{813C35DA-E2F3-C843-94B3-3B2B8445471B}" srcId="{82954AEC-C735-8048-9A7D-E460F0AC653C}" destId="{78EF7CF4-0742-B049-BA00-725C15D900BC}" srcOrd="1" destOrd="0" parTransId="{D697CF28-A7AE-064C-989B-815633D7CB14}" sibTransId="{1F6544EE-D653-A74D-8659-3A8A236FC955}"/>
    <dgm:cxn modelId="{ECE98540-77DB-3149-856F-72CEFF000C20}" type="presParOf" srcId="{833C0EB2-384A-7649-888C-26338AB51973}" destId="{99E24369-2CF6-134D-B48D-D84C63F85CA0}" srcOrd="0" destOrd="0" presId="urn:microsoft.com/office/officeart/2005/8/layout/vList3"/>
    <dgm:cxn modelId="{0A44C14D-1559-CE43-84BD-6FBE1EE61E2B}" type="presParOf" srcId="{99E24369-2CF6-134D-B48D-D84C63F85CA0}" destId="{39FAD2DB-FD1B-7B44-A466-564BC241AA6D}" srcOrd="0" destOrd="0" presId="urn:microsoft.com/office/officeart/2005/8/layout/vList3"/>
    <dgm:cxn modelId="{BF6FEDF5-DD73-1B4F-AA98-AD15E5702990}" type="presParOf" srcId="{99E24369-2CF6-134D-B48D-D84C63F85CA0}" destId="{C7D216BD-3CCA-6A4F-BB95-78C83681B100}" srcOrd="1" destOrd="0" presId="urn:microsoft.com/office/officeart/2005/8/layout/vList3"/>
    <dgm:cxn modelId="{DD909D6E-CB0D-A043-A28F-9CD8A8191EE3}" type="presParOf" srcId="{833C0EB2-384A-7649-888C-26338AB51973}" destId="{8167C62B-C9C5-E448-8104-540E9A29DB1F}" srcOrd="1" destOrd="0" presId="urn:microsoft.com/office/officeart/2005/8/layout/vList3"/>
    <dgm:cxn modelId="{FA23E492-B3F7-EF47-84A6-5307C84E1C3C}" type="presParOf" srcId="{833C0EB2-384A-7649-888C-26338AB51973}" destId="{8EB2691E-C0ED-124D-8FDE-3C33772C5817}" srcOrd="2" destOrd="0" presId="urn:microsoft.com/office/officeart/2005/8/layout/vList3"/>
    <dgm:cxn modelId="{8279635C-81D8-F94B-8EB6-B89A08601744}" type="presParOf" srcId="{8EB2691E-C0ED-124D-8FDE-3C33772C5817}" destId="{8E1C1C54-2F16-A040-8B0D-1DF916B4FC95}" srcOrd="0" destOrd="0" presId="urn:microsoft.com/office/officeart/2005/8/layout/vList3"/>
    <dgm:cxn modelId="{C52C0FF1-6A86-2449-8708-FF1E62421B3D}" type="presParOf" srcId="{8EB2691E-C0ED-124D-8FDE-3C33772C5817}" destId="{448B7D0A-B7FF-744C-8B48-89B739298CCB}" srcOrd="1" destOrd="0" presId="urn:microsoft.com/office/officeart/2005/8/layout/vList3"/>
    <dgm:cxn modelId="{CBA3FFE5-4643-BE41-AF77-71968F0A0B38}" type="presParOf" srcId="{833C0EB2-384A-7649-888C-26338AB51973}" destId="{E4CB96D5-48CB-0842-B21E-3E98013287E0}" srcOrd="3" destOrd="0" presId="urn:microsoft.com/office/officeart/2005/8/layout/vList3"/>
    <dgm:cxn modelId="{941FC965-7E00-964C-940A-1DA4B70DC365}" type="presParOf" srcId="{833C0EB2-384A-7649-888C-26338AB51973}" destId="{92E6247F-09D1-9F40-9377-2A76523C10B7}" srcOrd="4" destOrd="0" presId="urn:microsoft.com/office/officeart/2005/8/layout/vList3"/>
    <dgm:cxn modelId="{32D5FFBC-4DF1-214F-8AAE-38DC86A06283}" type="presParOf" srcId="{92E6247F-09D1-9F40-9377-2A76523C10B7}" destId="{4E54AB92-982A-EC4D-A2AD-6B05170E9E8E}" srcOrd="0" destOrd="0" presId="urn:microsoft.com/office/officeart/2005/8/layout/vList3"/>
    <dgm:cxn modelId="{F41C6EC3-A0D4-4D42-92A1-17FEBB6AE703}" type="presParOf" srcId="{92E6247F-09D1-9F40-9377-2A76523C10B7}" destId="{8828E8EE-5079-7244-866E-2E10C00800A3}" srcOrd="1" destOrd="0" presId="urn:microsoft.com/office/officeart/2005/8/layout/vList3"/>
    <dgm:cxn modelId="{2B566D21-0A23-354D-9B7D-C2354D55F980}" type="presParOf" srcId="{833C0EB2-384A-7649-888C-26338AB51973}" destId="{833BF0F9-4A19-0049-A9AE-519A59DB9ACA}" srcOrd="5" destOrd="0" presId="urn:microsoft.com/office/officeart/2005/8/layout/vList3"/>
    <dgm:cxn modelId="{C8AF668C-59F2-2C4F-BA94-E6725CF841D1}" type="presParOf" srcId="{833C0EB2-384A-7649-888C-26338AB51973}" destId="{053F5E89-3882-0142-95C8-A420E88BA724}" srcOrd="6" destOrd="0" presId="urn:microsoft.com/office/officeart/2005/8/layout/vList3"/>
    <dgm:cxn modelId="{7F247B9D-4B03-EB45-B453-3ED748146BF1}" type="presParOf" srcId="{053F5E89-3882-0142-95C8-A420E88BA724}" destId="{CCC1196A-7ECE-5B4D-90D5-2AA2D41CCAB3}" srcOrd="0" destOrd="0" presId="urn:microsoft.com/office/officeart/2005/8/layout/vList3"/>
    <dgm:cxn modelId="{0953609B-1630-1744-BCBD-62633010C27B}" type="presParOf" srcId="{053F5E89-3882-0142-95C8-A420E88BA724}" destId="{E3F68F57-46E4-6D46-9F40-5B9DE76A85B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61F219-223D-4D15-9EEC-5957BE9B6545}" type="doc">
      <dgm:prSet loTypeId="urn:microsoft.com/office/officeart/2005/8/layout/process5" loCatId="process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36323709-D8D4-4BF6-BD90-A1F35809FF37}">
      <dgm:prSet phldrT="[Text]"/>
      <dgm:spPr/>
      <dgm:t>
        <a:bodyPr/>
        <a:lstStyle/>
        <a:p>
          <a:r>
            <a:rPr lang="en-US" dirty="0"/>
            <a:t>ID primary needs</a:t>
          </a:r>
        </a:p>
      </dgm:t>
    </dgm:pt>
    <dgm:pt modelId="{87D755C2-6B10-4359-856E-2C41225EE8BE}" type="parTrans" cxnId="{9EF9849D-53E2-4D55-A61E-C3373698E3BA}">
      <dgm:prSet/>
      <dgm:spPr/>
      <dgm:t>
        <a:bodyPr/>
        <a:lstStyle/>
        <a:p>
          <a:endParaRPr lang="en-US"/>
        </a:p>
      </dgm:t>
    </dgm:pt>
    <dgm:pt modelId="{0DBF81B0-B109-45CB-A13C-FC7271C34653}" type="sibTrans" cxnId="{9EF9849D-53E2-4D55-A61E-C3373698E3BA}">
      <dgm:prSet/>
      <dgm:spPr/>
      <dgm:t>
        <a:bodyPr/>
        <a:lstStyle/>
        <a:p>
          <a:endParaRPr lang="en-US"/>
        </a:p>
      </dgm:t>
    </dgm:pt>
    <dgm:pt modelId="{D9FA12BD-12E0-427B-97E2-C7FF1166A055}">
      <dgm:prSet phldrT="[Text]"/>
      <dgm:spPr/>
      <dgm:t>
        <a:bodyPr/>
        <a:lstStyle/>
        <a:p>
          <a:r>
            <a:rPr lang="en-US" dirty="0"/>
            <a:t>Map needs to AV/CV apps</a:t>
          </a:r>
        </a:p>
      </dgm:t>
    </dgm:pt>
    <dgm:pt modelId="{2C018617-3BDD-43EA-B314-FAABEF1AE936}" type="parTrans" cxnId="{E6A64A11-C9C4-41B3-83DD-441D8101A878}">
      <dgm:prSet/>
      <dgm:spPr/>
      <dgm:t>
        <a:bodyPr/>
        <a:lstStyle/>
        <a:p>
          <a:endParaRPr lang="en-US"/>
        </a:p>
      </dgm:t>
    </dgm:pt>
    <dgm:pt modelId="{4CC10EBA-B907-44CD-A0F9-905854B2CF4D}" type="sibTrans" cxnId="{E6A64A11-C9C4-41B3-83DD-441D8101A878}">
      <dgm:prSet/>
      <dgm:spPr/>
      <dgm:t>
        <a:bodyPr/>
        <a:lstStyle/>
        <a:p>
          <a:endParaRPr lang="en-US"/>
        </a:p>
      </dgm:t>
    </dgm:pt>
    <dgm:pt modelId="{7D34F4E1-0BBD-44D0-91DC-C4B45A8A9FB0}">
      <dgm:prSet phldrT="[Text]"/>
      <dgm:spPr/>
      <dgm:t>
        <a:bodyPr/>
        <a:lstStyle/>
        <a:p>
          <a:r>
            <a:rPr lang="en-US" dirty="0"/>
            <a:t>Pull AV/CV requirements for chosen apps</a:t>
          </a:r>
        </a:p>
      </dgm:t>
    </dgm:pt>
    <dgm:pt modelId="{8A90CE4B-EB87-4303-B83D-73EC9684D833}" type="parTrans" cxnId="{03E79AF1-F6FA-43C8-9AAA-A9365E8E6A31}">
      <dgm:prSet/>
      <dgm:spPr/>
      <dgm:t>
        <a:bodyPr/>
        <a:lstStyle/>
        <a:p>
          <a:endParaRPr lang="en-US"/>
        </a:p>
      </dgm:t>
    </dgm:pt>
    <dgm:pt modelId="{AE013212-D82F-4870-B0E6-CB563B066F52}" type="sibTrans" cxnId="{03E79AF1-F6FA-43C8-9AAA-A9365E8E6A31}">
      <dgm:prSet/>
      <dgm:spPr/>
      <dgm:t>
        <a:bodyPr/>
        <a:lstStyle/>
        <a:p>
          <a:endParaRPr lang="en-US"/>
        </a:p>
      </dgm:t>
    </dgm:pt>
    <dgm:pt modelId="{3E32B91A-6197-4603-AF43-99C777C9E41E}">
      <dgm:prSet phldrT="[Text]"/>
      <dgm:spPr/>
      <dgm:t>
        <a:bodyPr/>
        <a:lstStyle/>
        <a:p>
          <a:r>
            <a:rPr lang="en-US" dirty="0"/>
            <a:t>Confirm functional requirements meet project goals</a:t>
          </a:r>
        </a:p>
      </dgm:t>
    </dgm:pt>
    <dgm:pt modelId="{39236E0D-7AD9-49C4-99B5-848B44CA10D9}" type="parTrans" cxnId="{86D72BB6-EB7E-4F73-B82B-9D0AF30A6636}">
      <dgm:prSet/>
      <dgm:spPr/>
      <dgm:t>
        <a:bodyPr/>
        <a:lstStyle/>
        <a:p>
          <a:endParaRPr lang="en-US"/>
        </a:p>
      </dgm:t>
    </dgm:pt>
    <dgm:pt modelId="{2C4D5B49-9D69-40F3-9B49-667E542ADF94}" type="sibTrans" cxnId="{86D72BB6-EB7E-4F73-B82B-9D0AF30A6636}">
      <dgm:prSet/>
      <dgm:spPr/>
      <dgm:t>
        <a:bodyPr/>
        <a:lstStyle/>
        <a:p>
          <a:endParaRPr lang="en-US"/>
        </a:p>
      </dgm:t>
    </dgm:pt>
    <dgm:pt modelId="{FDBBBA86-8E36-41AD-A141-74ED026C3375}">
      <dgm:prSet phldrT="[Text]"/>
      <dgm:spPr/>
      <dgm:t>
        <a:bodyPr/>
        <a:lstStyle/>
        <a:p>
          <a:r>
            <a:rPr lang="en-US" dirty="0"/>
            <a:t>Select standard design drawings</a:t>
          </a:r>
        </a:p>
      </dgm:t>
    </dgm:pt>
    <dgm:pt modelId="{A1239225-A145-4B41-B67C-23C9D6E6CC2C}" type="parTrans" cxnId="{CD6644C9-202C-49DA-BD48-A1AE10B1A222}">
      <dgm:prSet/>
      <dgm:spPr/>
      <dgm:t>
        <a:bodyPr/>
        <a:lstStyle/>
        <a:p>
          <a:endParaRPr lang="en-US"/>
        </a:p>
      </dgm:t>
    </dgm:pt>
    <dgm:pt modelId="{3E0983D8-9BBF-4E78-9816-7D30974D7543}" type="sibTrans" cxnId="{CD6644C9-202C-49DA-BD48-A1AE10B1A222}">
      <dgm:prSet/>
      <dgm:spPr/>
      <dgm:t>
        <a:bodyPr/>
        <a:lstStyle/>
        <a:p>
          <a:endParaRPr lang="en-US"/>
        </a:p>
      </dgm:t>
    </dgm:pt>
    <dgm:pt modelId="{4FBC9016-5447-47FA-B2C7-57AC76E354B0}">
      <dgm:prSet/>
      <dgm:spPr/>
      <dgm:t>
        <a:bodyPr/>
        <a:lstStyle/>
        <a:p>
          <a:r>
            <a:rPr lang="en-US" dirty="0"/>
            <a:t>Update document set with local/project-specific requirements &amp; drawings </a:t>
          </a:r>
        </a:p>
      </dgm:t>
    </dgm:pt>
    <dgm:pt modelId="{AA82413A-2B3D-4F10-9BE4-3DEBFF112A94}" type="parTrans" cxnId="{96043649-CB7B-4FDB-BDFF-1DDCC63E28FD}">
      <dgm:prSet/>
      <dgm:spPr/>
      <dgm:t>
        <a:bodyPr/>
        <a:lstStyle/>
        <a:p>
          <a:endParaRPr lang="en-US"/>
        </a:p>
      </dgm:t>
    </dgm:pt>
    <dgm:pt modelId="{9EDEA3B8-A99F-4750-9A60-A60C0D5E4BCF}" type="sibTrans" cxnId="{96043649-CB7B-4FDB-BDFF-1DDCC63E28FD}">
      <dgm:prSet/>
      <dgm:spPr/>
      <dgm:t>
        <a:bodyPr/>
        <a:lstStyle/>
        <a:p>
          <a:endParaRPr lang="en-US"/>
        </a:p>
      </dgm:t>
    </dgm:pt>
    <dgm:pt modelId="{55283E03-B30F-4381-9DC8-C6572182F16C}">
      <dgm:prSet/>
      <dgm:spPr/>
      <dgm:t>
        <a:bodyPr/>
        <a:lstStyle/>
        <a:p>
          <a:r>
            <a:rPr lang="en-US" dirty="0"/>
            <a:t>Use compiled package for procurement</a:t>
          </a:r>
        </a:p>
      </dgm:t>
    </dgm:pt>
    <dgm:pt modelId="{BEDE7460-F448-4C42-9C5F-9C26D122A070}" type="parTrans" cxnId="{794377A4-61B3-43FC-9410-03F2ED039A1C}">
      <dgm:prSet/>
      <dgm:spPr/>
      <dgm:t>
        <a:bodyPr/>
        <a:lstStyle/>
        <a:p>
          <a:endParaRPr lang="en-US"/>
        </a:p>
      </dgm:t>
    </dgm:pt>
    <dgm:pt modelId="{54377B2D-65F2-4624-9495-6B8840559E5B}" type="sibTrans" cxnId="{794377A4-61B3-43FC-9410-03F2ED039A1C}">
      <dgm:prSet/>
      <dgm:spPr/>
      <dgm:t>
        <a:bodyPr/>
        <a:lstStyle/>
        <a:p>
          <a:endParaRPr lang="en-US"/>
        </a:p>
      </dgm:t>
    </dgm:pt>
    <dgm:pt modelId="{5738941A-4378-4593-BE87-5BBEFF6DC677}">
      <dgm:prSet/>
      <dgm:spPr/>
      <dgm:t>
        <a:bodyPr/>
        <a:lstStyle/>
        <a:p>
          <a:r>
            <a:rPr lang="en-US" dirty="0"/>
            <a:t>Complete SERF to obtain project approval </a:t>
          </a:r>
        </a:p>
      </dgm:t>
    </dgm:pt>
    <dgm:pt modelId="{42AF53BC-C058-41C8-8513-60691BB8D62A}" type="parTrans" cxnId="{FC9FA925-0D08-4947-AAC0-077F9B78E8C6}">
      <dgm:prSet/>
      <dgm:spPr/>
      <dgm:t>
        <a:bodyPr/>
        <a:lstStyle/>
        <a:p>
          <a:endParaRPr lang="en-US"/>
        </a:p>
      </dgm:t>
    </dgm:pt>
    <dgm:pt modelId="{A6A52AA0-8B6E-4F56-910A-A21878DF10FF}" type="sibTrans" cxnId="{FC9FA925-0D08-4947-AAC0-077F9B78E8C6}">
      <dgm:prSet/>
      <dgm:spPr/>
      <dgm:t>
        <a:bodyPr/>
        <a:lstStyle/>
        <a:p>
          <a:endParaRPr lang="en-US"/>
        </a:p>
      </dgm:t>
    </dgm:pt>
    <dgm:pt modelId="{69DCA720-CC85-43F6-988C-E59CDADEC46F}" type="pres">
      <dgm:prSet presAssocID="{D961F219-223D-4D15-9EEC-5957BE9B6545}" presName="diagram" presStyleCnt="0">
        <dgm:presLayoutVars>
          <dgm:dir/>
          <dgm:resizeHandles val="exact"/>
        </dgm:presLayoutVars>
      </dgm:prSet>
      <dgm:spPr/>
    </dgm:pt>
    <dgm:pt modelId="{C6424816-2857-4F89-A404-2E66F4CC5E36}" type="pres">
      <dgm:prSet presAssocID="{36323709-D8D4-4BF6-BD90-A1F35809FF37}" presName="node" presStyleLbl="node1" presStyleIdx="0" presStyleCnt="8">
        <dgm:presLayoutVars>
          <dgm:bulletEnabled val="1"/>
        </dgm:presLayoutVars>
      </dgm:prSet>
      <dgm:spPr/>
    </dgm:pt>
    <dgm:pt modelId="{C18C84C1-59F9-472E-86CD-444584426554}" type="pres">
      <dgm:prSet presAssocID="{0DBF81B0-B109-45CB-A13C-FC7271C34653}" presName="sibTrans" presStyleLbl="sibTrans2D1" presStyleIdx="0" presStyleCnt="7"/>
      <dgm:spPr/>
    </dgm:pt>
    <dgm:pt modelId="{7E209CE2-7A7F-4759-85E4-E89F59521C0F}" type="pres">
      <dgm:prSet presAssocID="{0DBF81B0-B109-45CB-A13C-FC7271C34653}" presName="connectorText" presStyleLbl="sibTrans2D1" presStyleIdx="0" presStyleCnt="7"/>
      <dgm:spPr/>
    </dgm:pt>
    <dgm:pt modelId="{C73D9FFF-E625-4FDB-900E-51DAD7251C06}" type="pres">
      <dgm:prSet presAssocID="{D9FA12BD-12E0-427B-97E2-C7FF1166A055}" presName="node" presStyleLbl="node1" presStyleIdx="1" presStyleCnt="8">
        <dgm:presLayoutVars>
          <dgm:bulletEnabled val="1"/>
        </dgm:presLayoutVars>
      </dgm:prSet>
      <dgm:spPr/>
    </dgm:pt>
    <dgm:pt modelId="{06EB9369-1B14-46DB-B0A6-6BF7B6AF402E}" type="pres">
      <dgm:prSet presAssocID="{4CC10EBA-B907-44CD-A0F9-905854B2CF4D}" presName="sibTrans" presStyleLbl="sibTrans2D1" presStyleIdx="1" presStyleCnt="7"/>
      <dgm:spPr/>
    </dgm:pt>
    <dgm:pt modelId="{F1DE674C-EA2E-46F9-8563-4CFBEE08B1F5}" type="pres">
      <dgm:prSet presAssocID="{4CC10EBA-B907-44CD-A0F9-905854B2CF4D}" presName="connectorText" presStyleLbl="sibTrans2D1" presStyleIdx="1" presStyleCnt="7"/>
      <dgm:spPr/>
    </dgm:pt>
    <dgm:pt modelId="{1308A8CA-593C-4FAF-9116-DD92C1EEA02B}" type="pres">
      <dgm:prSet presAssocID="{7D34F4E1-0BBD-44D0-91DC-C4B45A8A9FB0}" presName="node" presStyleLbl="node1" presStyleIdx="2" presStyleCnt="8">
        <dgm:presLayoutVars>
          <dgm:bulletEnabled val="1"/>
        </dgm:presLayoutVars>
      </dgm:prSet>
      <dgm:spPr/>
    </dgm:pt>
    <dgm:pt modelId="{FEC984CD-297B-4447-BDCD-1A18EC016C70}" type="pres">
      <dgm:prSet presAssocID="{AE013212-D82F-4870-B0E6-CB563B066F52}" presName="sibTrans" presStyleLbl="sibTrans2D1" presStyleIdx="2" presStyleCnt="7"/>
      <dgm:spPr/>
    </dgm:pt>
    <dgm:pt modelId="{B6E81812-2054-4276-8A9B-727FE9363DB5}" type="pres">
      <dgm:prSet presAssocID="{AE013212-D82F-4870-B0E6-CB563B066F52}" presName="connectorText" presStyleLbl="sibTrans2D1" presStyleIdx="2" presStyleCnt="7"/>
      <dgm:spPr/>
    </dgm:pt>
    <dgm:pt modelId="{E39ECD98-C65D-44A6-8FC1-B1C9E14598FA}" type="pres">
      <dgm:prSet presAssocID="{3E32B91A-6197-4603-AF43-99C777C9E41E}" presName="node" presStyleLbl="node1" presStyleIdx="3" presStyleCnt="8">
        <dgm:presLayoutVars>
          <dgm:bulletEnabled val="1"/>
        </dgm:presLayoutVars>
      </dgm:prSet>
      <dgm:spPr/>
    </dgm:pt>
    <dgm:pt modelId="{8BD152B3-2D22-4739-8668-2CC7544AEE02}" type="pres">
      <dgm:prSet presAssocID="{2C4D5B49-9D69-40F3-9B49-667E542ADF94}" presName="sibTrans" presStyleLbl="sibTrans2D1" presStyleIdx="3" presStyleCnt="7"/>
      <dgm:spPr/>
    </dgm:pt>
    <dgm:pt modelId="{4A9549B6-7526-45F1-82CC-6D2691E87CA0}" type="pres">
      <dgm:prSet presAssocID="{2C4D5B49-9D69-40F3-9B49-667E542ADF94}" presName="connectorText" presStyleLbl="sibTrans2D1" presStyleIdx="3" presStyleCnt="7"/>
      <dgm:spPr/>
    </dgm:pt>
    <dgm:pt modelId="{7DE37EE6-85A8-4B28-B0A6-D6097A887A1B}" type="pres">
      <dgm:prSet presAssocID="{5738941A-4378-4593-BE87-5BBEFF6DC677}" presName="node" presStyleLbl="node1" presStyleIdx="4" presStyleCnt="8">
        <dgm:presLayoutVars>
          <dgm:bulletEnabled val="1"/>
        </dgm:presLayoutVars>
      </dgm:prSet>
      <dgm:spPr/>
    </dgm:pt>
    <dgm:pt modelId="{1C0116BC-A19E-4981-AD0C-87F9DE3B36B7}" type="pres">
      <dgm:prSet presAssocID="{A6A52AA0-8B6E-4F56-910A-A21878DF10FF}" presName="sibTrans" presStyleLbl="sibTrans2D1" presStyleIdx="4" presStyleCnt="7"/>
      <dgm:spPr/>
    </dgm:pt>
    <dgm:pt modelId="{BA588C06-A791-44A5-B577-5A9D05C1F734}" type="pres">
      <dgm:prSet presAssocID="{A6A52AA0-8B6E-4F56-910A-A21878DF10FF}" presName="connectorText" presStyleLbl="sibTrans2D1" presStyleIdx="4" presStyleCnt="7"/>
      <dgm:spPr/>
    </dgm:pt>
    <dgm:pt modelId="{D849CA08-4992-46A8-9B4D-64968152AAE7}" type="pres">
      <dgm:prSet presAssocID="{FDBBBA86-8E36-41AD-A141-74ED026C3375}" presName="node" presStyleLbl="node1" presStyleIdx="5" presStyleCnt="8">
        <dgm:presLayoutVars>
          <dgm:bulletEnabled val="1"/>
        </dgm:presLayoutVars>
      </dgm:prSet>
      <dgm:spPr/>
    </dgm:pt>
    <dgm:pt modelId="{F17BB64E-6F81-4398-88FE-7B4C2E38438C}" type="pres">
      <dgm:prSet presAssocID="{3E0983D8-9BBF-4E78-9816-7D30974D7543}" presName="sibTrans" presStyleLbl="sibTrans2D1" presStyleIdx="5" presStyleCnt="7"/>
      <dgm:spPr/>
    </dgm:pt>
    <dgm:pt modelId="{F51A71E4-81BD-4B81-9EFB-F98899552425}" type="pres">
      <dgm:prSet presAssocID="{3E0983D8-9BBF-4E78-9816-7D30974D7543}" presName="connectorText" presStyleLbl="sibTrans2D1" presStyleIdx="5" presStyleCnt="7"/>
      <dgm:spPr/>
    </dgm:pt>
    <dgm:pt modelId="{35E0B480-BB8B-4ABD-A978-0307F12D43BB}" type="pres">
      <dgm:prSet presAssocID="{4FBC9016-5447-47FA-B2C7-57AC76E354B0}" presName="node" presStyleLbl="node1" presStyleIdx="6" presStyleCnt="8">
        <dgm:presLayoutVars>
          <dgm:bulletEnabled val="1"/>
        </dgm:presLayoutVars>
      </dgm:prSet>
      <dgm:spPr/>
    </dgm:pt>
    <dgm:pt modelId="{E87F372D-1157-4060-944E-CEF93CDF3C8C}" type="pres">
      <dgm:prSet presAssocID="{9EDEA3B8-A99F-4750-9A60-A60C0D5E4BCF}" presName="sibTrans" presStyleLbl="sibTrans2D1" presStyleIdx="6" presStyleCnt="7"/>
      <dgm:spPr/>
    </dgm:pt>
    <dgm:pt modelId="{67132FE4-3118-48A9-A23B-87CD0E1E0853}" type="pres">
      <dgm:prSet presAssocID="{9EDEA3B8-A99F-4750-9A60-A60C0D5E4BCF}" presName="connectorText" presStyleLbl="sibTrans2D1" presStyleIdx="6" presStyleCnt="7"/>
      <dgm:spPr/>
    </dgm:pt>
    <dgm:pt modelId="{7CC75882-5BF1-4932-8149-1D7A0552A528}" type="pres">
      <dgm:prSet presAssocID="{55283E03-B30F-4381-9DC8-C6572182F16C}" presName="node" presStyleLbl="node1" presStyleIdx="7" presStyleCnt="8">
        <dgm:presLayoutVars>
          <dgm:bulletEnabled val="1"/>
        </dgm:presLayoutVars>
      </dgm:prSet>
      <dgm:spPr/>
    </dgm:pt>
  </dgm:ptLst>
  <dgm:cxnLst>
    <dgm:cxn modelId="{E6A64A11-C9C4-41B3-83DD-441D8101A878}" srcId="{D961F219-223D-4D15-9EEC-5957BE9B6545}" destId="{D9FA12BD-12E0-427B-97E2-C7FF1166A055}" srcOrd="1" destOrd="0" parTransId="{2C018617-3BDD-43EA-B314-FAABEF1AE936}" sibTransId="{4CC10EBA-B907-44CD-A0F9-905854B2CF4D}"/>
    <dgm:cxn modelId="{16B6161A-0FB5-48C1-B59F-61156A2E1FE1}" type="presOf" srcId="{4CC10EBA-B907-44CD-A0F9-905854B2CF4D}" destId="{06EB9369-1B14-46DB-B0A6-6BF7B6AF402E}" srcOrd="0" destOrd="0" presId="urn:microsoft.com/office/officeart/2005/8/layout/process5"/>
    <dgm:cxn modelId="{F98F6320-C1E0-44E9-B93D-B3B91D5E9469}" type="presOf" srcId="{2C4D5B49-9D69-40F3-9B49-667E542ADF94}" destId="{4A9549B6-7526-45F1-82CC-6D2691E87CA0}" srcOrd="1" destOrd="0" presId="urn:microsoft.com/office/officeart/2005/8/layout/process5"/>
    <dgm:cxn modelId="{A7412124-8A10-417D-A3B4-6F1611DBA57A}" type="presOf" srcId="{0DBF81B0-B109-45CB-A13C-FC7271C34653}" destId="{7E209CE2-7A7F-4759-85E4-E89F59521C0F}" srcOrd="1" destOrd="0" presId="urn:microsoft.com/office/officeart/2005/8/layout/process5"/>
    <dgm:cxn modelId="{560C1725-A7AF-4877-BADF-B84F252F9C99}" type="presOf" srcId="{FDBBBA86-8E36-41AD-A141-74ED026C3375}" destId="{D849CA08-4992-46A8-9B4D-64968152AAE7}" srcOrd="0" destOrd="0" presId="urn:microsoft.com/office/officeart/2005/8/layout/process5"/>
    <dgm:cxn modelId="{FC9FA925-0D08-4947-AAC0-077F9B78E8C6}" srcId="{D961F219-223D-4D15-9EEC-5957BE9B6545}" destId="{5738941A-4378-4593-BE87-5BBEFF6DC677}" srcOrd="4" destOrd="0" parTransId="{42AF53BC-C058-41C8-8513-60691BB8D62A}" sibTransId="{A6A52AA0-8B6E-4F56-910A-A21878DF10FF}"/>
    <dgm:cxn modelId="{8608D52C-C905-47A7-84C5-E48ADE908047}" type="presOf" srcId="{3E32B91A-6197-4603-AF43-99C777C9E41E}" destId="{E39ECD98-C65D-44A6-8FC1-B1C9E14598FA}" srcOrd="0" destOrd="0" presId="urn:microsoft.com/office/officeart/2005/8/layout/process5"/>
    <dgm:cxn modelId="{AC3A3330-82B1-41DC-8223-678B8F838124}" type="presOf" srcId="{55283E03-B30F-4381-9DC8-C6572182F16C}" destId="{7CC75882-5BF1-4932-8149-1D7A0552A528}" srcOrd="0" destOrd="0" presId="urn:microsoft.com/office/officeart/2005/8/layout/process5"/>
    <dgm:cxn modelId="{680D4A3C-6D98-4D20-BEA2-E7E737AD19DE}" type="presOf" srcId="{5738941A-4378-4593-BE87-5BBEFF6DC677}" destId="{7DE37EE6-85A8-4B28-B0A6-D6097A887A1B}" srcOrd="0" destOrd="0" presId="urn:microsoft.com/office/officeart/2005/8/layout/process5"/>
    <dgm:cxn modelId="{E252FE44-E2C7-4CC5-84D3-B702DB3D6884}" type="presOf" srcId="{4CC10EBA-B907-44CD-A0F9-905854B2CF4D}" destId="{F1DE674C-EA2E-46F9-8563-4CFBEE08B1F5}" srcOrd="1" destOrd="0" presId="urn:microsoft.com/office/officeart/2005/8/layout/process5"/>
    <dgm:cxn modelId="{7092E447-3E86-48C4-81DE-8E4A8AF70719}" type="presOf" srcId="{AE013212-D82F-4870-B0E6-CB563B066F52}" destId="{FEC984CD-297B-4447-BDCD-1A18EC016C70}" srcOrd="0" destOrd="0" presId="urn:microsoft.com/office/officeart/2005/8/layout/process5"/>
    <dgm:cxn modelId="{96043649-CB7B-4FDB-BDFF-1DDCC63E28FD}" srcId="{D961F219-223D-4D15-9EEC-5957BE9B6545}" destId="{4FBC9016-5447-47FA-B2C7-57AC76E354B0}" srcOrd="6" destOrd="0" parTransId="{AA82413A-2B3D-4F10-9BE4-3DEBFF112A94}" sibTransId="{9EDEA3B8-A99F-4750-9A60-A60C0D5E4BCF}"/>
    <dgm:cxn modelId="{73A87C69-E9C0-43BE-BA78-B8D141508572}" type="presOf" srcId="{AE013212-D82F-4870-B0E6-CB563B066F52}" destId="{B6E81812-2054-4276-8A9B-727FE9363DB5}" srcOrd="1" destOrd="0" presId="urn:microsoft.com/office/officeart/2005/8/layout/process5"/>
    <dgm:cxn modelId="{3C1C924D-571F-4A58-B11F-C57E8C862DA9}" type="presOf" srcId="{3E0983D8-9BBF-4E78-9816-7D30974D7543}" destId="{F17BB64E-6F81-4398-88FE-7B4C2E38438C}" srcOrd="0" destOrd="0" presId="urn:microsoft.com/office/officeart/2005/8/layout/process5"/>
    <dgm:cxn modelId="{A5ECBA51-4B86-434F-8A13-172582180B32}" type="presOf" srcId="{3E0983D8-9BBF-4E78-9816-7D30974D7543}" destId="{F51A71E4-81BD-4B81-9EFB-F98899552425}" srcOrd="1" destOrd="0" presId="urn:microsoft.com/office/officeart/2005/8/layout/process5"/>
    <dgm:cxn modelId="{9EF9849D-53E2-4D55-A61E-C3373698E3BA}" srcId="{D961F219-223D-4D15-9EEC-5957BE9B6545}" destId="{36323709-D8D4-4BF6-BD90-A1F35809FF37}" srcOrd="0" destOrd="0" parTransId="{87D755C2-6B10-4359-856E-2C41225EE8BE}" sibTransId="{0DBF81B0-B109-45CB-A13C-FC7271C34653}"/>
    <dgm:cxn modelId="{BE1BA29E-2D24-4A6C-93A3-C6115DC8C5A6}" type="presOf" srcId="{D9FA12BD-12E0-427B-97E2-C7FF1166A055}" destId="{C73D9FFF-E625-4FDB-900E-51DAD7251C06}" srcOrd="0" destOrd="0" presId="urn:microsoft.com/office/officeart/2005/8/layout/process5"/>
    <dgm:cxn modelId="{794377A4-61B3-43FC-9410-03F2ED039A1C}" srcId="{D961F219-223D-4D15-9EEC-5957BE9B6545}" destId="{55283E03-B30F-4381-9DC8-C6572182F16C}" srcOrd="7" destOrd="0" parTransId="{BEDE7460-F448-4C42-9C5F-9C26D122A070}" sibTransId="{54377B2D-65F2-4624-9495-6B8840559E5B}"/>
    <dgm:cxn modelId="{86D72BB6-EB7E-4F73-B82B-9D0AF30A6636}" srcId="{D961F219-223D-4D15-9EEC-5957BE9B6545}" destId="{3E32B91A-6197-4603-AF43-99C777C9E41E}" srcOrd="3" destOrd="0" parTransId="{39236E0D-7AD9-49C4-99B5-848B44CA10D9}" sibTransId="{2C4D5B49-9D69-40F3-9B49-667E542ADF94}"/>
    <dgm:cxn modelId="{EF7F53C2-BC19-454F-9C90-E74B9FE2B190}" type="presOf" srcId="{4FBC9016-5447-47FA-B2C7-57AC76E354B0}" destId="{35E0B480-BB8B-4ABD-A978-0307F12D43BB}" srcOrd="0" destOrd="0" presId="urn:microsoft.com/office/officeart/2005/8/layout/process5"/>
    <dgm:cxn modelId="{CD6644C9-202C-49DA-BD48-A1AE10B1A222}" srcId="{D961F219-223D-4D15-9EEC-5957BE9B6545}" destId="{FDBBBA86-8E36-41AD-A141-74ED026C3375}" srcOrd="5" destOrd="0" parTransId="{A1239225-A145-4B41-B67C-23C9D6E6CC2C}" sibTransId="{3E0983D8-9BBF-4E78-9816-7D30974D7543}"/>
    <dgm:cxn modelId="{73FF68D1-CA0B-4903-8E04-5B5A79704D9F}" type="presOf" srcId="{0DBF81B0-B109-45CB-A13C-FC7271C34653}" destId="{C18C84C1-59F9-472E-86CD-444584426554}" srcOrd="0" destOrd="0" presId="urn:microsoft.com/office/officeart/2005/8/layout/process5"/>
    <dgm:cxn modelId="{CEE7D8D5-8154-4BC7-91C2-9E66E71D2AE5}" type="presOf" srcId="{7D34F4E1-0BBD-44D0-91DC-C4B45A8A9FB0}" destId="{1308A8CA-593C-4FAF-9116-DD92C1EEA02B}" srcOrd="0" destOrd="0" presId="urn:microsoft.com/office/officeart/2005/8/layout/process5"/>
    <dgm:cxn modelId="{514800D8-63AA-47BA-AC10-E61CA7A27D8C}" type="presOf" srcId="{2C4D5B49-9D69-40F3-9B49-667E542ADF94}" destId="{8BD152B3-2D22-4739-8668-2CC7544AEE02}" srcOrd="0" destOrd="0" presId="urn:microsoft.com/office/officeart/2005/8/layout/process5"/>
    <dgm:cxn modelId="{49CCC3EF-9AA2-415C-80D9-D6AB9DA87E51}" type="presOf" srcId="{9EDEA3B8-A99F-4750-9A60-A60C0D5E4BCF}" destId="{E87F372D-1157-4060-944E-CEF93CDF3C8C}" srcOrd="0" destOrd="0" presId="urn:microsoft.com/office/officeart/2005/8/layout/process5"/>
    <dgm:cxn modelId="{03E79AF1-F6FA-43C8-9AAA-A9365E8E6A31}" srcId="{D961F219-223D-4D15-9EEC-5957BE9B6545}" destId="{7D34F4E1-0BBD-44D0-91DC-C4B45A8A9FB0}" srcOrd="2" destOrd="0" parTransId="{8A90CE4B-EB87-4303-B83D-73EC9684D833}" sibTransId="{AE013212-D82F-4870-B0E6-CB563B066F52}"/>
    <dgm:cxn modelId="{516630F2-C266-4310-9234-EE21AE1211DE}" type="presOf" srcId="{D961F219-223D-4D15-9EEC-5957BE9B6545}" destId="{69DCA720-CC85-43F6-988C-E59CDADEC46F}" srcOrd="0" destOrd="0" presId="urn:microsoft.com/office/officeart/2005/8/layout/process5"/>
    <dgm:cxn modelId="{87A89EF3-460B-4D5A-B01A-1CBAFDAD6E54}" type="presOf" srcId="{A6A52AA0-8B6E-4F56-910A-A21878DF10FF}" destId="{1C0116BC-A19E-4981-AD0C-87F9DE3B36B7}" srcOrd="0" destOrd="0" presId="urn:microsoft.com/office/officeart/2005/8/layout/process5"/>
    <dgm:cxn modelId="{2EB5DCF8-EF3A-4C12-802A-53DD130A4858}" type="presOf" srcId="{A6A52AA0-8B6E-4F56-910A-A21878DF10FF}" destId="{BA588C06-A791-44A5-B577-5A9D05C1F734}" srcOrd="1" destOrd="0" presId="urn:microsoft.com/office/officeart/2005/8/layout/process5"/>
    <dgm:cxn modelId="{576BE3F9-6678-4D54-9D30-3259F6060647}" type="presOf" srcId="{9EDEA3B8-A99F-4750-9A60-A60C0D5E4BCF}" destId="{67132FE4-3118-48A9-A23B-87CD0E1E0853}" srcOrd="1" destOrd="0" presId="urn:microsoft.com/office/officeart/2005/8/layout/process5"/>
    <dgm:cxn modelId="{1540F5FA-76B4-4F29-8CBD-BFCDDCD60461}" type="presOf" srcId="{36323709-D8D4-4BF6-BD90-A1F35809FF37}" destId="{C6424816-2857-4F89-A404-2E66F4CC5E36}" srcOrd="0" destOrd="0" presId="urn:microsoft.com/office/officeart/2005/8/layout/process5"/>
    <dgm:cxn modelId="{FCB485D8-D282-402F-BC6F-3D61B8600D78}" type="presParOf" srcId="{69DCA720-CC85-43F6-988C-E59CDADEC46F}" destId="{C6424816-2857-4F89-A404-2E66F4CC5E36}" srcOrd="0" destOrd="0" presId="urn:microsoft.com/office/officeart/2005/8/layout/process5"/>
    <dgm:cxn modelId="{31266891-51C1-4369-B4CF-A3DB90E4FEE5}" type="presParOf" srcId="{69DCA720-CC85-43F6-988C-E59CDADEC46F}" destId="{C18C84C1-59F9-472E-86CD-444584426554}" srcOrd="1" destOrd="0" presId="urn:microsoft.com/office/officeart/2005/8/layout/process5"/>
    <dgm:cxn modelId="{85E48614-DCFA-49DE-8754-9C493F9F1F01}" type="presParOf" srcId="{C18C84C1-59F9-472E-86CD-444584426554}" destId="{7E209CE2-7A7F-4759-85E4-E89F59521C0F}" srcOrd="0" destOrd="0" presId="urn:microsoft.com/office/officeart/2005/8/layout/process5"/>
    <dgm:cxn modelId="{D19A0BAC-DF2B-4D7C-B207-FF027D42D662}" type="presParOf" srcId="{69DCA720-CC85-43F6-988C-E59CDADEC46F}" destId="{C73D9FFF-E625-4FDB-900E-51DAD7251C06}" srcOrd="2" destOrd="0" presId="urn:microsoft.com/office/officeart/2005/8/layout/process5"/>
    <dgm:cxn modelId="{CECB4A3E-AA81-4B46-AF3D-7C5814CCCBDD}" type="presParOf" srcId="{69DCA720-CC85-43F6-988C-E59CDADEC46F}" destId="{06EB9369-1B14-46DB-B0A6-6BF7B6AF402E}" srcOrd="3" destOrd="0" presId="urn:microsoft.com/office/officeart/2005/8/layout/process5"/>
    <dgm:cxn modelId="{C1DBD3D9-3F63-4D00-A030-FE9CE933C803}" type="presParOf" srcId="{06EB9369-1B14-46DB-B0A6-6BF7B6AF402E}" destId="{F1DE674C-EA2E-46F9-8563-4CFBEE08B1F5}" srcOrd="0" destOrd="0" presId="urn:microsoft.com/office/officeart/2005/8/layout/process5"/>
    <dgm:cxn modelId="{50BED8D0-A18B-4184-AC95-8995D338132B}" type="presParOf" srcId="{69DCA720-CC85-43F6-988C-E59CDADEC46F}" destId="{1308A8CA-593C-4FAF-9116-DD92C1EEA02B}" srcOrd="4" destOrd="0" presId="urn:microsoft.com/office/officeart/2005/8/layout/process5"/>
    <dgm:cxn modelId="{C6F7BD58-03DF-43F9-8160-9F1CA91CB8E5}" type="presParOf" srcId="{69DCA720-CC85-43F6-988C-E59CDADEC46F}" destId="{FEC984CD-297B-4447-BDCD-1A18EC016C70}" srcOrd="5" destOrd="0" presId="urn:microsoft.com/office/officeart/2005/8/layout/process5"/>
    <dgm:cxn modelId="{06BBEB01-B3E5-4899-8A30-D74A04AB5A0F}" type="presParOf" srcId="{FEC984CD-297B-4447-BDCD-1A18EC016C70}" destId="{B6E81812-2054-4276-8A9B-727FE9363DB5}" srcOrd="0" destOrd="0" presId="urn:microsoft.com/office/officeart/2005/8/layout/process5"/>
    <dgm:cxn modelId="{DAD83D53-39C6-49C6-A540-B2F4235C0022}" type="presParOf" srcId="{69DCA720-CC85-43F6-988C-E59CDADEC46F}" destId="{E39ECD98-C65D-44A6-8FC1-B1C9E14598FA}" srcOrd="6" destOrd="0" presId="urn:microsoft.com/office/officeart/2005/8/layout/process5"/>
    <dgm:cxn modelId="{C917E427-795A-414F-B8FF-313738547342}" type="presParOf" srcId="{69DCA720-CC85-43F6-988C-E59CDADEC46F}" destId="{8BD152B3-2D22-4739-8668-2CC7544AEE02}" srcOrd="7" destOrd="0" presId="urn:microsoft.com/office/officeart/2005/8/layout/process5"/>
    <dgm:cxn modelId="{F1FFC03B-9D3B-48E0-A652-637D9389C924}" type="presParOf" srcId="{8BD152B3-2D22-4739-8668-2CC7544AEE02}" destId="{4A9549B6-7526-45F1-82CC-6D2691E87CA0}" srcOrd="0" destOrd="0" presId="urn:microsoft.com/office/officeart/2005/8/layout/process5"/>
    <dgm:cxn modelId="{F3523B19-9A46-4068-BE89-177C73DC855C}" type="presParOf" srcId="{69DCA720-CC85-43F6-988C-E59CDADEC46F}" destId="{7DE37EE6-85A8-4B28-B0A6-D6097A887A1B}" srcOrd="8" destOrd="0" presId="urn:microsoft.com/office/officeart/2005/8/layout/process5"/>
    <dgm:cxn modelId="{9B748FA3-8E85-47B2-833C-AECA049D1CB3}" type="presParOf" srcId="{69DCA720-CC85-43F6-988C-E59CDADEC46F}" destId="{1C0116BC-A19E-4981-AD0C-87F9DE3B36B7}" srcOrd="9" destOrd="0" presId="urn:microsoft.com/office/officeart/2005/8/layout/process5"/>
    <dgm:cxn modelId="{547A6C85-7AA3-4375-839D-C7DC0EF418BF}" type="presParOf" srcId="{1C0116BC-A19E-4981-AD0C-87F9DE3B36B7}" destId="{BA588C06-A791-44A5-B577-5A9D05C1F734}" srcOrd="0" destOrd="0" presId="urn:microsoft.com/office/officeart/2005/8/layout/process5"/>
    <dgm:cxn modelId="{8F813EBF-7254-48D5-8886-5C3FC9FA7E4A}" type="presParOf" srcId="{69DCA720-CC85-43F6-988C-E59CDADEC46F}" destId="{D849CA08-4992-46A8-9B4D-64968152AAE7}" srcOrd="10" destOrd="0" presId="urn:microsoft.com/office/officeart/2005/8/layout/process5"/>
    <dgm:cxn modelId="{E8CEC1E8-893E-47D0-A530-03E113DDEC20}" type="presParOf" srcId="{69DCA720-CC85-43F6-988C-E59CDADEC46F}" destId="{F17BB64E-6F81-4398-88FE-7B4C2E38438C}" srcOrd="11" destOrd="0" presId="urn:microsoft.com/office/officeart/2005/8/layout/process5"/>
    <dgm:cxn modelId="{D3E2DA8E-68F5-49A2-AD6B-0B09DB51C056}" type="presParOf" srcId="{F17BB64E-6F81-4398-88FE-7B4C2E38438C}" destId="{F51A71E4-81BD-4B81-9EFB-F98899552425}" srcOrd="0" destOrd="0" presId="urn:microsoft.com/office/officeart/2005/8/layout/process5"/>
    <dgm:cxn modelId="{920CEA5B-5CDD-447C-B368-BCB2CED0A6DD}" type="presParOf" srcId="{69DCA720-CC85-43F6-988C-E59CDADEC46F}" destId="{35E0B480-BB8B-4ABD-A978-0307F12D43BB}" srcOrd="12" destOrd="0" presId="urn:microsoft.com/office/officeart/2005/8/layout/process5"/>
    <dgm:cxn modelId="{18BD9E31-FCFB-4C98-926B-6347793B7F0F}" type="presParOf" srcId="{69DCA720-CC85-43F6-988C-E59CDADEC46F}" destId="{E87F372D-1157-4060-944E-CEF93CDF3C8C}" srcOrd="13" destOrd="0" presId="urn:microsoft.com/office/officeart/2005/8/layout/process5"/>
    <dgm:cxn modelId="{57B7C29D-EB6B-40AC-8948-39F26FC78AC5}" type="presParOf" srcId="{E87F372D-1157-4060-944E-CEF93CDF3C8C}" destId="{67132FE4-3118-48A9-A23B-87CD0E1E0853}" srcOrd="0" destOrd="0" presId="urn:microsoft.com/office/officeart/2005/8/layout/process5"/>
    <dgm:cxn modelId="{DE5F1D51-D11C-444E-A684-F6CC0E52DDE6}" type="presParOf" srcId="{69DCA720-CC85-43F6-988C-E59CDADEC46F}" destId="{7CC75882-5BF1-4932-8149-1D7A0552A528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216BD-3CCA-6A4F-BB95-78C83681B100}">
      <dsp:nvSpPr>
        <dsp:cNvPr id="0" name=""/>
        <dsp:cNvSpPr/>
      </dsp:nvSpPr>
      <dsp:spPr>
        <a:xfrm rot="10800000">
          <a:off x="1113022" y="692"/>
          <a:ext cx="10373961" cy="795979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005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Myriad Pro" panose="020B0503030403020204" pitchFamily="34" charset="0"/>
            </a:rPr>
            <a:t>  Traffic signal timing optimization and coordination</a:t>
          </a:r>
        </a:p>
      </dsp:txBody>
      <dsp:txXfrm rot="10800000">
        <a:off x="1312017" y="692"/>
        <a:ext cx="10174966" cy="795979"/>
      </dsp:txXfrm>
    </dsp:sp>
    <dsp:sp modelId="{39FAD2DB-FD1B-7B44-A466-564BC241AA6D}">
      <dsp:nvSpPr>
        <dsp:cNvPr id="0" name=""/>
        <dsp:cNvSpPr/>
      </dsp:nvSpPr>
      <dsp:spPr>
        <a:xfrm>
          <a:off x="712418" y="692"/>
          <a:ext cx="795979" cy="79597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B7D0A-B7FF-744C-8B48-89B739298CCB}">
      <dsp:nvSpPr>
        <dsp:cNvPr id="0" name=""/>
        <dsp:cNvSpPr/>
      </dsp:nvSpPr>
      <dsp:spPr>
        <a:xfrm rot="10800000">
          <a:off x="1113022" y="995667"/>
          <a:ext cx="10373961" cy="795979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005" tIns="102870" rIns="192024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Myriad Pro" panose="020B0503030403020204" pitchFamily="34" charset="0"/>
            </a:rPr>
            <a:t>  Multi-agency/jurisdictional information exchange/sharing</a:t>
          </a:r>
        </a:p>
      </dsp:txBody>
      <dsp:txXfrm rot="10800000">
        <a:off x="1312017" y="995667"/>
        <a:ext cx="10174966" cy="795979"/>
      </dsp:txXfrm>
    </dsp:sp>
    <dsp:sp modelId="{8E1C1C54-2F16-A040-8B0D-1DF916B4FC95}">
      <dsp:nvSpPr>
        <dsp:cNvPr id="0" name=""/>
        <dsp:cNvSpPr/>
      </dsp:nvSpPr>
      <dsp:spPr>
        <a:xfrm>
          <a:off x="712418" y="995667"/>
          <a:ext cx="795979" cy="79597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8E8EE-5079-7244-866E-2E10C00800A3}">
      <dsp:nvSpPr>
        <dsp:cNvPr id="0" name=""/>
        <dsp:cNvSpPr/>
      </dsp:nvSpPr>
      <dsp:spPr>
        <a:xfrm rot="10800000">
          <a:off x="1113022" y="1990642"/>
          <a:ext cx="10373961" cy="795979"/>
        </a:xfrm>
        <a:prstGeom prst="homePlat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005" tIns="102870" rIns="192024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Myriad Pro" panose="020B0503030403020204" pitchFamily="34" charset="0"/>
            </a:rPr>
            <a:t>  Ped/bike safety at/near intersections or along roadway</a:t>
          </a:r>
        </a:p>
      </dsp:txBody>
      <dsp:txXfrm rot="10800000">
        <a:off x="1312017" y="1990642"/>
        <a:ext cx="10174966" cy="795979"/>
      </dsp:txXfrm>
    </dsp:sp>
    <dsp:sp modelId="{4E54AB92-982A-EC4D-A2AD-6B05170E9E8E}">
      <dsp:nvSpPr>
        <dsp:cNvPr id="0" name=""/>
        <dsp:cNvSpPr/>
      </dsp:nvSpPr>
      <dsp:spPr>
        <a:xfrm>
          <a:off x="712418" y="1990642"/>
          <a:ext cx="795979" cy="79597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68F57-46E4-6D46-9F40-5B9DE76A85B5}">
      <dsp:nvSpPr>
        <dsp:cNvPr id="0" name=""/>
        <dsp:cNvSpPr/>
      </dsp:nvSpPr>
      <dsp:spPr>
        <a:xfrm rot="10800000">
          <a:off x="1113022" y="2985617"/>
          <a:ext cx="10373961" cy="795979"/>
        </a:xfrm>
        <a:prstGeom prst="homePlat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005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Myriad Pro" panose="020B0503030403020204" pitchFamily="34" charset="0"/>
            </a:rPr>
            <a:t>  Staffing skills, knowledge and resources to support technology</a:t>
          </a:r>
        </a:p>
      </dsp:txBody>
      <dsp:txXfrm rot="10800000">
        <a:off x="1312017" y="2985617"/>
        <a:ext cx="10174966" cy="795979"/>
      </dsp:txXfrm>
    </dsp:sp>
    <dsp:sp modelId="{CCC1196A-7ECE-5B4D-90D5-2AA2D41CCAB3}">
      <dsp:nvSpPr>
        <dsp:cNvPr id="0" name=""/>
        <dsp:cNvSpPr/>
      </dsp:nvSpPr>
      <dsp:spPr>
        <a:xfrm>
          <a:off x="712418" y="2985617"/>
          <a:ext cx="795979" cy="79597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24816-2857-4F89-A404-2E66F4CC5E36}">
      <dsp:nvSpPr>
        <dsp:cNvPr id="0" name=""/>
        <dsp:cNvSpPr/>
      </dsp:nvSpPr>
      <dsp:spPr>
        <a:xfrm>
          <a:off x="4989" y="792891"/>
          <a:ext cx="2181504" cy="1308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ID primary needs</a:t>
          </a:r>
        </a:p>
      </dsp:txBody>
      <dsp:txXfrm>
        <a:off x="43325" y="831227"/>
        <a:ext cx="2104832" cy="1232230"/>
      </dsp:txXfrm>
    </dsp:sp>
    <dsp:sp modelId="{C18C84C1-59F9-472E-86CD-444584426554}">
      <dsp:nvSpPr>
        <dsp:cNvPr id="0" name=""/>
        <dsp:cNvSpPr/>
      </dsp:nvSpPr>
      <dsp:spPr>
        <a:xfrm>
          <a:off x="2378465" y="1176836"/>
          <a:ext cx="462478" cy="541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378465" y="1285039"/>
        <a:ext cx="323735" cy="324607"/>
      </dsp:txXfrm>
    </dsp:sp>
    <dsp:sp modelId="{C73D9FFF-E625-4FDB-900E-51DAD7251C06}">
      <dsp:nvSpPr>
        <dsp:cNvPr id="0" name=""/>
        <dsp:cNvSpPr/>
      </dsp:nvSpPr>
      <dsp:spPr>
        <a:xfrm>
          <a:off x="3059095" y="792891"/>
          <a:ext cx="2181504" cy="1308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5714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5714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5714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Map needs to AV/CV apps</a:t>
          </a:r>
        </a:p>
      </dsp:txBody>
      <dsp:txXfrm>
        <a:off x="3097431" y="831227"/>
        <a:ext cx="2104832" cy="1232230"/>
      </dsp:txXfrm>
    </dsp:sp>
    <dsp:sp modelId="{06EB9369-1B14-46DB-B0A6-6BF7B6AF402E}">
      <dsp:nvSpPr>
        <dsp:cNvPr id="0" name=""/>
        <dsp:cNvSpPr/>
      </dsp:nvSpPr>
      <dsp:spPr>
        <a:xfrm>
          <a:off x="5432571" y="1176836"/>
          <a:ext cx="462478" cy="541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45149"/>
                <a:satOff val="-5703"/>
                <a:lumOff val="93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45149"/>
                <a:satOff val="-5703"/>
                <a:lumOff val="93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45149"/>
                <a:satOff val="-5703"/>
                <a:lumOff val="93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432571" y="1285039"/>
        <a:ext cx="323735" cy="324607"/>
      </dsp:txXfrm>
    </dsp:sp>
    <dsp:sp modelId="{1308A8CA-593C-4FAF-9116-DD92C1EEA02B}">
      <dsp:nvSpPr>
        <dsp:cNvPr id="0" name=""/>
        <dsp:cNvSpPr/>
      </dsp:nvSpPr>
      <dsp:spPr>
        <a:xfrm>
          <a:off x="6113200" y="792891"/>
          <a:ext cx="2181504" cy="1308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1429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11429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1429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Pull AV/CV requirements for chosen apps</a:t>
          </a:r>
        </a:p>
      </dsp:txBody>
      <dsp:txXfrm>
        <a:off x="6151536" y="831227"/>
        <a:ext cx="2104832" cy="1232230"/>
      </dsp:txXfrm>
    </dsp:sp>
    <dsp:sp modelId="{FEC984CD-297B-4447-BDCD-1A18EC016C70}">
      <dsp:nvSpPr>
        <dsp:cNvPr id="0" name=""/>
        <dsp:cNvSpPr/>
      </dsp:nvSpPr>
      <dsp:spPr>
        <a:xfrm>
          <a:off x="8486677" y="1176836"/>
          <a:ext cx="462478" cy="541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90298"/>
                <a:satOff val="-11407"/>
                <a:lumOff val="186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90298"/>
                <a:satOff val="-11407"/>
                <a:lumOff val="186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90298"/>
                <a:satOff val="-11407"/>
                <a:lumOff val="186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8486677" y="1285039"/>
        <a:ext cx="323735" cy="324607"/>
      </dsp:txXfrm>
    </dsp:sp>
    <dsp:sp modelId="{E39ECD98-C65D-44A6-8FC1-B1C9E14598FA}">
      <dsp:nvSpPr>
        <dsp:cNvPr id="0" name=""/>
        <dsp:cNvSpPr/>
      </dsp:nvSpPr>
      <dsp:spPr>
        <a:xfrm>
          <a:off x="9167306" y="792891"/>
          <a:ext cx="2181504" cy="1308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7143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17143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714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Confirm functional requirements meet project goals</a:t>
          </a:r>
        </a:p>
      </dsp:txBody>
      <dsp:txXfrm>
        <a:off x="9205642" y="831227"/>
        <a:ext cx="2104832" cy="1232230"/>
      </dsp:txXfrm>
    </dsp:sp>
    <dsp:sp modelId="{8BD152B3-2D22-4739-8668-2CC7544AEE02}">
      <dsp:nvSpPr>
        <dsp:cNvPr id="0" name=""/>
        <dsp:cNvSpPr/>
      </dsp:nvSpPr>
      <dsp:spPr>
        <a:xfrm rot="5400000">
          <a:off x="10026819" y="2254499"/>
          <a:ext cx="462478" cy="541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135447"/>
                <a:satOff val="-17110"/>
                <a:lumOff val="280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135447"/>
                <a:satOff val="-17110"/>
                <a:lumOff val="280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135447"/>
                <a:satOff val="-17110"/>
                <a:lumOff val="280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10095755" y="2293767"/>
        <a:ext cx="324607" cy="323735"/>
      </dsp:txXfrm>
    </dsp:sp>
    <dsp:sp modelId="{7DE37EE6-85A8-4B28-B0A6-D6097A887A1B}">
      <dsp:nvSpPr>
        <dsp:cNvPr id="0" name=""/>
        <dsp:cNvSpPr/>
      </dsp:nvSpPr>
      <dsp:spPr>
        <a:xfrm>
          <a:off x="9167306" y="2974395"/>
          <a:ext cx="2181504" cy="1308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2857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22857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285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Complete SERF to obtain project approval </a:t>
          </a:r>
        </a:p>
      </dsp:txBody>
      <dsp:txXfrm>
        <a:off x="9205642" y="3012731"/>
        <a:ext cx="2104832" cy="1232230"/>
      </dsp:txXfrm>
    </dsp:sp>
    <dsp:sp modelId="{1C0116BC-A19E-4981-AD0C-87F9DE3B36B7}">
      <dsp:nvSpPr>
        <dsp:cNvPr id="0" name=""/>
        <dsp:cNvSpPr/>
      </dsp:nvSpPr>
      <dsp:spPr>
        <a:xfrm rot="10800000">
          <a:off x="8512855" y="3358340"/>
          <a:ext cx="462478" cy="541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180596"/>
                <a:satOff val="-22813"/>
                <a:lumOff val="373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180596"/>
                <a:satOff val="-22813"/>
                <a:lumOff val="373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180596"/>
                <a:satOff val="-22813"/>
                <a:lumOff val="373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8651598" y="3466543"/>
        <a:ext cx="323735" cy="324607"/>
      </dsp:txXfrm>
    </dsp:sp>
    <dsp:sp modelId="{D849CA08-4992-46A8-9B4D-64968152AAE7}">
      <dsp:nvSpPr>
        <dsp:cNvPr id="0" name=""/>
        <dsp:cNvSpPr/>
      </dsp:nvSpPr>
      <dsp:spPr>
        <a:xfrm>
          <a:off x="6113200" y="2974395"/>
          <a:ext cx="2181504" cy="1308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8571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28571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8571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Select standard design drawings</a:t>
          </a:r>
        </a:p>
      </dsp:txBody>
      <dsp:txXfrm>
        <a:off x="6151536" y="3012731"/>
        <a:ext cx="2104832" cy="1232230"/>
      </dsp:txXfrm>
    </dsp:sp>
    <dsp:sp modelId="{F17BB64E-6F81-4398-88FE-7B4C2E38438C}">
      <dsp:nvSpPr>
        <dsp:cNvPr id="0" name=""/>
        <dsp:cNvSpPr/>
      </dsp:nvSpPr>
      <dsp:spPr>
        <a:xfrm rot="10800000">
          <a:off x="5458749" y="3358340"/>
          <a:ext cx="462478" cy="541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225745"/>
                <a:satOff val="-28517"/>
                <a:lumOff val="466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225745"/>
                <a:satOff val="-28517"/>
                <a:lumOff val="466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225745"/>
                <a:satOff val="-28517"/>
                <a:lumOff val="466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5597492" y="3466543"/>
        <a:ext cx="323735" cy="324607"/>
      </dsp:txXfrm>
    </dsp:sp>
    <dsp:sp modelId="{35E0B480-BB8B-4ABD-A978-0307F12D43BB}">
      <dsp:nvSpPr>
        <dsp:cNvPr id="0" name=""/>
        <dsp:cNvSpPr/>
      </dsp:nvSpPr>
      <dsp:spPr>
        <a:xfrm>
          <a:off x="3059095" y="2974395"/>
          <a:ext cx="2181504" cy="1308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34286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34286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34286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Update document set with local/project-specific requirements &amp; drawings </a:t>
          </a:r>
        </a:p>
      </dsp:txBody>
      <dsp:txXfrm>
        <a:off x="3097431" y="3012731"/>
        <a:ext cx="2104832" cy="1232230"/>
      </dsp:txXfrm>
    </dsp:sp>
    <dsp:sp modelId="{E87F372D-1157-4060-944E-CEF93CDF3C8C}">
      <dsp:nvSpPr>
        <dsp:cNvPr id="0" name=""/>
        <dsp:cNvSpPr/>
      </dsp:nvSpPr>
      <dsp:spPr>
        <a:xfrm rot="10800000">
          <a:off x="2404643" y="3358340"/>
          <a:ext cx="462478" cy="541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270894"/>
                <a:satOff val="-34220"/>
                <a:lumOff val="56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270894"/>
                <a:satOff val="-34220"/>
                <a:lumOff val="56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270894"/>
                <a:satOff val="-34220"/>
                <a:lumOff val="56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2543386" y="3466543"/>
        <a:ext cx="323735" cy="324607"/>
      </dsp:txXfrm>
    </dsp:sp>
    <dsp:sp modelId="{7CC75882-5BF1-4932-8149-1D7A0552A528}">
      <dsp:nvSpPr>
        <dsp:cNvPr id="0" name=""/>
        <dsp:cNvSpPr/>
      </dsp:nvSpPr>
      <dsp:spPr>
        <a:xfrm>
          <a:off x="4989" y="2974395"/>
          <a:ext cx="2181504" cy="1308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Use compiled package for procurement</a:t>
          </a:r>
        </a:p>
      </dsp:txBody>
      <dsp:txXfrm>
        <a:off x="43325" y="3012731"/>
        <a:ext cx="2104832" cy="1232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9DEE1-2DCB-5F4C-A149-D817FF6423E2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C5F79-41DB-1541-A3A0-1D4092D8E3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3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85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dirty="0"/>
              <a:t>Traffic signal timing optimization and coordination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Multi-agency/jurisdictional information exchange/sharing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Ped/bike safety at/near intersections or along roadway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Staffing skills, knowledge and resources to support technology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Real-time incident, road closure and alternate route information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Traffic signal priority/preemption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Real-time transit information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Mobility accessibility to elderly and people with disabilities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Better data for transportation planning and investment decision-making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Traffic condition information (congestion, travel time)</a:t>
            </a:r>
          </a:p>
          <a:p>
            <a:pPr rtl="0" eaLnBrk="1" fontAlgn="ctr" latinLnBrk="0" hangingPunct="1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56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Identified AV/CV applications feasible for deployment</a:t>
            </a:r>
          </a:p>
          <a:p>
            <a:r>
              <a:rPr lang="en-US" dirty="0">
                <a:solidFill>
                  <a:srgbClr val="000000"/>
                </a:solidFill>
              </a:rPr>
              <a:t>Researched AV/CV applications being used across U.S.</a:t>
            </a:r>
          </a:p>
          <a:p>
            <a:r>
              <a:rPr lang="en-US" dirty="0">
                <a:solidFill>
                  <a:srgbClr val="000000"/>
                </a:solidFill>
              </a:rPr>
              <a:t>Assessed readiness of applications and technology</a:t>
            </a:r>
          </a:p>
          <a:p>
            <a:r>
              <a:rPr lang="en-US" dirty="0">
                <a:solidFill>
                  <a:srgbClr val="000000"/>
                </a:solidFill>
              </a:rPr>
              <a:t>Identified deployment-ready, deployment near-ready and future deployment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835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developed Ohio Statewide AV/CV Architecture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includes stakeholders and technologies that are within the Ohio Statewide ITS Architecture previously developed by ODOT in 2016.  Stakeholders and technologies were added into the AV/CV Architecture based on current AV/CV planning and deployment activities in Ohio, as well as stakeholder input gathered at multiple regional workshops.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23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Collect Project Information and Identify AV/CV Projects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Determine AV/CV Applications Relevant to Projects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Service Packages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Customize Service Packages to Match the Projects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946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ConOps</a:t>
            </a:r>
            <a:r>
              <a:rPr lang="en-US" dirty="0"/>
              <a:t> describes current </a:t>
            </a:r>
            <a:br>
              <a:rPr lang="en-US" dirty="0"/>
            </a:br>
            <a:r>
              <a:rPr lang="en-US" dirty="0"/>
              <a:t>users, roles and responsibilities, systems involved, interaction required between various stakeholders and systems for each scenario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25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57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ConOps</a:t>
            </a:r>
            <a:r>
              <a:rPr lang="en-US" dirty="0"/>
              <a:t> describes current </a:t>
            </a:r>
            <a:br>
              <a:rPr lang="en-US" dirty="0"/>
            </a:br>
            <a:r>
              <a:rPr lang="en-US" dirty="0"/>
              <a:t>users, roles and responsibilities, systems involved, interaction required between various stakeholders and systems for each scenario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34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Developed System and Software Requirements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requirements document:</a:t>
            </a:r>
          </a:p>
          <a:p>
            <a:r>
              <a:rPr lang="en-US" dirty="0"/>
              <a:t>Defines the baseline functionality of AV/CV applications, infrastructure needs, and institutional support environment</a:t>
            </a:r>
          </a:p>
          <a:p>
            <a:r>
              <a:rPr lang="en-US" dirty="0"/>
              <a:t>Identifies standard data sets by application</a:t>
            </a:r>
          </a:p>
          <a:p>
            <a:r>
              <a:rPr lang="en-US" dirty="0"/>
              <a:t>Includes security requirements based on data set, source, destination and method of transfer</a:t>
            </a:r>
          </a:p>
          <a:p>
            <a:endParaRPr lang="en-US" dirty="0"/>
          </a:p>
          <a:p>
            <a:r>
              <a:rPr lang="en-US" dirty="0"/>
              <a:t>Is a living document, to be updated by deployers as applications are developed and deployed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117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General</a:t>
            </a:r>
          </a:p>
          <a:p>
            <a:pPr lvl="1"/>
            <a:r>
              <a:rPr lang="en-US" dirty="0"/>
              <a:t>Support Environment</a:t>
            </a:r>
          </a:p>
          <a:p>
            <a:pPr lvl="1"/>
            <a:r>
              <a:rPr lang="en-US" dirty="0"/>
              <a:t>CV Infrastructure Networks and Data Policies</a:t>
            </a:r>
          </a:p>
          <a:p>
            <a:pPr lvl="1"/>
            <a:r>
              <a:rPr lang="en-US" dirty="0"/>
              <a:t>Edge Suite</a:t>
            </a:r>
          </a:p>
          <a:p>
            <a:pPr lvl="1"/>
            <a:r>
              <a:rPr lang="en-US" dirty="0"/>
              <a:t>Communications</a:t>
            </a:r>
          </a:p>
          <a:p>
            <a:pPr lvl="1"/>
            <a:r>
              <a:rPr lang="en-US" dirty="0"/>
              <a:t>Installation Requirements</a:t>
            </a:r>
          </a:p>
          <a:p>
            <a:pPr marL="0" indent="0">
              <a:buNone/>
            </a:pPr>
            <a:r>
              <a:rPr lang="en-US" b="1" dirty="0"/>
              <a:t>System Security and Privacy</a:t>
            </a:r>
          </a:p>
          <a:p>
            <a:pPr lvl="1"/>
            <a:r>
              <a:rPr lang="en-US" dirty="0"/>
              <a:t>V2X Platform</a:t>
            </a:r>
          </a:p>
          <a:p>
            <a:pPr lvl="1"/>
            <a:r>
              <a:rPr lang="en-US" dirty="0"/>
              <a:t>OBU CV Application Interface</a:t>
            </a:r>
          </a:p>
          <a:p>
            <a:pPr lvl="1"/>
            <a:r>
              <a:rPr lang="en-US" dirty="0"/>
              <a:t>OBU Security</a:t>
            </a:r>
          </a:p>
          <a:p>
            <a:pPr lvl="1"/>
            <a:r>
              <a:rPr lang="en-US" dirty="0"/>
              <a:t>RSU CV Application Interface</a:t>
            </a:r>
          </a:p>
          <a:p>
            <a:pPr lvl="1"/>
            <a:r>
              <a:rPr lang="en-US" dirty="0"/>
              <a:t>RSU Security</a:t>
            </a:r>
          </a:p>
          <a:p>
            <a:pPr lvl="1"/>
            <a:r>
              <a:rPr lang="en-US" dirty="0"/>
              <a:t>TMC CV Application Interface</a:t>
            </a:r>
          </a:p>
          <a:p>
            <a:pPr lvl="1"/>
            <a:r>
              <a:rPr lang="en-US" dirty="0"/>
              <a:t>TMC Security</a:t>
            </a:r>
          </a:p>
          <a:p>
            <a:pPr lvl="1"/>
            <a:r>
              <a:rPr lang="en-US" dirty="0"/>
              <a:t>Roadway Equipment Security</a:t>
            </a:r>
          </a:p>
          <a:p>
            <a:pPr marL="0" indent="0">
              <a:buNone/>
            </a:pPr>
            <a:r>
              <a:rPr lang="en-US" b="1" dirty="0"/>
              <a:t>Core Services</a:t>
            </a:r>
          </a:p>
          <a:p>
            <a:pPr lvl="1"/>
            <a:r>
              <a:rPr lang="en-US" dirty="0"/>
              <a:t>Core Authorization</a:t>
            </a:r>
          </a:p>
          <a:p>
            <a:pPr lvl="1"/>
            <a:r>
              <a:rPr lang="en-US" dirty="0"/>
              <a:t>Data Distribution</a:t>
            </a:r>
          </a:p>
          <a:p>
            <a:pPr lvl="1"/>
            <a:r>
              <a:rPr lang="en-US" dirty="0"/>
              <a:t>Infrastructure Management</a:t>
            </a:r>
          </a:p>
          <a:p>
            <a:pPr lvl="1"/>
            <a:r>
              <a:rPr lang="en-US" dirty="0"/>
              <a:t>Location and Time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Map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Management</a:t>
            </a:r>
          </a:p>
          <a:p>
            <a:pPr lvl="1"/>
            <a:r>
              <a:rPr lang="en-US" dirty="0"/>
              <a:t>Object Registration and Discovery</a:t>
            </a:r>
          </a:p>
          <a:p>
            <a:pPr lvl="1"/>
            <a:r>
              <a:rPr lang="en-US" dirty="0"/>
              <a:t>Privacy Protection</a:t>
            </a:r>
          </a:p>
          <a:p>
            <a:pPr lvl="1"/>
            <a:r>
              <a:rPr lang="en-US" dirty="0"/>
              <a:t>System Monitoring</a:t>
            </a:r>
          </a:p>
          <a:p>
            <a:pPr lvl="1"/>
            <a:r>
              <a:rPr lang="en-US" dirty="0"/>
              <a:t>Security and Credentials Management</a:t>
            </a:r>
          </a:p>
          <a:p>
            <a:pPr marL="0" indent="0">
              <a:buNone/>
            </a:pPr>
            <a:r>
              <a:rPr lang="en-US" b="1" dirty="0"/>
              <a:t>AV/CV Application-Specific Requirements</a:t>
            </a:r>
          </a:p>
          <a:p>
            <a:pPr lvl="1"/>
            <a:r>
              <a:rPr lang="en-US" dirty="0"/>
              <a:t>118 apps included as per </a:t>
            </a:r>
            <a:r>
              <a:rPr lang="en-US" dirty="0" err="1"/>
              <a:t>ConOps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86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Required by Law § 23 CFR 940.11: Comprehensive Systems Engineering Analysis of Statewide Architecture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50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Prepared Standard RSE (</a:t>
            </a:r>
            <a:r>
              <a:rPr lang="en-US" dirty="0" err="1"/>
              <a:t>spellout</a:t>
            </a:r>
            <a:r>
              <a:rPr lang="en-US" dirty="0"/>
              <a:t>?)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Software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Engineers  </a:t>
            </a:r>
            <a:r>
              <a:rPr lang="en-US" dirty="0"/>
              <a:t>Drawings</a:t>
            </a:r>
          </a:p>
          <a:p>
            <a:endParaRPr lang="en-US" dirty="0"/>
          </a:p>
          <a:p>
            <a:r>
              <a:rPr lang="en-US" dirty="0"/>
              <a:t>Need to tie back to AV/CV work and how it benefits the audience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168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881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93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Use the Requirements</a:t>
            </a:r>
          </a:p>
          <a:p>
            <a:endParaRPr lang="en-US" dirty="0"/>
          </a:p>
          <a:p>
            <a:r>
              <a:rPr lang="en-US" dirty="0"/>
              <a:t>Identify primary need(s) to be addressed (refer to the Concept of Operations for list of user needs captured throughout the state)</a:t>
            </a:r>
          </a:p>
          <a:p>
            <a:r>
              <a:rPr lang="en-US" dirty="0"/>
              <a:t>Needs are mapped to a set of potential AV/CV applications</a:t>
            </a:r>
          </a:p>
          <a:p>
            <a:r>
              <a:rPr lang="en-US" dirty="0"/>
              <a:t>Pull AV/CV application-specific requirements for the chosen applications</a:t>
            </a:r>
          </a:p>
          <a:p>
            <a:r>
              <a:rPr lang="en-US" dirty="0"/>
              <a:t>Identify existing gaps (if any) with the institutional or infrastructure elements needed to support those applications</a:t>
            </a:r>
          </a:p>
          <a:p>
            <a:r>
              <a:rPr lang="en-US" dirty="0"/>
              <a:t>Pull necessary institutional/infrastructure component requirements from the foundational requirements</a:t>
            </a:r>
          </a:p>
          <a:p>
            <a:r>
              <a:rPr lang="en-US" dirty="0"/>
              <a:t>Select standard design drawings as needed</a:t>
            </a:r>
          </a:p>
          <a:p>
            <a:r>
              <a:rPr lang="en-US" dirty="0"/>
              <a:t>Update the compiled set of requirements and drawings with local or project-specific requirements</a:t>
            </a:r>
          </a:p>
          <a:p>
            <a:r>
              <a:rPr lang="en-US" dirty="0"/>
              <a:t>Use the compiled package to prepare procurement document set</a:t>
            </a:r>
          </a:p>
          <a:p>
            <a:r>
              <a:rPr lang="en-US" dirty="0"/>
              <a:t>Circle back to update the overall requirements document and design drawings with updates and clarifications that may assist future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96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4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4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Examples of AV/CV applications applied to existing ODOT deployments that are identified as part of AECOM’s Feasibility Exploration scope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2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76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38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405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C5F79-41DB-1541-A3A0-1D4092D8E32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5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A8A5E-5C8A-D443-A173-44995867F4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FD77A8C-ECB4-F24D-A99C-47044F90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78" y="3924547"/>
            <a:ext cx="11161644" cy="76114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CE9B32-9175-B049-B9A4-8BD98D5C696A}"/>
              </a:ext>
            </a:extLst>
          </p:cNvPr>
          <p:cNvSpPr/>
          <p:nvPr userDrawn="1"/>
        </p:nvSpPr>
        <p:spPr>
          <a:xfrm>
            <a:off x="248478" y="5516217"/>
            <a:ext cx="4343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29DF2A-D608-F44C-8227-F49AF49527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1557"/>
            <a:ext cx="10515600" cy="809742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5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#2">
    <p:bg>
      <p:bgPr>
        <a:gradFill>
          <a:gsLst>
            <a:gs pos="0">
              <a:srgbClr val="4C4C4C">
                <a:lumMod val="98000"/>
                <a:lumOff val="2000"/>
              </a:srgbClr>
            </a:gs>
            <a:gs pos="50000">
              <a:srgbClr val="262626">
                <a:lumMod val="97000"/>
                <a:lumOff val="3000"/>
              </a:srgbClr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2"/>
            <a:ext cx="12174699" cy="6853239"/>
          </a:xfrm>
          <a:prstGeom prst="rect">
            <a:avLst/>
          </a:prstGeom>
          <a:solidFill>
            <a:srgbClr val="00B5E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66727" y="1122363"/>
            <a:ext cx="1127601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66727" y="3602037"/>
            <a:ext cx="11276013" cy="1655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3233" y="6440007"/>
            <a:ext cx="651567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06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clusio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312" y="3098105"/>
            <a:ext cx="4420328" cy="60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5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448197-85A9-014A-A0DD-193D371A88F2}"/>
              </a:ext>
            </a:extLst>
          </p:cNvPr>
          <p:cNvSpPr txBox="1">
            <a:spLocks/>
          </p:cNvSpPr>
          <p:nvPr userDrawn="1"/>
        </p:nvSpPr>
        <p:spPr>
          <a:xfrm>
            <a:off x="11490137" y="6217450"/>
            <a:ext cx="500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2FEFA4-7C89-CF4F-B64B-31019D572D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21F19-06B6-0A48-8C88-D394D3B1DC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43726-5D65-8E47-9AA8-E34D4CDCB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ED0EC-113D-0240-8C83-56788E23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1BBD6-F753-4843-A1BE-16B10619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1F19-06B6-0A48-8C88-D394D3B1DC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3041" y="1558141"/>
            <a:ext cx="3665316" cy="2387600"/>
          </a:xfrm>
        </p:spPr>
        <p:txBody>
          <a:bodyPr anchor="b">
            <a:normAutofit/>
          </a:bodyPr>
          <a:lstStyle>
            <a:lvl1pPr algn="ctr">
              <a:defRPr sz="32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43726-5D65-8E47-9AA8-E34D4CDCB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3041" y="4298427"/>
            <a:ext cx="366531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ED0EC-113D-0240-8C83-56788E23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1BBD6-F753-4843-A1BE-16B10619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A3D55-11C3-5949-8111-097B3899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137" y="6217451"/>
            <a:ext cx="500270" cy="365125"/>
          </a:xfrm>
        </p:spPr>
        <p:txBody>
          <a:bodyPr/>
          <a:lstStyle/>
          <a:p>
            <a:fld id="{942FEFA4-7C89-CF4F-B64B-31019D572D5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468ED-3F3E-6C4E-A083-FA65234CF3D1}"/>
              </a:ext>
            </a:extLst>
          </p:cNvPr>
          <p:cNvCxnSpPr>
            <a:cxnSpLocks/>
          </p:cNvCxnSpPr>
          <p:nvPr userDrawn="1"/>
        </p:nvCxnSpPr>
        <p:spPr>
          <a:xfrm>
            <a:off x="8333441" y="4108134"/>
            <a:ext cx="33245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4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6828-336A-EF45-B78A-E98CC7A60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2663"/>
            <a:ext cx="10515600" cy="476290"/>
          </a:xfrm>
        </p:spPr>
        <p:txBody>
          <a:bodyPr>
            <a:noAutofit/>
          </a:bodyPr>
          <a:lstStyle>
            <a:lvl1pPr>
              <a:defRPr sz="3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08204-B688-DC4B-8F11-620F8AC99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583"/>
            <a:ext cx="10515600" cy="4175417"/>
          </a:xfr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tx2"/>
              </a:buClr>
              <a:buFont typeface=".Lucida Grande UI Regular"/>
              <a:buChar char="▪"/>
              <a:defRPr/>
            </a:lvl1pPr>
            <a:lvl2pPr>
              <a:lnSpc>
                <a:spcPct val="100000"/>
              </a:lnSpc>
              <a:buClr>
                <a:schemeClr val="tx2"/>
              </a:buClr>
              <a:defRPr/>
            </a:lvl2pPr>
            <a:lvl3pPr>
              <a:lnSpc>
                <a:spcPct val="100000"/>
              </a:lnSpc>
              <a:buClr>
                <a:schemeClr val="tx2"/>
              </a:buClr>
              <a:defRPr/>
            </a:lvl3pPr>
            <a:lvl4pPr>
              <a:lnSpc>
                <a:spcPct val="100000"/>
              </a:lnSpc>
              <a:buClr>
                <a:schemeClr val="tx2"/>
              </a:buClr>
              <a:defRPr/>
            </a:lvl4pPr>
            <a:lvl5pPr>
              <a:lnSpc>
                <a:spcPct val="100000"/>
              </a:lnSpc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3F945-DCEE-D84B-B0A9-7A17B5AD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A2BA3-F5F9-B947-ACF0-469C2EA8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E6807-C084-BB4F-8A34-47E49F3C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137" y="6217450"/>
            <a:ext cx="500270" cy="365125"/>
          </a:xfrm>
        </p:spPr>
        <p:txBody>
          <a:bodyPr/>
          <a:lstStyle/>
          <a:p>
            <a:fld id="{942FEFA4-7C89-CF4F-B64B-31019D572D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6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8056B-2F57-794E-B729-2310D6456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50085"/>
            <a:ext cx="10515600" cy="240095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A1827-990C-9840-BFBA-0F0ADCBB9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782753"/>
            <a:ext cx="10528300" cy="76961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8D152-97DA-D048-B49D-69B16CDB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785" y="6228756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47D72-5E95-A64C-8E5F-41C3BD1E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2" y="6228756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A8B45-6946-7042-A114-DBC219B3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137" y="6217450"/>
            <a:ext cx="5002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2FEFA4-7C89-CF4F-B64B-31019D572D5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070000-1744-0D45-8AF8-59D00D933075}"/>
              </a:ext>
            </a:extLst>
          </p:cNvPr>
          <p:cNvCxnSpPr/>
          <p:nvPr userDrawn="1"/>
        </p:nvCxnSpPr>
        <p:spPr>
          <a:xfrm>
            <a:off x="838200" y="3448382"/>
            <a:ext cx="105210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44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3BC7-44AC-1144-BB95-0634D07618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4486"/>
            <a:ext cx="10515600" cy="809742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63BE5-BE3B-5347-8CA6-B82A5DF77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77464"/>
          </a:xfrm>
        </p:spPr>
        <p:txBody>
          <a:bodyPr/>
          <a:lstStyle>
            <a:lvl1pPr>
              <a:lnSpc>
                <a:spcPct val="100000"/>
              </a:lnSpc>
              <a:buClr>
                <a:schemeClr val="tx2"/>
              </a:buClr>
              <a:defRPr/>
            </a:lvl1pPr>
            <a:lvl2pPr>
              <a:lnSpc>
                <a:spcPct val="100000"/>
              </a:lnSpc>
              <a:buClr>
                <a:schemeClr val="tx2"/>
              </a:buClr>
              <a:defRPr/>
            </a:lvl2pPr>
            <a:lvl3pPr>
              <a:lnSpc>
                <a:spcPct val="100000"/>
              </a:lnSpc>
              <a:buClr>
                <a:schemeClr val="tx2"/>
              </a:buClr>
              <a:defRPr/>
            </a:lvl3pPr>
            <a:lvl4pPr>
              <a:lnSpc>
                <a:spcPct val="100000"/>
              </a:lnSpc>
              <a:buClr>
                <a:schemeClr val="tx2"/>
              </a:buClr>
              <a:defRPr/>
            </a:lvl4pPr>
            <a:lvl5pPr>
              <a:lnSpc>
                <a:spcPct val="100000"/>
              </a:lnSpc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E5DF5-4E17-6A4E-853F-9975B0C70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77464"/>
          </a:xfrm>
        </p:spPr>
        <p:txBody>
          <a:bodyPr/>
          <a:lstStyle>
            <a:lvl1pPr>
              <a:lnSpc>
                <a:spcPct val="100000"/>
              </a:lnSpc>
              <a:buClr>
                <a:schemeClr val="tx2"/>
              </a:buClr>
              <a:defRPr/>
            </a:lvl1pPr>
            <a:lvl2pPr>
              <a:lnSpc>
                <a:spcPct val="100000"/>
              </a:lnSpc>
              <a:buClr>
                <a:schemeClr val="tx2"/>
              </a:buClr>
              <a:defRPr/>
            </a:lvl2pPr>
            <a:lvl3pPr>
              <a:lnSpc>
                <a:spcPct val="100000"/>
              </a:lnSpc>
              <a:buClr>
                <a:schemeClr val="tx2"/>
              </a:buClr>
              <a:defRPr/>
            </a:lvl3pPr>
            <a:lvl4pPr>
              <a:lnSpc>
                <a:spcPct val="100000"/>
              </a:lnSpc>
              <a:buClr>
                <a:schemeClr val="tx2"/>
              </a:buClr>
              <a:defRPr/>
            </a:lvl4pPr>
            <a:lvl5pPr>
              <a:lnSpc>
                <a:spcPct val="100000"/>
              </a:lnSpc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11F00-A95F-934C-B391-83A63B26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785" y="6217451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8B94-ACD6-2A4C-A36C-7D14AD5C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2" y="6217451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FB893-EEA4-EB41-B66F-C277E2AB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137" y="6217451"/>
            <a:ext cx="500270" cy="365125"/>
          </a:xfrm>
        </p:spPr>
        <p:txBody>
          <a:bodyPr/>
          <a:lstStyle/>
          <a:p>
            <a:fld id="{942FEFA4-7C89-CF4F-B64B-31019D572D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3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CDAD-DC44-6C4E-BBCD-654B09960F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56413"/>
            <a:ext cx="10515600" cy="475488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D5149-F487-F342-B561-31AEF6E77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10677"/>
            <a:ext cx="5157787" cy="55149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4B61B-2566-7945-9F72-029BE6089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2185"/>
            <a:ext cx="5157787" cy="335171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17596-3563-0342-BAE7-903951D06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10677"/>
            <a:ext cx="5183188" cy="55149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08752-4EE5-3345-A984-A95C17CF05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42185"/>
            <a:ext cx="5183188" cy="335171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B9F8B4-3659-4442-9370-FE361DE49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913FD-266E-E148-82EA-A58F288A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70428-1E79-634A-8C5F-C87837987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137" y="6217450"/>
            <a:ext cx="500270" cy="365125"/>
          </a:xfrm>
        </p:spPr>
        <p:txBody>
          <a:bodyPr/>
          <a:lstStyle/>
          <a:p>
            <a:fld id="{942FEFA4-7C89-CF4F-B64B-31019D572D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5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4AA5A-E9E7-4F46-BB38-D69A42C51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1496"/>
            <a:ext cx="10515600" cy="8097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734482-D5CB-AE49-87BF-70ADC02E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785" y="62174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34B96-719B-3648-9DEE-E94195F7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2" y="62174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9B8D5-FFD2-4743-8A75-37BC0E7B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137" y="6217450"/>
            <a:ext cx="500270" cy="365125"/>
          </a:xfrm>
        </p:spPr>
        <p:txBody>
          <a:bodyPr/>
          <a:lstStyle/>
          <a:p>
            <a:fld id="{942FEFA4-7C89-CF4F-B64B-31019D572D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33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97C61-301E-6B41-96C6-F655CE45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785" y="62174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353FB-FBC1-7044-8CBA-58740622F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2" y="62174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06285-F2E8-EB48-96E2-1C49723A9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137" y="6217450"/>
            <a:ext cx="500270" cy="365125"/>
          </a:xfrm>
        </p:spPr>
        <p:txBody>
          <a:bodyPr/>
          <a:lstStyle/>
          <a:p>
            <a:fld id="{942FEFA4-7C89-CF4F-B64B-31019D572D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97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D12EB3-E563-4BED-A597-DC7772FDD174}"/>
              </a:ext>
            </a:extLst>
          </p:cNvPr>
          <p:cNvSpPr/>
          <p:nvPr userDrawn="1"/>
        </p:nvSpPr>
        <p:spPr>
          <a:xfrm>
            <a:off x="382695" y="5731727"/>
            <a:ext cx="2074178" cy="747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E6B7CA-9BB1-ED48-B04F-EDF48482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069"/>
            <a:ext cx="10515600" cy="809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B3B95-070A-BF44-8D21-70DD0E0C6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06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AB78-96A6-C64E-B53B-4A69FF325D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678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318DD-AF79-CA45-A1A4-E27F16721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879E4-1336-684B-9294-DCB636CA4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0137" y="6356350"/>
            <a:ext cx="500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FEFA4-7C89-CF4F-B64B-31019D572D5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41C79333-903A-491A-AFC3-8181FE9C6A1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992078" y="5962523"/>
            <a:ext cx="1446276" cy="517143"/>
          </a:xfrm>
          <a:prstGeom prst="rect">
            <a:avLst/>
          </a:prstGeom>
        </p:spPr>
      </p:pic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7F187EF-3A14-40A5-8A47-C84E8F1AB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31138"/>
          <a:stretch/>
        </p:blipFill>
        <p:spPr>
          <a:xfrm>
            <a:off x="529405" y="5827393"/>
            <a:ext cx="1788013" cy="6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4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7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kern="1200" cap="none" baseline="0">
          <a:solidFill>
            <a:schemeClr val="tx2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1pPr>
    </p:titleStyle>
    <p:bodyStyle>
      <a:lvl1pPr marL="228600" indent="-228600" algn="l" defTabSz="914400" rtl="0" eaLnBrk="1" latinLnBrk="0" hangingPunct="0">
        <a:lnSpc>
          <a:spcPct val="150000"/>
        </a:lnSpc>
        <a:spcBef>
          <a:spcPts val="1000"/>
        </a:spcBef>
        <a:buClr>
          <a:schemeClr val="tx2"/>
        </a:buClr>
        <a:buFont typeface="Wingdings" pitchFamily="2" charset="2"/>
        <a:buChar char="§"/>
        <a:defRPr sz="2800" kern="1200">
          <a:solidFill>
            <a:srgbClr val="595A5C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1pPr>
      <a:lvl2pPr marL="685800" indent="-228600" algn="l" defTabSz="914400" rtl="0" eaLnBrk="1" latinLnBrk="0" hangingPunct="0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95A5C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2pPr>
      <a:lvl3pPr marL="1143000" indent="-228600" algn="l" defTabSz="914400" rtl="0" eaLnBrk="1" latinLnBrk="0" hangingPunct="0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95A5C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0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95A5C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0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95A5C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9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E60D3D-EADD-7B4C-8294-F23F01A1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78" y="4180579"/>
            <a:ext cx="11161644" cy="7611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/>
              <a:t>Ohio’s Framework for Connected/Automated Vehicle Technology</a:t>
            </a:r>
            <a:br>
              <a:rPr lang="en-US" sz="2800" b="1" dirty="0"/>
            </a:br>
            <a:r>
              <a:rPr lang="en-US" sz="2800" b="1" dirty="0"/>
              <a:t>Project Findings</a:t>
            </a:r>
            <a:br>
              <a:rPr lang="en-US" sz="2800" b="1" dirty="0"/>
            </a:br>
            <a:r>
              <a:rPr lang="en-US" sz="2200" dirty="0">
                <a:solidFill>
                  <a:srgbClr val="595A5C"/>
                </a:solidFill>
              </a:rPr>
              <a:t>XX,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E40D9-0799-4809-AE47-9E2DDE06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476" cy="68588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E18FC4-F489-40BC-BE7F-1005E7C1DE2A}"/>
              </a:ext>
            </a:extLst>
          </p:cNvPr>
          <p:cNvSpPr txBox="1">
            <a:spLocks/>
          </p:cNvSpPr>
          <p:nvPr/>
        </p:nvSpPr>
        <p:spPr>
          <a:xfrm>
            <a:off x="914400" y="1142999"/>
            <a:ext cx="10557164" cy="2366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none" baseline="0">
                <a:solidFill>
                  <a:schemeClr val="tx2"/>
                </a:solidFill>
                <a:latin typeface="Myriad Pro" panose="020B0503030403020204" pitchFamily="34" charset="0"/>
                <a:ea typeface="+mj-ea"/>
                <a:cs typeface="Myriad Arabic" pitchFamily="2" charset="-78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rPr>
              <a:t>ODOT Statewide Connected and Autonomous Vehicle (AV/CV) Systems Engineering Analysis</a:t>
            </a:r>
            <a:endParaRPr lang="en-US" sz="4800" b="1" dirty="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6CCDC48-C31A-418E-93A7-5E21A5D17AF5}"/>
              </a:ext>
            </a:extLst>
          </p:cNvPr>
          <p:cNvSpPr txBox="1">
            <a:spLocks/>
          </p:cNvSpPr>
          <p:nvPr/>
        </p:nvSpPr>
        <p:spPr>
          <a:xfrm>
            <a:off x="914400" y="5917227"/>
            <a:ext cx="2468880" cy="7012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rPr>
              <a:t>MAASTO</a:t>
            </a:r>
          </a:p>
          <a:p>
            <a:r>
              <a:rPr lang="en-US" sz="2000" b="1" dirty="0">
                <a:solidFill>
                  <a:schemeClr val="bg1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rPr>
              <a:t>August 14,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8BD1BB-F5CA-4D3A-9775-0009035BE300}"/>
              </a:ext>
            </a:extLst>
          </p:cNvPr>
          <p:cNvCxnSpPr/>
          <p:nvPr/>
        </p:nvCxnSpPr>
        <p:spPr>
          <a:xfrm>
            <a:off x="10386" y="3699534"/>
            <a:ext cx="12192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69365AF-DB59-4C03-8E78-736FBD24E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218" y="362109"/>
            <a:ext cx="1600092" cy="362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BA501B-8E73-4A6C-8FE0-C815F0CED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214" y="5726415"/>
            <a:ext cx="2744096" cy="8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22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02CD97-592D-490A-86CB-AC8F0B3B82EB}"/>
              </a:ext>
            </a:extLst>
          </p:cNvPr>
          <p:cNvSpPr/>
          <p:nvPr/>
        </p:nvSpPr>
        <p:spPr>
          <a:xfrm>
            <a:off x="217967" y="5623560"/>
            <a:ext cx="4254401" cy="108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34F3F4-FD56-A949-B763-C06C847DB0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5468B-C2BA-8B42-ABD6-5970617635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A3E04D-A58C-4644-84F9-F89CECE19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533091"/>
            <a:ext cx="11970934" cy="532490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F34E55-FEAE-4556-82F6-EFA35A46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663"/>
            <a:ext cx="10820400" cy="476290"/>
          </a:xfrm>
        </p:spPr>
        <p:txBody>
          <a:bodyPr/>
          <a:lstStyle/>
          <a:p>
            <a:r>
              <a:rPr lang="en-US" sz="2800" dirty="0"/>
              <a:t>Identified Top Challenges that May Be Addressed by Technology</a:t>
            </a:r>
            <a:endParaRPr lang="en-US" sz="5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44368-6B7E-41DB-92DF-08396EE08371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Stakeholder Engagement</a:t>
            </a:r>
          </a:p>
        </p:txBody>
      </p:sp>
    </p:spTree>
    <p:extLst>
      <p:ext uri="{BB962C8B-B14F-4D97-AF65-F5344CB8AC3E}">
        <p14:creationId xmlns:p14="http://schemas.microsoft.com/office/powerpoint/2010/main" val="1782914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CFD52-BD49-794D-BC3C-093F27B1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Determined Top, Statewide User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3488A-0DCC-3345-8E83-ACF5CA49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0635C-AC63-48DD-A90C-7F78642066CE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Stakeholder Engagement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5C0C38-7CE3-4347-916E-3CE3CC82A364}"/>
              </a:ext>
            </a:extLst>
          </p:cNvPr>
          <p:cNvGrpSpPr/>
          <p:nvPr/>
        </p:nvGrpSpPr>
        <p:grpSpPr>
          <a:xfrm>
            <a:off x="243157" y="1717965"/>
            <a:ext cx="12600007" cy="3782290"/>
            <a:chOff x="243157" y="1717965"/>
            <a:chExt cx="12600007" cy="3782290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EFCAE685-CEEC-4300-8CB6-E0928D5CC31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95352789"/>
                </p:ext>
              </p:extLst>
            </p:nvPr>
          </p:nvGraphicFramePr>
          <p:xfrm>
            <a:off x="243157" y="1717965"/>
            <a:ext cx="12600007" cy="37822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9A5034-2BC2-4298-B239-7FA336760E37}"/>
                </a:ext>
              </a:extLst>
            </p:cNvPr>
            <p:cNvSpPr/>
            <p:nvPr/>
          </p:nvSpPr>
          <p:spPr>
            <a:xfrm>
              <a:off x="879765" y="1757998"/>
              <a:ext cx="768927" cy="76892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9844FB-CD32-4A58-ACE8-791D49E8969D}"/>
                </a:ext>
              </a:extLst>
            </p:cNvPr>
            <p:cNvSpPr txBox="1"/>
            <p:nvPr/>
          </p:nvSpPr>
          <p:spPr>
            <a:xfrm>
              <a:off x="1078575" y="1888450"/>
              <a:ext cx="383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BA73AF9-F933-4B4E-AF3C-62F91281CBB9}"/>
                </a:ext>
              </a:extLst>
            </p:cNvPr>
            <p:cNvSpPr/>
            <p:nvPr/>
          </p:nvSpPr>
          <p:spPr>
            <a:xfrm>
              <a:off x="879765" y="4709017"/>
              <a:ext cx="768927" cy="76892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E22033-408B-4C47-92A6-1C170DC375FD}"/>
                </a:ext>
              </a:extLst>
            </p:cNvPr>
            <p:cNvSpPr txBox="1"/>
            <p:nvPr/>
          </p:nvSpPr>
          <p:spPr>
            <a:xfrm>
              <a:off x="1078575" y="4825614"/>
              <a:ext cx="383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Myriad Pro" panose="020B0503030403020204" pitchFamily="34" charset="0"/>
                </a:rPr>
                <a:t>4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CBB651-6DF3-400E-970E-DB22214AE5B8}"/>
                </a:ext>
              </a:extLst>
            </p:cNvPr>
            <p:cNvSpPr/>
            <p:nvPr/>
          </p:nvSpPr>
          <p:spPr>
            <a:xfrm>
              <a:off x="879765" y="3739198"/>
              <a:ext cx="768927" cy="76892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E76AE5-E411-4569-A8B5-754FA32CD076}"/>
                </a:ext>
              </a:extLst>
            </p:cNvPr>
            <p:cNvSpPr txBox="1"/>
            <p:nvPr/>
          </p:nvSpPr>
          <p:spPr>
            <a:xfrm>
              <a:off x="1078575" y="3841941"/>
              <a:ext cx="383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3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6813B4-DF13-42A8-B661-DB58572588DE}"/>
                </a:ext>
              </a:extLst>
            </p:cNvPr>
            <p:cNvSpPr/>
            <p:nvPr/>
          </p:nvSpPr>
          <p:spPr>
            <a:xfrm>
              <a:off x="879765" y="2741671"/>
              <a:ext cx="768927" cy="76892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DD4CFD-CBE0-4232-A8CD-5CD7B89DDE59}"/>
                </a:ext>
              </a:extLst>
            </p:cNvPr>
            <p:cNvSpPr txBox="1"/>
            <p:nvPr/>
          </p:nvSpPr>
          <p:spPr>
            <a:xfrm>
              <a:off x="1078575" y="2858269"/>
              <a:ext cx="383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/>
                  </a:solidFill>
                  <a:latin typeface="Myriad Pro" panose="020B0503030403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814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DB14D-C006-1C4B-8F85-752D8D763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2663"/>
            <a:ext cx="11152207" cy="476290"/>
          </a:xfrm>
        </p:spPr>
        <p:txBody>
          <a:bodyPr/>
          <a:lstStyle/>
          <a:p>
            <a:r>
              <a:rPr lang="en-US" sz="3600" dirty="0"/>
              <a:t>Identified Readiness Status of AV/CV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45FCE-4D90-644F-99C3-331B75865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Assessed applications being used across U.S.</a:t>
            </a:r>
          </a:p>
          <a:p>
            <a:r>
              <a:rPr lang="en-US" dirty="0"/>
              <a:t>Identified ready-, near-ready and future deployment applications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029E2-C95E-1043-AFE2-CA134F0B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878DE0-E39D-4C2B-95AD-6B8E00152BC5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Feasibility Exploration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E9F218F-37A0-4D2D-89EE-1AB588175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037484"/>
              </p:ext>
            </p:extLst>
          </p:nvPr>
        </p:nvGraphicFramePr>
        <p:xfrm>
          <a:off x="942108" y="2651295"/>
          <a:ext cx="10798164" cy="30078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35237">
                  <a:extLst>
                    <a:ext uri="{9D8B030D-6E8A-4147-A177-3AD203B41FA5}">
                      <a16:colId xmlns:a16="http://schemas.microsoft.com/office/drawing/2014/main" val="1757040893"/>
                    </a:ext>
                  </a:extLst>
                </a:gridCol>
                <a:gridCol w="1884219">
                  <a:extLst>
                    <a:ext uri="{9D8B030D-6E8A-4147-A177-3AD203B41FA5}">
                      <a16:colId xmlns:a16="http://schemas.microsoft.com/office/drawing/2014/main" val="1093520715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98288627"/>
                    </a:ext>
                  </a:extLst>
                </a:gridCol>
                <a:gridCol w="2319181">
                  <a:extLst>
                    <a:ext uri="{9D8B030D-6E8A-4147-A177-3AD203B41FA5}">
                      <a16:colId xmlns:a16="http://schemas.microsoft.com/office/drawing/2014/main" val="26239864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Application</a:t>
                      </a:r>
                      <a:endParaRPr 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Deployment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Ready</a:t>
                      </a:r>
                      <a:endParaRPr 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Deployment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Near Ready</a:t>
                      </a:r>
                      <a:endParaRPr 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Further Development Required</a:t>
                      </a:r>
                      <a:endParaRPr 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00827"/>
                  </a:ext>
                </a:extLst>
              </a:tr>
              <a:tr h="295658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1600" u="none" kern="0" baseline="0" dirty="0">
                          <a:solidFill>
                            <a:schemeClr val="tx1"/>
                          </a:solidFill>
                          <a:effectLst/>
                        </a:rPr>
                        <a:t>Emergency Electronic Brake Light</a:t>
                      </a:r>
                      <a:endParaRPr lang="en-US" sz="1600" b="0" i="0" u="none" kern="900" baseline="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solidFill>
                            <a:schemeClr val="tx2"/>
                          </a:solidFill>
                          <a:effectLst/>
                        </a:rPr>
                        <a:t>●</a:t>
                      </a:r>
                      <a:endParaRPr lang="en-US" sz="2000" kern="900" dirty="0">
                        <a:solidFill>
                          <a:schemeClr val="tx2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2033981"/>
                  </a:ext>
                </a:extLst>
              </a:tr>
              <a:tr h="295658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1600" u="none" kern="0" baseline="0" dirty="0">
                          <a:solidFill>
                            <a:schemeClr val="tx1"/>
                          </a:solidFill>
                          <a:effectLst/>
                        </a:rPr>
                        <a:t>Forward Collision Warning</a:t>
                      </a:r>
                      <a:endParaRPr lang="en-US" sz="1600" b="0" i="0" u="none" kern="900" baseline="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solidFill>
                            <a:schemeClr val="tx2"/>
                          </a:solidFill>
                          <a:effectLst/>
                        </a:rPr>
                        <a:t>●</a:t>
                      </a:r>
                      <a:endParaRPr lang="en-US" sz="2000" kern="900" dirty="0">
                        <a:solidFill>
                          <a:schemeClr val="tx2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52076206"/>
                  </a:ext>
                </a:extLst>
              </a:tr>
              <a:tr h="295658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1600" u="none" kern="0" baseline="0" dirty="0">
                          <a:solidFill>
                            <a:schemeClr val="tx1"/>
                          </a:solidFill>
                          <a:effectLst/>
                        </a:rPr>
                        <a:t>Do Not Pass Warning</a:t>
                      </a:r>
                      <a:endParaRPr lang="en-US" sz="1600" b="0" i="0" u="none" kern="900" baseline="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solidFill>
                            <a:schemeClr val="tx2"/>
                          </a:solidFill>
                          <a:effectLst/>
                        </a:rPr>
                        <a:t>●</a:t>
                      </a:r>
                      <a:endParaRPr lang="en-US" sz="2000" kern="900" dirty="0">
                        <a:solidFill>
                          <a:schemeClr val="tx2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12761923"/>
                  </a:ext>
                </a:extLst>
              </a:tr>
              <a:tr h="295658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1600" u="none" kern="0" baseline="0" dirty="0">
                          <a:solidFill>
                            <a:schemeClr val="tx1"/>
                          </a:solidFill>
                          <a:effectLst/>
                        </a:rPr>
                        <a:t>Intersection Movement Assist</a:t>
                      </a:r>
                      <a:endParaRPr lang="en-US" sz="1600" b="0" i="0" u="none" kern="900" baseline="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solidFill>
                            <a:schemeClr val="tx2"/>
                          </a:solidFill>
                          <a:effectLst/>
                        </a:rPr>
                        <a:t>●</a:t>
                      </a:r>
                      <a:endParaRPr lang="en-US" sz="2000" kern="900" dirty="0">
                        <a:solidFill>
                          <a:schemeClr val="tx2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68435175"/>
                  </a:ext>
                </a:extLst>
              </a:tr>
              <a:tr h="295658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1600" u="none" kern="0" baseline="0" dirty="0">
                          <a:solidFill>
                            <a:schemeClr val="tx1"/>
                          </a:solidFill>
                          <a:effectLst/>
                        </a:rPr>
                        <a:t>Vehicle Turning Right in Front of a Transit Vehicle</a:t>
                      </a:r>
                      <a:endParaRPr lang="en-US" sz="1600" b="0" i="0" u="none" kern="900" baseline="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solidFill>
                            <a:schemeClr val="tx2"/>
                          </a:solidFill>
                          <a:effectLst/>
                        </a:rPr>
                        <a:t>●</a:t>
                      </a:r>
                      <a:endParaRPr lang="en-US" sz="2000" kern="900" dirty="0">
                        <a:solidFill>
                          <a:schemeClr val="tx2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40519108"/>
                  </a:ext>
                </a:extLst>
              </a:tr>
              <a:tr h="295658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1600" u="none" kern="0" baseline="0" dirty="0">
                          <a:solidFill>
                            <a:schemeClr val="tx1"/>
                          </a:solidFill>
                          <a:effectLst/>
                        </a:rPr>
                        <a:t>Blind Spot Warning + Lane Change Warning</a:t>
                      </a:r>
                      <a:endParaRPr lang="en-US" sz="1600" b="0" i="0" u="none" kern="900" baseline="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solidFill>
                            <a:schemeClr val="accent4"/>
                          </a:solidFill>
                          <a:effectLst/>
                        </a:rPr>
                        <a:t>●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90124210"/>
                  </a:ext>
                </a:extLst>
              </a:tr>
              <a:tr h="295658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1600" u="none" kern="0" baseline="0" dirty="0">
                          <a:solidFill>
                            <a:schemeClr val="tx1"/>
                          </a:solidFill>
                          <a:effectLst/>
                        </a:rPr>
                        <a:t>Left Turn Assist (LTA)</a:t>
                      </a:r>
                      <a:endParaRPr lang="en-US" sz="1600" b="0" i="0" u="none" kern="900" baseline="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effectLst/>
                        </a:rPr>
                        <a:t> </a:t>
                      </a:r>
                      <a:endParaRPr lang="en-US" sz="2000" kern="900" dirty="0">
                        <a:solidFill>
                          <a:schemeClr val="accent4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2000" kern="0" dirty="0">
                          <a:solidFill>
                            <a:schemeClr val="accent1"/>
                          </a:solidFill>
                          <a:effectLst/>
                        </a:rPr>
                        <a:t>●</a:t>
                      </a:r>
                      <a:endParaRPr lang="en-US" sz="2000" kern="900" dirty="0">
                        <a:solidFill>
                          <a:schemeClr val="accent1"/>
                        </a:solidFill>
                        <a:effectLst/>
                        <a:latin typeface="Myriad Pro" panose="020B0503030403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327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88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61577-5FDC-344E-B388-A50C0B420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Developed Statewide AV/CV Architecture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F5AE7A-5557-8344-B26C-EC938548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7" y="1783901"/>
            <a:ext cx="11635265" cy="4623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F5DEC9-4E9B-4E1A-A4B8-4FCD898F4C8D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16002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61577-5FDC-344E-B388-A50C0B420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557"/>
            <a:ext cx="8260080" cy="982979"/>
          </a:xfrm>
        </p:spPr>
        <p:txBody>
          <a:bodyPr>
            <a:noAutofit/>
          </a:bodyPr>
          <a:lstStyle/>
          <a:p>
            <a:r>
              <a:rPr lang="en-US" sz="4000" dirty="0"/>
              <a:t>Trained MPOs on Incorporating AV/CV into Regional Architecture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5DEC9-4E9B-4E1A-A4B8-4FCD898F4C8D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Architecture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00E0C1-0030-4971-8E0C-2C5A7C939402}"/>
              </a:ext>
            </a:extLst>
          </p:cNvPr>
          <p:cNvGrpSpPr/>
          <p:nvPr/>
        </p:nvGrpSpPr>
        <p:grpSpPr>
          <a:xfrm>
            <a:off x="347296" y="1804235"/>
            <a:ext cx="10982849" cy="5053766"/>
            <a:chOff x="347296" y="900439"/>
            <a:chExt cx="10982849" cy="505376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8B5130D-5D6B-4586-A816-711A94978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5171"/>
            <a:stretch/>
          </p:blipFill>
          <p:spPr>
            <a:xfrm>
              <a:off x="861854" y="900439"/>
              <a:ext cx="10468291" cy="5053766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8317501-6461-4B10-9D7E-AFE8E2D14338}"/>
                </a:ext>
              </a:extLst>
            </p:cNvPr>
            <p:cNvGrpSpPr/>
            <p:nvPr/>
          </p:nvGrpSpPr>
          <p:grpSpPr>
            <a:xfrm>
              <a:off x="7016262" y="3534508"/>
              <a:ext cx="1424353" cy="1459523"/>
              <a:chOff x="7016262" y="3534508"/>
              <a:chExt cx="1424353" cy="1459523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FC3835E-48A6-4897-BCF9-42FF24C24D4B}"/>
                  </a:ext>
                </a:extLst>
              </p:cNvPr>
              <p:cNvCxnSpPr/>
              <p:nvPr/>
            </p:nvCxnSpPr>
            <p:spPr>
              <a:xfrm>
                <a:off x="7016262" y="3534508"/>
                <a:ext cx="1424353" cy="14595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302212E-B4FC-4A4C-B016-F2DEFC128B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16262" y="3534508"/>
                <a:ext cx="1389183" cy="14595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10CCB14-0188-4687-8329-AD5E1F7477DA}"/>
                </a:ext>
              </a:extLst>
            </p:cNvPr>
            <p:cNvGrpSpPr/>
            <p:nvPr/>
          </p:nvGrpSpPr>
          <p:grpSpPr>
            <a:xfrm>
              <a:off x="5524500" y="3719146"/>
              <a:ext cx="1424353" cy="1147589"/>
              <a:chOff x="7016262" y="3534508"/>
              <a:chExt cx="1424353" cy="1459523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92BAA61-30B5-442F-B74E-DA14040D9F4C}"/>
                  </a:ext>
                </a:extLst>
              </p:cNvPr>
              <p:cNvCxnSpPr/>
              <p:nvPr/>
            </p:nvCxnSpPr>
            <p:spPr>
              <a:xfrm>
                <a:off x="7016262" y="3534508"/>
                <a:ext cx="1424353" cy="14595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AB11736-A4CA-4AF3-A696-4878783A81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16262" y="3534508"/>
                <a:ext cx="1389183" cy="14595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A9F72DE-F9A2-4C0E-9F92-F55A47355AC9}"/>
                </a:ext>
              </a:extLst>
            </p:cNvPr>
            <p:cNvGrpSpPr/>
            <p:nvPr/>
          </p:nvGrpSpPr>
          <p:grpSpPr>
            <a:xfrm>
              <a:off x="8445211" y="4387362"/>
              <a:ext cx="1119554" cy="693319"/>
              <a:chOff x="7016262" y="3534508"/>
              <a:chExt cx="1424353" cy="1459523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1F6A026-8F99-4A9B-A935-3607F61E998B}"/>
                  </a:ext>
                </a:extLst>
              </p:cNvPr>
              <p:cNvCxnSpPr/>
              <p:nvPr/>
            </p:nvCxnSpPr>
            <p:spPr>
              <a:xfrm>
                <a:off x="7016262" y="3534508"/>
                <a:ext cx="1424353" cy="14595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5557E09-7D61-4CD2-8E88-E079460661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16262" y="3534508"/>
                <a:ext cx="1389183" cy="14595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94D7AE8-74D7-4247-A419-F7255E31C5EB}"/>
                </a:ext>
              </a:extLst>
            </p:cNvPr>
            <p:cNvGrpSpPr/>
            <p:nvPr/>
          </p:nvGrpSpPr>
          <p:grpSpPr>
            <a:xfrm>
              <a:off x="6948853" y="2761422"/>
              <a:ext cx="1743807" cy="693319"/>
              <a:chOff x="7016262" y="3534508"/>
              <a:chExt cx="1424353" cy="1459523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0DC8BEA-777B-49ED-A956-3898E0543F1B}"/>
                  </a:ext>
                </a:extLst>
              </p:cNvPr>
              <p:cNvCxnSpPr/>
              <p:nvPr/>
            </p:nvCxnSpPr>
            <p:spPr>
              <a:xfrm>
                <a:off x="7016262" y="3534508"/>
                <a:ext cx="1424353" cy="14595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090A065-2F94-4AB6-B4B9-FFA8E61691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16262" y="3534508"/>
                <a:ext cx="1389183" cy="14595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54047E-7D80-4B76-BFC7-9A4C7EEE132B}"/>
                </a:ext>
              </a:extLst>
            </p:cNvPr>
            <p:cNvCxnSpPr/>
            <p:nvPr/>
          </p:nvCxnSpPr>
          <p:spPr>
            <a:xfrm>
              <a:off x="914400" y="1740877"/>
              <a:ext cx="1169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B9411E-253A-420C-B96B-BC5A4E71CDC8}"/>
                </a:ext>
              </a:extLst>
            </p:cNvPr>
            <p:cNvCxnSpPr/>
            <p:nvPr/>
          </p:nvCxnSpPr>
          <p:spPr>
            <a:xfrm>
              <a:off x="914400" y="1896208"/>
              <a:ext cx="1169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43B9C3E-1945-4EB3-846B-D205FC8C0CC1}"/>
                </a:ext>
              </a:extLst>
            </p:cNvPr>
            <p:cNvCxnSpPr/>
            <p:nvPr/>
          </p:nvCxnSpPr>
          <p:spPr>
            <a:xfrm>
              <a:off x="914400" y="2069124"/>
              <a:ext cx="1169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D99C4AD-29E3-430C-A540-805B3EB8B8D2}"/>
                </a:ext>
              </a:extLst>
            </p:cNvPr>
            <p:cNvCxnSpPr/>
            <p:nvPr/>
          </p:nvCxnSpPr>
          <p:spPr>
            <a:xfrm>
              <a:off x="4240823" y="3697510"/>
              <a:ext cx="1169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C7D8BB-2BB4-4A30-8509-5AEE4F1D65F8}"/>
                </a:ext>
              </a:extLst>
            </p:cNvPr>
            <p:cNvCxnSpPr/>
            <p:nvPr/>
          </p:nvCxnSpPr>
          <p:spPr>
            <a:xfrm>
              <a:off x="4240823" y="3852841"/>
              <a:ext cx="1169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E484F48-D571-4D8B-9AA6-14C9F08347A9}"/>
                </a:ext>
              </a:extLst>
            </p:cNvPr>
            <p:cNvCxnSpPr/>
            <p:nvPr/>
          </p:nvCxnSpPr>
          <p:spPr>
            <a:xfrm>
              <a:off x="4240823" y="4025757"/>
              <a:ext cx="1169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EBEC08F-0CA9-44EA-8C13-C704D6308071}"/>
                </a:ext>
              </a:extLst>
            </p:cNvPr>
            <p:cNvCxnSpPr/>
            <p:nvPr/>
          </p:nvCxnSpPr>
          <p:spPr>
            <a:xfrm>
              <a:off x="4240822" y="1040423"/>
              <a:ext cx="1169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923BF73-C837-4AF7-8652-345222A88D4B}"/>
                </a:ext>
              </a:extLst>
            </p:cNvPr>
            <p:cNvCxnSpPr/>
            <p:nvPr/>
          </p:nvCxnSpPr>
          <p:spPr>
            <a:xfrm>
              <a:off x="4240822" y="1195754"/>
              <a:ext cx="1169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ED754F4-AA08-4268-BB5A-27AE7F9041DA}"/>
                </a:ext>
              </a:extLst>
            </p:cNvPr>
            <p:cNvCxnSpPr/>
            <p:nvPr/>
          </p:nvCxnSpPr>
          <p:spPr>
            <a:xfrm>
              <a:off x="4240822" y="1368670"/>
              <a:ext cx="11693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E2B9789-4BD8-4F8F-A683-C8C41393CBF2}"/>
                </a:ext>
              </a:extLst>
            </p:cNvPr>
            <p:cNvGrpSpPr/>
            <p:nvPr/>
          </p:nvGrpSpPr>
          <p:grpSpPr>
            <a:xfrm>
              <a:off x="4018085" y="3961916"/>
              <a:ext cx="7125957" cy="1182654"/>
              <a:chOff x="4018085" y="3961916"/>
              <a:chExt cx="7125957" cy="118265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DB4D061-9FB5-4D37-8898-67AD0937222D}"/>
                  </a:ext>
                </a:extLst>
              </p:cNvPr>
              <p:cNvSpPr/>
              <p:nvPr/>
            </p:nvSpPr>
            <p:spPr>
              <a:xfrm>
                <a:off x="4018085" y="3961916"/>
                <a:ext cx="1608992" cy="82109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4992F1E-4966-482C-9574-E6610BAEE21D}"/>
                  </a:ext>
                </a:extLst>
              </p:cNvPr>
              <p:cNvSpPr/>
              <p:nvPr/>
            </p:nvSpPr>
            <p:spPr>
              <a:xfrm>
                <a:off x="9535050" y="4323471"/>
                <a:ext cx="1608992" cy="82109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B1B0A71-86F7-4721-9527-39E0F4E880E3}"/>
                </a:ext>
              </a:extLst>
            </p:cNvPr>
            <p:cNvSpPr txBox="1"/>
            <p:nvPr/>
          </p:nvSpPr>
          <p:spPr>
            <a:xfrm>
              <a:off x="347296" y="4891525"/>
              <a:ext cx="3472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Perform Customization Using</a:t>
              </a:r>
            </a:p>
          </p:txBody>
        </p:sp>
        <p:pic>
          <p:nvPicPr>
            <p:cNvPr id="63" name="Picture 2" descr="https://local.iteris.com/arc-it/images/tools/raditlogo.png">
              <a:extLst>
                <a:ext uri="{FF2B5EF4-FFF2-40B4-BE49-F238E27FC236}">
                  <a16:creationId xmlns:a16="http://schemas.microsoft.com/office/drawing/2014/main" id="{93504DA6-75B5-4C7A-9311-C6F99AB72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237" y="5221262"/>
              <a:ext cx="1783080" cy="338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214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C25A-4EDB-5A4D-9AB0-7FF923EA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Developed Concept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BB4A4-B74F-CA49-A633-75D401B075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Described target system and desired operation</a:t>
            </a:r>
          </a:p>
          <a:p>
            <a:r>
              <a:rPr lang="en-US" dirty="0">
                <a:solidFill>
                  <a:schemeClr val="tx1"/>
                </a:solidFill>
              </a:rPr>
              <a:t>Includes applications, core systems and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F81CE-2384-1A4B-9834-9B025C2A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9673E-882D-44CD-A5E3-2D9CE4348B27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Concept of Operations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7B7EC9-C69D-42B4-A0B3-2712FD100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47"/>
          <a:stretch/>
        </p:blipFill>
        <p:spPr>
          <a:xfrm>
            <a:off x="6766480" y="1604228"/>
            <a:ext cx="4723657" cy="500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8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3B6F-B792-4B29-AA1F-A3D614925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3494"/>
            <a:ext cx="7837170" cy="476290"/>
          </a:xfrm>
        </p:spPr>
        <p:txBody>
          <a:bodyPr/>
          <a:lstStyle/>
          <a:p>
            <a:r>
              <a:rPr lang="en-US" dirty="0"/>
              <a:t>Identified AV/CV Applications for Inclusion in the Ohio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98072-5A29-422A-B122-C1B4FC7A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267CB5-6D76-41BD-9915-109813660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274"/>
          <a:stretch/>
        </p:blipFill>
        <p:spPr>
          <a:xfrm>
            <a:off x="4897110" y="1749252"/>
            <a:ext cx="6069554" cy="4833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F172B5-9371-482D-B2C0-8F29AEB50E73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Concept of Operations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5CC7B-02D5-407F-91AE-2AD1AE130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15" b="12564"/>
          <a:stretch/>
        </p:blipFill>
        <p:spPr>
          <a:xfrm>
            <a:off x="1328815" y="2024677"/>
            <a:ext cx="2477376" cy="339461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521D08-D270-4A92-BF90-5AF27FF39D2A}"/>
              </a:ext>
            </a:extLst>
          </p:cNvPr>
          <p:cNvCxnSpPr/>
          <p:nvPr/>
        </p:nvCxnSpPr>
        <p:spPr>
          <a:xfrm>
            <a:off x="3806191" y="3566160"/>
            <a:ext cx="2057399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923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3B6F-B792-4B29-AA1F-A3D614925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3494"/>
            <a:ext cx="7837170" cy="476290"/>
          </a:xfrm>
        </p:spPr>
        <p:txBody>
          <a:bodyPr/>
          <a:lstStyle/>
          <a:p>
            <a:r>
              <a:rPr lang="en-US" dirty="0"/>
              <a:t>Identified Support Environment for AV/CV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98072-5A29-422A-B122-C1B4FC7A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172B5-9371-482D-B2C0-8F29AEB50E73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Concept of Operations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00C243-DBAB-47CF-8E2A-65C76F5C7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7410"/>
            <a:ext cx="5093970" cy="3577590"/>
          </a:xfrm>
        </p:spPr>
        <p:txBody>
          <a:bodyPr/>
          <a:lstStyle/>
          <a:p>
            <a:r>
              <a:rPr lang="en-US" dirty="0"/>
              <a:t>Core Services</a:t>
            </a:r>
          </a:p>
          <a:p>
            <a:r>
              <a:rPr lang="en-US" dirty="0"/>
              <a:t>Enabling systems and associated software</a:t>
            </a:r>
          </a:p>
          <a:p>
            <a:r>
              <a:rPr lang="en-US" dirty="0"/>
              <a:t>Physical entities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03394-0542-41F2-AF11-DBF761C2A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202" y="2137410"/>
            <a:ext cx="5766070" cy="29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87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B5094-5DD8-864C-B8BA-D84D62773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Convened Concept of Operations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D06CC-6383-324D-8825-3C3D9FF35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Identified 8 operational scenarios:</a:t>
            </a:r>
          </a:p>
          <a:p>
            <a:pPr lvl="1"/>
            <a:r>
              <a:rPr lang="en-US" dirty="0"/>
              <a:t>Traffic signal operation</a:t>
            </a:r>
          </a:p>
          <a:p>
            <a:pPr lvl="1"/>
            <a:r>
              <a:rPr lang="en-US" dirty="0"/>
              <a:t>Rail crossing issues</a:t>
            </a:r>
          </a:p>
          <a:p>
            <a:pPr lvl="1"/>
            <a:r>
              <a:rPr lang="en-US" dirty="0"/>
              <a:t>Unplanned incidents</a:t>
            </a:r>
          </a:p>
          <a:p>
            <a:pPr lvl="1"/>
            <a:r>
              <a:rPr lang="en-US" dirty="0"/>
              <a:t>Work zones</a:t>
            </a:r>
          </a:p>
          <a:p>
            <a:pPr lvl="1"/>
            <a:r>
              <a:rPr lang="en-US" dirty="0"/>
              <a:t>Trucker parking information</a:t>
            </a:r>
          </a:p>
          <a:p>
            <a:pPr lvl="1"/>
            <a:r>
              <a:rPr lang="en-US" dirty="0"/>
              <a:t>Mobility support</a:t>
            </a:r>
          </a:p>
          <a:p>
            <a:pPr lvl="1"/>
            <a:r>
              <a:rPr lang="en-US" dirty="0"/>
              <a:t>Disruption to mobility ecosystem</a:t>
            </a:r>
          </a:p>
          <a:p>
            <a:pPr lvl="1"/>
            <a:r>
              <a:rPr lang="en-US" dirty="0"/>
              <a:t>Safety across transportation modes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1F07D-919A-FE46-982A-A8F8BC7D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CD4AC-5611-2945-80EB-AD1104EB9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047" y="2255175"/>
            <a:ext cx="4044753" cy="3017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5E158-4B98-466D-9FD8-F9C3DF0AFF16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Concept of Operations</a:t>
            </a:r>
          </a:p>
        </p:txBody>
      </p:sp>
    </p:spTree>
    <p:extLst>
      <p:ext uri="{BB962C8B-B14F-4D97-AF65-F5344CB8AC3E}">
        <p14:creationId xmlns:p14="http://schemas.microsoft.com/office/powerpoint/2010/main" val="52823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A01EE67-A156-944D-85E2-F68CACC48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419"/>
          <a:stretch/>
        </p:blipFill>
        <p:spPr>
          <a:xfrm>
            <a:off x="8885047" y="4072888"/>
            <a:ext cx="2494617" cy="182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8EC25A-4EDB-5A4D-9AB0-7FF923EA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Discussed Current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BB4A4-B74F-CA49-A633-75D401B07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774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Identified: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System users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Roles and responsibilities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Systems involved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Interaction required between stakeholders and systems for each scenario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F81CE-2384-1A4B-9834-9B025C2A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40414D-126B-8247-B2A2-C2D7D95E11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6"/>
          <a:stretch/>
        </p:blipFill>
        <p:spPr>
          <a:xfrm>
            <a:off x="6198064" y="1825625"/>
            <a:ext cx="2494617" cy="20631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AF51A8-6EEF-CC48-B853-5A863F05DE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2" r="10670" b="1"/>
          <a:stretch/>
        </p:blipFill>
        <p:spPr>
          <a:xfrm>
            <a:off x="8885047" y="1825625"/>
            <a:ext cx="2494617" cy="20631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778FC7-BEE0-8C4B-93FA-14535B0CEB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33" b="18051"/>
          <a:stretch/>
        </p:blipFill>
        <p:spPr>
          <a:xfrm>
            <a:off x="6198063" y="4087687"/>
            <a:ext cx="2494617" cy="1810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79673E-882D-44CD-A5E3-2D9CE4348B27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Concept of Operations</a:t>
            </a:r>
          </a:p>
        </p:txBody>
      </p:sp>
    </p:spTree>
    <p:extLst>
      <p:ext uri="{BB962C8B-B14F-4D97-AF65-F5344CB8AC3E}">
        <p14:creationId xmlns:p14="http://schemas.microsoft.com/office/powerpoint/2010/main" val="90736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E3CB-0D05-BB4C-9B3D-92DF1792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Create Statewide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485FC-05DC-054D-A49B-95D3CB70A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DriveOhio’s first initiative: Coordinate statewide AV/CV</a:t>
            </a:r>
            <a:br>
              <a:rPr lang="en-US" dirty="0"/>
            </a:br>
            <a:r>
              <a:rPr lang="en-US" dirty="0"/>
              <a:t>technology deployments</a:t>
            </a:r>
          </a:p>
          <a:p>
            <a:r>
              <a:rPr lang="en-US" dirty="0"/>
              <a:t>Required by Law § 23 CFR 940.11: Comprehensive Systems Engineering Analysis of Statewide Architecture</a:t>
            </a:r>
          </a:p>
          <a:p>
            <a:r>
              <a:rPr lang="en-US" dirty="0"/>
              <a:t>This Framework is first of its kind in U.S.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9BED3-3284-344F-8649-F2565A28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85959B43-BD36-EA46-B1CA-8C95E997FE2B}"/>
              </a:ext>
            </a:extLst>
          </p:cNvPr>
          <p:cNvSpPr/>
          <p:nvPr/>
        </p:nvSpPr>
        <p:spPr>
          <a:xfrm>
            <a:off x="2714501" y="2800904"/>
            <a:ext cx="1681101" cy="1749001"/>
          </a:xfrm>
          <a:custGeom>
            <a:avLst/>
            <a:gdLst>
              <a:gd name="connsiteX0" fmla="*/ 0 w 1681101"/>
              <a:gd name="connsiteY0" fmla="*/ 0 h 1871288"/>
              <a:gd name="connsiteX1" fmla="*/ 1302785 w 1681101"/>
              <a:gd name="connsiteY1" fmla="*/ 0 h 1871288"/>
              <a:gd name="connsiteX2" fmla="*/ 1302785 w 1681101"/>
              <a:gd name="connsiteY2" fmla="*/ 691 h 1871288"/>
              <a:gd name="connsiteX3" fmla="*/ 1481767 w 1681101"/>
              <a:gd name="connsiteY3" fmla="*/ 691 h 1871288"/>
              <a:gd name="connsiteX4" fmla="*/ 1681101 w 1681101"/>
              <a:gd name="connsiteY4" fmla="*/ 935960 h 1871288"/>
              <a:gd name="connsiteX5" fmla="*/ 1481767 w 1681101"/>
              <a:gd name="connsiteY5" fmla="*/ 1871228 h 1871288"/>
              <a:gd name="connsiteX6" fmla="*/ 1302785 w 1681101"/>
              <a:gd name="connsiteY6" fmla="*/ 1871228 h 1871288"/>
              <a:gd name="connsiteX7" fmla="*/ 1302785 w 1681101"/>
              <a:gd name="connsiteY7" fmla="*/ 1871288 h 1871288"/>
              <a:gd name="connsiteX8" fmla="*/ 0 w 1681101"/>
              <a:gd name="connsiteY8" fmla="*/ 1871288 h 187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1101" h="1871288">
                <a:moveTo>
                  <a:pt x="0" y="0"/>
                </a:moveTo>
                <a:lnTo>
                  <a:pt x="1302785" y="0"/>
                </a:lnTo>
                <a:lnTo>
                  <a:pt x="1302785" y="691"/>
                </a:lnTo>
                <a:lnTo>
                  <a:pt x="1481767" y="691"/>
                </a:lnTo>
                <a:lnTo>
                  <a:pt x="1681101" y="935960"/>
                </a:lnTo>
                <a:lnTo>
                  <a:pt x="1481767" y="1871228"/>
                </a:lnTo>
                <a:lnTo>
                  <a:pt x="1302785" y="1871228"/>
                </a:lnTo>
                <a:lnTo>
                  <a:pt x="1302785" y="1871288"/>
                </a:lnTo>
                <a:lnTo>
                  <a:pt x="0" y="1871288"/>
                </a:ln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C8629C64-72FF-8445-BEF0-1B6EE33E9E57}"/>
              </a:ext>
            </a:extLst>
          </p:cNvPr>
          <p:cNvSpPr/>
          <p:nvPr/>
        </p:nvSpPr>
        <p:spPr>
          <a:xfrm>
            <a:off x="956953" y="2800905"/>
            <a:ext cx="1681101" cy="1749001"/>
          </a:xfrm>
          <a:custGeom>
            <a:avLst/>
            <a:gdLst>
              <a:gd name="connsiteX0" fmla="*/ 0 w 1681101"/>
              <a:gd name="connsiteY0" fmla="*/ 0 h 1871288"/>
              <a:gd name="connsiteX1" fmla="*/ 1302785 w 1681101"/>
              <a:gd name="connsiteY1" fmla="*/ 0 h 1871288"/>
              <a:gd name="connsiteX2" fmla="*/ 1302785 w 1681101"/>
              <a:gd name="connsiteY2" fmla="*/ 691 h 1871288"/>
              <a:gd name="connsiteX3" fmla="*/ 1481767 w 1681101"/>
              <a:gd name="connsiteY3" fmla="*/ 691 h 1871288"/>
              <a:gd name="connsiteX4" fmla="*/ 1681101 w 1681101"/>
              <a:gd name="connsiteY4" fmla="*/ 935960 h 1871288"/>
              <a:gd name="connsiteX5" fmla="*/ 1481767 w 1681101"/>
              <a:gd name="connsiteY5" fmla="*/ 1871228 h 1871288"/>
              <a:gd name="connsiteX6" fmla="*/ 1302785 w 1681101"/>
              <a:gd name="connsiteY6" fmla="*/ 1871228 h 1871288"/>
              <a:gd name="connsiteX7" fmla="*/ 1302785 w 1681101"/>
              <a:gd name="connsiteY7" fmla="*/ 1871288 h 1871288"/>
              <a:gd name="connsiteX8" fmla="*/ 0 w 1681101"/>
              <a:gd name="connsiteY8" fmla="*/ 1871288 h 187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1101" h="1871288">
                <a:moveTo>
                  <a:pt x="0" y="0"/>
                </a:moveTo>
                <a:lnTo>
                  <a:pt x="1302785" y="0"/>
                </a:lnTo>
                <a:lnTo>
                  <a:pt x="1302785" y="691"/>
                </a:lnTo>
                <a:lnTo>
                  <a:pt x="1481767" y="691"/>
                </a:lnTo>
                <a:lnTo>
                  <a:pt x="1681101" y="935960"/>
                </a:lnTo>
                <a:lnTo>
                  <a:pt x="1481767" y="1871228"/>
                </a:lnTo>
                <a:lnTo>
                  <a:pt x="1302785" y="1871228"/>
                </a:lnTo>
                <a:lnTo>
                  <a:pt x="1302785" y="1871288"/>
                </a:lnTo>
                <a:lnTo>
                  <a:pt x="0" y="1871288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B36D9-1D39-4517-8CC1-7E8E0568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Identified Influence of AV/CV on </a:t>
            </a:r>
            <a:br>
              <a:rPr lang="en-US" dirty="0"/>
            </a:br>
            <a:r>
              <a:rPr lang="en-US" dirty="0"/>
              <a:t>Operational Scenarios: Crash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45961-89C2-4374-83FF-1F14DD81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7ABB8-7EB2-814E-8468-6F3DF159F9BA}"/>
              </a:ext>
            </a:extLst>
          </p:cNvPr>
          <p:cNvSpPr txBox="1"/>
          <p:nvPr/>
        </p:nvSpPr>
        <p:spPr>
          <a:xfrm>
            <a:off x="1057345" y="3056866"/>
            <a:ext cx="1369943" cy="60016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Crash location, severity, </a:t>
            </a:r>
            <a:b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</a:b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traffic impacts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DFD7A-3737-254B-A4AA-B33FE318FAB0}"/>
              </a:ext>
            </a:extLst>
          </p:cNvPr>
          <p:cNvSpPr txBox="1"/>
          <p:nvPr/>
        </p:nvSpPr>
        <p:spPr>
          <a:xfrm>
            <a:off x="2828229" y="3056866"/>
            <a:ext cx="1394729" cy="60016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911 calls by motorists, roadway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1421B6-8B02-894B-AD88-A37575F30F5F}"/>
              </a:ext>
            </a:extLst>
          </p:cNvPr>
          <p:cNvSpPr txBox="1"/>
          <p:nvPr/>
        </p:nvSpPr>
        <p:spPr>
          <a:xfrm>
            <a:off x="4588275" y="3056866"/>
            <a:ext cx="1448350" cy="135053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Emergency/law enforcement, clean up crews, traffic management center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4EF0EF-D25B-3E49-AEA6-0A18B6F4ABB8}"/>
              </a:ext>
            </a:extLst>
          </p:cNvPr>
          <p:cNvSpPr txBox="1"/>
          <p:nvPr/>
        </p:nvSpPr>
        <p:spPr>
          <a:xfrm>
            <a:off x="1057345" y="4818432"/>
            <a:ext cx="473781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Vehicle detection, cameras, radio, traffic management center call-taking, data recording, preset response plans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5D4224-9AB6-9C41-A330-0040E898BD0F}"/>
              </a:ext>
            </a:extLst>
          </p:cNvPr>
          <p:cNvSpPr txBox="1"/>
          <p:nvPr/>
        </p:nvSpPr>
        <p:spPr>
          <a:xfrm>
            <a:off x="6526481" y="1936885"/>
            <a:ext cx="519406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Potential AV/CV Application Examples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6AA21F-AE77-264E-B30D-F115DE4DD3AF}"/>
              </a:ext>
            </a:extLst>
          </p:cNvPr>
          <p:cNvSpPr txBox="1"/>
          <p:nvPr/>
        </p:nvSpPr>
        <p:spPr>
          <a:xfrm>
            <a:off x="6681996" y="2438257"/>
            <a:ext cx="5194069" cy="36471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Advanced Traveler Information Systems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CV-enabled Turning Movement &amp; </a:t>
            </a:r>
            <a:b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</a:b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Intersection Analysis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Do Not Pass Warning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Emergency Electronic </a:t>
            </a:r>
            <a:b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</a:b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Brake Light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Emergency Vehicle  Preemption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Freight Signal Priority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Intelligent Traffic </a:t>
            </a:r>
            <a:b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</a:b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Signal System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Intersection Movement Assist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Left Turn Assist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Probe-enabled </a:t>
            </a:r>
            <a:b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</a:b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Traffic Monitoring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Queue Warning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Red Light Violation Warning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Road Weather Information and Routing for </a:t>
            </a:r>
            <a:b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</a:b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Emergency Responders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Speed Harmonization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Vehicle Classification-based Traffic Studies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Vehicle Data for </a:t>
            </a:r>
            <a:b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</a:br>
            <a:r>
              <a:rPr lang="en-US" sz="1400" dirty="0">
                <a:solidFill>
                  <a:srgbClr val="595A5C"/>
                </a:solidFill>
                <a:latin typeface="Myriad Pro" panose="020B0503030403020204" pitchFamily="34" charset="0"/>
              </a:rPr>
              <a:t>Traffic Operations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5C6849-6582-A541-9EC7-609854D479CA}"/>
              </a:ext>
            </a:extLst>
          </p:cNvPr>
          <p:cNvSpPr txBox="1"/>
          <p:nvPr/>
        </p:nvSpPr>
        <p:spPr>
          <a:xfrm>
            <a:off x="956953" y="1936885"/>
            <a:ext cx="519406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Current Crash Scenario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A53A10-AF6A-304B-AC8A-351E3B190D10}"/>
              </a:ext>
            </a:extLst>
          </p:cNvPr>
          <p:cNvSpPr txBox="1"/>
          <p:nvPr/>
        </p:nvSpPr>
        <p:spPr>
          <a:xfrm>
            <a:off x="1057345" y="2391850"/>
            <a:ext cx="1369943" cy="21948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Myriad Pro" panose="020B0503030403020204" pitchFamily="34" charset="0"/>
              </a:rPr>
              <a:t>Data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A718A6-BCAC-6943-94EB-863CE7F8A2CC}"/>
              </a:ext>
            </a:extLst>
          </p:cNvPr>
          <p:cNvSpPr txBox="1"/>
          <p:nvPr/>
        </p:nvSpPr>
        <p:spPr>
          <a:xfrm>
            <a:off x="2828229" y="2391851"/>
            <a:ext cx="1394729" cy="21948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Myriad Pro" panose="020B0503030403020204" pitchFamily="34" charset="0"/>
              </a:rPr>
              <a:t>Resources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BF95A4-4C28-7B4D-A198-15103FEDB199}"/>
              </a:ext>
            </a:extLst>
          </p:cNvPr>
          <p:cNvSpPr txBox="1"/>
          <p:nvPr/>
        </p:nvSpPr>
        <p:spPr>
          <a:xfrm>
            <a:off x="4588275" y="2391851"/>
            <a:ext cx="1448350" cy="21948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Myriad Pro" panose="020B0503030403020204" pitchFamily="34" charset="0"/>
              </a:rPr>
              <a:t>Users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C52D74F-A7D0-FC43-9049-FA0398361124}"/>
              </a:ext>
            </a:extLst>
          </p:cNvPr>
          <p:cNvSpPr/>
          <p:nvPr/>
        </p:nvSpPr>
        <p:spPr>
          <a:xfrm>
            <a:off x="956953" y="4685456"/>
            <a:ext cx="5194069" cy="789172"/>
          </a:xfrm>
          <a:custGeom>
            <a:avLst/>
            <a:gdLst>
              <a:gd name="connsiteX0" fmla="*/ 0 w 5233217"/>
              <a:gd name="connsiteY0" fmla="*/ 0 h 914400"/>
              <a:gd name="connsiteX1" fmla="*/ 3550721 w 5233217"/>
              <a:gd name="connsiteY1" fmla="*/ 0 h 914400"/>
              <a:gd name="connsiteX2" fmla="*/ 3982461 w 5233217"/>
              <a:gd name="connsiteY2" fmla="*/ 0 h 914400"/>
              <a:gd name="connsiteX3" fmla="*/ 4854587 w 5233217"/>
              <a:gd name="connsiteY3" fmla="*/ 0 h 914400"/>
              <a:gd name="connsiteX4" fmla="*/ 4854587 w 5233217"/>
              <a:gd name="connsiteY4" fmla="*/ 338 h 914400"/>
              <a:gd name="connsiteX5" fmla="*/ 5033718 w 5233217"/>
              <a:gd name="connsiteY5" fmla="*/ 338 h 914400"/>
              <a:gd name="connsiteX6" fmla="*/ 5233217 w 5233217"/>
              <a:gd name="connsiteY6" fmla="*/ 457355 h 914400"/>
              <a:gd name="connsiteX7" fmla="*/ 5033718 w 5233217"/>
              <a:gd name="connsiteY7" fmla="*/ 914371 h 914400"/>
              <a:gd name="connsiteX8" fmla="*/ 4854587 w 5233217"/>
              <a:gd name="connsiteY8" fmla="*/ 914371 h 914400"/>
              <a:gd name="connsiteX9" fmla="*/ 4854587 w 5233217"/>
              <a:gd name="connsiteY9" fmla="*/ 914400 h 914400"/>
              <a:gd name="connsiteX10" fmla="*/ 3982461 w 5233217"/>
              <a:gd name="connsiteY10" fmla="*/ 914400 h 914400"/>
              <a:gd name="connsiteX11" fmla="*/ 3550721 w 5233217"/>
              <a:gd name="connsiteY11" fmla="*/ 914400 h 914400"/>
              <a:gd name="connsiteX12" fmla="*/ 0 w 5233217"/>
              <a:gd name="connsiteY1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33217" h="914400">
                <a:moveTo>
                  <a:pt x="0" y="0"/>
                </a:moveTo>
                <a:lnTo>
                  <a:pt x="3550721" y="0"/>
                </a:lnTo>
                <a:lnTo>
                  <a:pt x="3982461" y="0"/>
                </a:lnTo>
                <a:lnTo>
                  <a:pt x="4854587" y="0"/>
                </a:lnTo>
                <a:lnTo>
                  <a:pt x="4854587" y="338"/>
                </a:lnTo>
                <a:lnTo>
                  <a:pt x="5033718" y="338"/>
                </a:lnTo>
                <a:lnTo>
                  <a:pt x="5233217" y="457355"/>
                </a:lnTo>
                <a:lnTo>
                  <a:pt x="5033718" y="914371"/>
                </a:lnTo>
                <a:lnTo>
                  <a:pt x="4854587" y="914371"/>
                </a:lnTo>
                <a:lnTo>
                  <a:pt x="4854587" y="914400"/>
                </a:lnTo>
                <a:lnTo>
                  <a:pt x="3982461" y="914400"/>
                </a:lnTo>
                <a:lnTo>
                  <a:pt x="3550721" y="914400"/>
                </a:lnTo>
                <a:lnTo>
                  <a:pt x="0" y="914400"/>
                </a:ln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4B1BE33-9815-384B-8F1F-FCC3C64BD30D}"/>
              </a:ext>
            </a:extLst>
          </p:cNvPr>
          <p:cNvSpPr/>
          <p:nvPr/>
        </p:nvSpPr>
        <p:spPr>
          <a:xfrm>
            <a:off x="4472049" y="2800904"/>
            <a:ext cx="1681101" cy="1749001"/>
          </a:xfrm>
          <a:custGeom>
            <a:avLst/>
            <a:gdLst>
              <a:gd name="connsiteX0" fmla="*/ 0 w 1681101"/>
              <a:gd name="connsiteY0" fmla="*/ 0 h 1871288"/>
              <a:gd name="connsiteX1" fmla="*/ 1302785 w 1681101"/>
              <a:gd name="connsiteY1" fmla="*/ 0 h 1871288"/>
              <a:gd name="connsiteX2" fmla="*/ 1302785 w 1681101"/>
              <a:gd name="connsiteY2" fmla="*/ 691 h 1871288"/>
              <a:gd name="connsiteX3" fmla="*/ 1481767 w 1681101"/>
              <a:gd name="connsiteY3" fmla="*/ 691 h 1871288"/>
              <a:gd name="connsiteX4" fmla="*/ 1681101 w 1681101"/>
              <a:gd name="connsiteY4" fmla="*/ 935960 h 1871288"/>
              <a:gd name="connsiteX5" fmla="*/ 1481767 w 1681101"/>
              <a:gd name="connsiteY5" fmla="*/ 1871228 h 1871288"/>
              <a:gd name="connsiteX6" fmla="*/ 1302785 w 1681101"/>
              <a:gd name="connsiteY6" fmla="*/ 1871228 h 1871288"/>
              <a:gd name="connsiteX7" fmla="*/ 1302785 w 1681101"/>
              <a:gd name="connsiteY7" fmla="*/ 1871288 h 1871288"/>
              <a:gd name="connsiteX8" fmla="*/ 0 w 1681101"/>
              <a:gd name="connsiteY8" fmla="*/ 1871288 h 187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1101" h="1871288">
                <a:moveTo>
                  <a:pt x="0" y="0"/>
                </a:moveTo>
                <a:lnTo>
                  <a:pt x="1302785" y="0"/>
                </a:lnTo>
                <a:lnTo>
                  <a:pt x="1302785" y="691"/>
                </a:lnTo>
                <a:lnTo>
                  <a:pt x="1481767" y="691"/>
                </a:lnTo>
                <a:lnTo>
                  <a:pt x="1681101" y="935960"/>
                </a:lnTo>
                <a:lnTo>
                  <a:pt x="1481767" y="1871228"/>
                </a:lnTo>
                <a:lnTo>
                  <a:pt x="1302785" y="1871228"/>
                </a:lnTo>
                <a:lnTo>
                  <a:pt x="1302785" y="1871288"/>
                </a:lnTo>
                <a:lnTo>
                  <a:pt x="0" y="1871288"/>
                </a:lnTo>
                <a:close/>
              </a:path>
            </a:pathLst>
          </a:cu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192FEB-C758-49AE-8C0A-BB5C1A99F213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Concept of Operations</a:t>
            </a:r>
          </a:p>
        </p:txBody>
      </p:sp>
    </p:spTree>
    <p:extLst>
      <p:ext uri="{BB962C8B-B14F-4D97-AF65-F5344CB8AC3E}">
        <p14:creationId xmlns:p14="http://schemas.microsoft.com/office/powerpoint/2010/main" val="310961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4C89-8E6F-7740-932C-C878DCD0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Developed System + Software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1D0A2-1554-2E47-BBB1-6D66BDABF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Defines baseline AV/CV app functionality, infrastructure needs, institutional support environment</a:t>
            </a:r>
          </a:p>
          <a:p>
            <a:r>
              <a:rPr lang="en-US" dirty="0"/>
              <a:t>Identifies standard data sets by application</a:t>
            </a:r>
          </a:p>
          <a:p>
            <a:r>
              <a:rPr lang="en-US" dirty="0"/>
              <a:t>Includes security requirements based on data set, source, destination and transfer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2470D-E838-BB4E-B3FC-5BCE5CDF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7FA9B-5E81-824C-ABF5-F26D2DDEE9DF}"/>
              </a:ext>
            </a:extLst>
          </p:cNvPr>
          <p:cNvSpPr txBox="1"/>
          <p:nvPr/>
        </p:nvSpPr>
        <p:spPr>
          <a:xfrm>
            <a:off x="1716435" y="4357545"/>
            <a:ext cx="8759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Myriad Pro" panose="020B0503030403020204" pitchFamily="34" charset="0"/>
              </a:rPr>
              <a:t>Living doc to be updated as apps develop and deploy!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36368-4DEB-4C5F-BFA5-331DD974AB6E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System Requirements</a:t>
            </a:r>
          </a:p>
        </p:txBody>
      </p:sp>
    </p:spTree>
    <p:extLst>
      <p:ext uri="{BB962C8B-B14F-4D97-AF65-F5344CB8AC3E}">
        <p14:creationId xmlns:p14="http://schemas.microsoft.com/office/powerpoint/2010/main" val="3918546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0F1204-F2FE-AF47-8F96-C07F4F605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299" y="1539583"/>
            <a:ext cx="5059680" cy="4286562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General</a:t>
            </a:r>
          </a:p>
          <a:p>
            <a:pPr lvl="1"/>
            <a:r>
              <a:rPr lang="en-US" sz="2000" dirty="0"/>
              <a:t>Enabling systems, software and infrastructure that act in a coordinated manner to allow data exchange </a:t>
            </a:r>
          </a:p>
          <a:p>
            <a:pPr marL="0" indent="0">
              <a:buNone/>
            </a:pPr>
            <a:r>
              <a:rPr lang="en-US" sz="2400" b="1" dirty="0"/>
              <a:t>System Security and Privacy</a:t>
            </a:r>
          </a:p>
          <a:p>
            <a:pPr lvl="1"/>
            <a:r>
              <a:rPr lang="en-US" sz="2000" dirty="0"/>
              <a:t>OBU, RSE and TMC Security needs for various communication flows</a:t>
            </a:r>
          </a:p>
          <a:p>
            <a:pPr marL="0" indent="0">
              <a:buNone/>
            </a:pPr>
            <a:r>
              <a:rPr lang="en-US" sz="2400" b="1" dirty="0"/>
              <a:t>Core Services</a:t>
            </a:r>
          </a:p>
          <a:p>
            <a:pPr lvl="1"/>
            <a:r>
              <a:rPr lang="en-US" sz="2000" dirty="0"/>
              <a:t>Allow secure transfer of data between AV/CV elements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377B-510B-448D-8942-A14F8CFD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78EFF-E0B0-41A1-AED5-F0F9138F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853AB-FF02-480E-8BC4-F2EAB4BD1170}"/>
              </a:ext>
            </a:extLst>
          </p:cNvPr>
          <p:cNvSpPr txBox="1"/>
          <p:nvPr/>
        </p:nvSpPr>
        <p:spPr>
          <a:xfrm>
            <a:off x="161308" y="3406763"/>
            <a:ext cx="13537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lnSpc>
                <a:spcPct val="80000"/>
              </a:lnSpc>
              <a:spcBef>
                <a:spcPts val="1000"/>
              </a:spcBef>
              <a:buClr>
                <a:schemeClr val="tx2"/>
              </a:buClr>
            </a:pPr>
            <a:r>
              <a:rPr lang="en-US" sz="1400" dirty="0">
                <a:solidFill>
                  <a:schemeClr val="tx2"/>
                </a:solidFill>
                <a:latin typeface="Myriad Pro" panose="020B0503030403020204" pitchFamily="34" charset="0"/>
                <a:cs typeface="Myriad Arabic" pitchFamily="2" charset="-78"/>
              </a:rPr>
              <a:t>Foundational, supporting all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2FDC1D-D608-2645-8912-4385D3886E33}"/>
              </a:ext>
            </a:extLst>
          </p:cNvPr>
          <p:cNvSpPr/>
          <p:nvPr/>
        </p:nvSpPr>
        <p:spPr>
          <a:xfrm flipH="1">
            <a:off x="1427255" y="1539583"/>
            <a:ext cx="264249" cy="4135076"/>
          </a:xfrm>
          <a:custGeom>
            <a:avLst/>
            <a:gdLst>
              <a:gd name="connsiteX0" fmla="*/ 0 w 497541"/>
              <a:gd name="connsiteY0" fmla="*/ 0 h 4007223"/>
              <a:gd name="connsiteX1" fmla="*/ 0 w 497541"/>
              <a:gd name="connsiteY1" fmla="*/ 0 h 4007223"/>
              <a:gd name="connsiteX2" fmla="*/ 497541 w 497541"/>
              <a:gd name="connsiteY2" fmla="*/ 0 h 4007223"/>
              <a:gd name="connsiteX3" fmla="*/ 497541 w 497541"/>
              <a:gd name="connsiteY3" fmla="*/ 4007223 h 4007223"/>
              <a:gd name="connsiteX4" fmla="*/ 67235 w 497541"/>
              <a:gd name="connsiteY4" fmla="*/ 4007223 h 400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541" h="4007223">
                <a:moveTo>
                  <a:pt x="0" y="0"/>
                </a:moveTo>
                <a:lnTo>
                  <a:pt x="0" y="0"/>
                </a:lnTo>
                <a:lnTo>
                  <a:pt x="497541" y="0"/>
                </a:lnTo>
                <a:lnTo>
                  <a:pt x="497541" y="4007223"/>
                </a:lnTo>
                <a:lnTo>
                  <a:pt x="67235" y="4007223"/>
                </a:lnTo>
              </a:path>
            </a:pathLst>
          </a:cu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DD76C-A697-4F4E-9D50-7CFC5BE2F5F0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System Requirements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6C5FD3F7-D048-4BC9-BEBC-06B67057725A}"/>
              </a:ext>
            </a:extLst>
          </p:cNvPr>
          <p:cNvSpPr txBox="1">
            <a:spLocks/>
          </p:cNvSpPr>
          <p:nvPr/>
        </p:nvSpPr>
        <p:spPr>
          <a:xfrm>
            <a:off x="6961026" y="1539583"/>
            <a:ext cx="5059680" cy="428656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0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.Lucida Grande UI Regular"/>
              <a:buChar char="▪"/>
              <a:defRPr sz="2800" kern="1200">
                <a:solidFill>
                  <a:srgbClr val="595A5C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1pPr>
            <a:lvl2pPr marL="685800" indent="-228600" algn="l" defTabSz="914400" rtl="0" eaLnBrk="1" latinLnBrk="0" hangingPunct="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95A5C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2pPr>
            <a:lvl3pPr marL="1143000" indent="-228600" algn="l" defTabSz="914400" rtl="0" eaLnBrk="1" latinLnBrk="0" hangingPunct="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95A5C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3pPr>
            <a:lvl4pPr marL="1600200" indent="-228600" algn="l" defTabSz="914400" rtl="0" eaLnBrk="1" latinLnBrk="0" hangingPunct="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95A5C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4pPr>
            <a:lvl5pPr marL="2057400" indent="-228600" algn="l" defTabSz="914400" rtl="0" eaLnBrk="1" latinLnBrk="0" hangingPunct="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95A5C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AV/CV Application-Specific Requirements</a:t>
            </a:r>
          </a:p>
          <a:p>
            <a:pPr lvl="1"/>
            <a:r>
              <a:rPr lang="en-US" sz="2000" dirty="0"/>
              <a:t>109 apps included as per </a:t>
            </a:r>
            <a:r>
              <a:rPr lang="en-US" sz="2000" dirty="0" err="1"/>
              <a:t>ConOps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043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E460-C303-4B5C-A376-BEA47BB01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Prepared Standard Drawings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0CCED-DE01-4059-956D-679516A8C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3898281"/>
          </a:xfrm>
        </p:spPr>
        <p:txBody>
          <a:bodyPr>
            <a:noAutofit/>
          </a:bodyPr>
          <a:lstStyle/>
          <a:p>
            <a:r>
              <a:rPr lang="en-US" sz="2200" dirty="0"/>
              <a:t>Dedicated Short Range Communications </a:t>
            </a:r>
          </a:p>
          <a:p>
            <a:r>
              <a:rPr lang="en-US" sz="2200" dirty="0"/>
              <a:t>Closed Circuit TV Assembly</a:t>
            </a:r>
          </a:p>
          <a:p>
            <a:r>
              <a:rPr lang="en-US" sz="2200" dirty="0"/>
              <a:t>Vehicle Detector</a:t>
            </a:r>
          </a:p>
          <a:p>
            <a:r>
              <a:rPr lang="en-US" sz="2200" dirty="0"/>
              <a:t>Highway Advisory Radio and </a:t>
            </a:r>
            <a:br>
              <a:rPr lang="en-US" sz="2200" dirty="0"/>
            </a:br>
            <a:r>
              <a:rPr lang="en-US" sz="2200" dirty="0"/>
              <a:t>Beacon Sign</a:t>
            </a:r>
          </a:p>
          <a:p>
            <a:r>
              <a:rPr lang="en-US" sz="2200" dirty="0"/>
              <a:t>Dynamic Message Sign</a:t>
            </a:r>
          </a:p>
          <a:p>
            <a:r>
              <a:rPr lang="en-US" sz="2200" dirty="0"/>
              <a:t>Destination Dynamic Message Sign</a:t>
            </a:r>
          </a:p>
          <a:p>
            <a:r>
              <a:rPr lang="en-US" sz="2200" dirty="0"/>
              <a:t>Ramp Meter</a:t>
            </a:r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22621-9203-463D-8894-1DE5C7EC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864CE2-D873-4019-9CFD-024A7F12B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821581"/>
            <a:ext cx="5186515" cy="355794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FE248-BEB6-4991-A75B-5EBDB056B14F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Design Drawings</a:t>
            </a:r>
          </a:p>
        </p:txBody>
      </p:sp>
    </p:spTree>
    <p:extLst>
      <p:ext uri="{BB962C8B-B14F-4D97-AF65-F5344CB8AC3E}">
        <p14:creationId xmlns:p14="http://schemas.microsoft.com/office/powerpoint/2010/main" val="2022273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CD4AB-1BEE-BB47-B351-7D11E8B9D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0E435-A4B9-9349-89E4-35915D826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47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43FE1-8E3F-6E4B-A030-69A4B981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Still to 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8C050-1A77-9044-B1E0-FD214582F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2200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Tools needed to </a:t>
            </a:r>
            <a:r>
              <a:rPr lang="en-US" sz="2200" b="1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plan</a:t>
            </a:r>
            <a:r>
              <a:rPr lang="en-US" sz="2200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deploy</a:t>
            </a:r>
            <a:r>
              <a:rPr lang="en-US" sz="2200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b="1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monitor</a:t>
            </a:r>
            <a:r>
              <a:rPr lang="en-US" sz="2200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 AV/CV projects that will work together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EF38A-5F3B-654A-84D0-25759AC3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518994-EBDB-1B4D-9DB3-48ED7F17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03" y="2233544"/>
            <a:ext cx="8398193" cy="309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01C313-897D-4E63-9075-6CF67B2D9DD4}"/>
              </a:ext>
            </a:extLst>
          </p:cNvPr>
          <p:cNvSpPr txBox="1"/>
          <p:nvPr/>
        </p:nvSpPr>
        <p:spPr>
          <a:xfrm>
            <a:off x="4268821" y="4795197"/>
            <a:ext cx="4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Webdings" panose="05030102010509060703" pitchFamily="18" charset="2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18461-3D61-462D-83B0-E535FB734DAE}"/>
              </a:ext>
            </a:extLst>
          </p:cNvPr>
          <p:cNvSpPr txBox="1"/>
          <p:nvPr/>
        </p:nvSpPr>
        <p:spPr>
          <a:xfrm>
            <a:off x="6514289" y="2905780"/>
            <a:ext cx="4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Webdings" panose="05030102010509060703" pitchFamily="18" charset="2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E3952-AE87-43A1-AD6F-DC43A7FC451B}"/>
              </a:ext>
            </a:extLst>
          </p:cNvPr>
          <p:cNvSpPr txBox="1"/>
          <p:nvPr/>
        </p:nvSpPr>
        <p:spPr>
          <a:xfrm>
            <a:off x="8195547" y="2861662"/>
            <a:ext cx="4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Webdings" panose="05030102010509060703" pitchFamily="18" charset="2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C2991-3CF8-4145-8500-0CC7A3DBDD70}"/>
              </a:ext>
            </a:extLst>
          </p:cNvPr>
          <p:cNvSpPr txBox="1"/>
          <p:nvPr/>
        </p:nvSpPr>
        <p:spPr>
          <a:xfrm>
            <a:off x="9876805" y="2861662"/>
            <a:ext cx="4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Webdings" panose="05030102010509060703" pitchFamily="18" charset="2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30294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A5AD88-A330-405A-9A2E-B0FB2914BD19}"/>
              </a:ext>
            </a:extLst>
          </p:cNvPr>
          <p:cNvSpPr/>
          <p:nvPr/>
        </p:nvSpPr>
        <p:spPr>
          <a:xfrm>
            <a:off x="6220326" y="5929831"/>
            <a:ext cx="818148" cy="79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BD47AA-C353-4833-86D5-C9045B44E3CE}"/>
              </a:ext>
            </a:extLst>
          </p:cNvPr>
          <p:cNvSpPr/>
          <p:nvPr/>
        </p:nvSpPr>
        <p:spPr>
          <a:xfrm>
            <a:off x="276726" y="5678905"/>
            <a:ext cx="4487779" cy="955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1585C2-6ADE-4F00-BE37-A411C585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AV/CV Project Deployment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77FD2-7A89-4926-B783-1F4D8B668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5468B-C2BA-8B42-ABD6-597061763577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959492A-774D-47E7-9271-88FFDA6D74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1359511"/>
              </p:ext>
            </p:extLst>
          </p:nvPr>
        </p:nvGraphicFramePr>
        <p:xfrm>
          <a:off x="419100" y="895150"/>
          <a:ext cx="11353800" cy="5076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FF3937-0F25-4644-AE00-512639F5D02B}"/>
              </a:ext>
            </a:extLst>
          </p:cNvPr>
          <p:cNvSpPr/>
          <p:nvPr/>
        </p:nvSpPr>
        <p:spPr>
          <a:xfrm>
            <a:off x="419100" y="5795123"/>
            <a:ext cx="11353800" cy="476290"/>
          </a:xfrm>
          <a:prstGeom prst="round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/>
              <a:t>Update statewide docs &amp; drawings to assist future users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2118C4F-2C77-4628-9438-07BCE3C56324}"/>
              </a:ext>
            </a:extLst>
          </p:cNvPr>
          <p:cNvSpPr/>
          <p:nvPr/>
        </p:nvSpPr>
        <p:spPr>
          <a:xfrm>
            <a:off x="1371600" y="5301773"/>
            <a:ext cx="457200" cy="36576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344E1E-0A65-8248-906B-6334E000CC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5197" y="1857716"/>
            <a:ext cx="11341606" cy="4506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9AFDD5-9B7C-C043-B7BD-7F86DB4A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Integrated Data Exchange (IDE) Concept</a:t>
            </a:r>
          </a:p>
        </p:txBody>
      </p:sp>
    </p:spTree>
    <p:extLst>
      <p:ext uri="{BB962C8B-B14F-4D97-AF65-F5344CB8AC3E}">
        <p14:creationId xmlns:p14="http://schemas.microsoft.com/office/powerpoint/2010/main" val="227981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5234923"/>
            <a:ext cx="12191999" cy="1623078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457" y="180968"/>
            <a:ext cx="1600092" cy="362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1" y="5234923"/>
            <a:ext cx="12191999" cy="145229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88728" y="4355120"/>
            <a:ext cx="11256582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70" t="16384" r="16658" b="15091"/>
          <a:stretch/>
        </p:blipFill>
        <p:spPr>
          <a:xfrm>
            <a:off x="8420669" y="102016"/>
            <a:ext cx="1201002" cy="1253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78" t="27690" r="27099" b="28279"/>
          <a:stretch/>
        </p:blipFill>
        <p:spPr>
          <a:xfrm>
            <a:off x="2081283" y="2349820"/>
            <a:ext cx="832513" cy="805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51" t="26785" r="23388" b="24708"/>
          <a:stretch/>
        </p:blipFill>
        <p:spPr>
          <a:xfrm>
            <a:off x="2743199" y="1030766"/>
            <a:ext cx="873457" cy="887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31" t="31924" r="29324" b="34481"/>
          <a:stretch/>
        </p:blipFill>
        <p:spPr>
          <a:xfrm>
            <a:off x="4380931" y="13965"/>
            <a:ext cx="750627" cy="614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24" t="29685" r="23369" b="25857"/>
          <a:stretch/>
        </p:blipFill>
        <p:spPr>
          <a:xfrm>
            <a:off x="4244450" y="1551861"/>
            <a:ext cx="887106" cy="813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30" t="25394" r="26602" b="27004"/>
          <a:stretch/>
        </p:blipFill>
        <p:spPr>
          <a:xfrm>
            <a:off x="5008730" y="836872"/>
            <a:ext cx="846162" cy="870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98" t="26118" r="26084" b="29265"/>
          <a:stretch/>
        </p:blipFill>
        <p:spPr>
          <a:xfrm>
            <a:off x="7028595" y="752463"/>
            <a:ext cx="795863" cy="815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90" t="33132" r="33305" b="33434"/>
          <a:stretch/>
        </p:blipFill>
        <p:spPr>
          <a:xfrm>
            <a:off x="7670042" y="102016"/>
            <a:ext cx="609084" cy="6114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53" t="30694" r="32808" b="28386"/>
          <a:stretch/>
        </p:blipFill>
        <p:spPr>
          <a:xfrm>
            <a:off x="857674" y="362110"/>
            <a:ext cx="713952" cy="748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65" t="33272" r="34418" b="33364"/>
          <a:stretch/>
        </p:blipFill>
        <p:spPr>
          <a:xfrm>
            <a:off x="375607" y="1474318"/>
            <a:ext cx="629431" cy="6101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78" t="16404" r="15863" b="18782"/>
          <a:stretch/>
        </p:blipFill>
        <p:spPr>
          <a:xfrm>
            <a:off x="388440" y="2829276"/>
            <a:ext cx="1164202" cy="11853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70" t="12906" r="16019" b="12488"/>
          <a:stretch/>
        </p:blipFill>
        <p:spPr>
          <a:xfrm>
            <a:off x="1214650" y="1313089"/>
            <a:ext cx="1241946" cy="1364403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 flipV="1">
            <a:off x="488728" y="-178129"/>
            <a:ext cx="565910" cy="64083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0"/>
          </p:cNvCxnSpPr>
          <p:nvPr/>
        </p:nvCxnSpPr>
        <p:spPr>
          <a:xfrm flipH="1" flipV="1">
            <a:off x="2913796" y="-178129"/>
            <a:ext cx="266132" cy="12088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29065" y="1044263"/>
            <a:ext cx="282954" cy="5376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295401" y="1030766"/>
            <a:ext cx="282954" cy="67665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1552643" y="836872"/>
            <a:ext cx="1361154" cy="43527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552643" y="321166"/>
            <a:ext cx="3029991" cy="3072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423684" y="543253"/>
            <a:ext cx="1264319" cy="72889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743200" y="543254"/>
            <a:ext cx="1944803" cy="21342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081283" y="1551861"/>
            <a:ext cx="832513" cy="36600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2081283" y="2349820"/>
            <a:ext cx="247247" cy="2445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743199" y="1647842"/>
            <a:ext cx="324439" cy="10296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054638" y="2232837"/>
            <a:ext cx="614674" cy="9222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1214650" y="2977117"/>
            <a:ext cx="1113880" cy="55289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690322" y="1917870"/>
            <a:ext cx="138742" cy="12371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829064" y="1779400"/>
            <a:ext cx="723578" cy="1384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2" y="1568418"/>
            <a:ext cx="574157" cy="1390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" y="3763926"/>
            <a:ext cx="574156" cy="64858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423684" y="1637918"/>
            <a:ext cx="957247" cy="21071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204906" y="1848636"/>
            <a:ext cx="2176025" cy="2113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2743199" y="1848636"/>
            <a:ext cx="1637732" cy="84530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9" idx="0"/>
            <a:endCxn id="7" idx="2"/>
          </p:cNvCxnSpPr>
          <p:nvPr/>
        </p:nvCxnSpPr>
        <p:spPr>
          <a:xfrm flipV="1">
            <a:off x="4688003" y="628367"/>
            <a:ext cx="68242" cy="9234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 flipV="1">
            <a:off x="4901610" y="543253"/>
            <a:ext cx="340241" cy="4875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11" idx="1"/>
          </p:cNvCxnSpPr>
          <p:nvPr/>
        </p:nvCxnSpPr>
        <p:spPr>
          <a:xfrm flipH="1">
            <a:off x="3519377" y="1272145"/>
            <a:ext cx="1489353" cy="9694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7570381" y="543255"/>
            <a:ext cx="404203" cy="51125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5613991" y="462709"/>
            <a:ext cx="2210467" cy="6274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8077200" y="474766"/>
            <a:ext cx="503274" cy="23869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7670042" y="1000691"/>
            <a:ext cx="1101818" cy="27145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955170" y="321166"/>
            <a:ext cx="2869288" cy="865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 flipV="1">
            <a:off x="5730949" y="1272145"/>
            <a:ext cx="1382232" cy="409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>
            <a:off x="4901612" y="-255181"/>
            <a:ext cx="229946" cy="3571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7974584" y="-85060"/>
            <a:ext cx="102616" cy="4062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4901612" y="1581915"/>
            <a:ext cx="340240" cy="16136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0386" y="5387127"/>
            <a:ext cx="12192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26084378-AAC8-C645-914D-62A247B00E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214" y="5726415"/>
            <a:ext cx="2744096" cy="8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3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43FE1-8E3F-6E4B-A030-69A4B981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Framework Outcome: Playbook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8C050-1A77-9044-B1E0-FD214582F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2200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Completed or underway: tools needed to </a:t>
            </a:r>
            <a:r>
              <a:rPr lang="en-US" sz="2200" b="1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plan</a:t>
            </a:r>
            <a:r>
              <a:rPr lang="en-US" sz="2200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deploy</a:t>
            </a:r>
            <a:r>
              <a:rPr lang="en-US" sz="2200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 and </a:t>
            </a:r>
            <a:br>
              <a:rPr lang="en-US" sz="2200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monitor </a:t>
            </a:r>
            <a:r>
              <a:rPr lang="en-US" sz="2200" dirty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rPr>
              <a:t>AV/CV projects that will work together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EF38A-5F3B-654A-84D0-25759AC3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518994-EBDB-1B4D-9DB3-48ED7F17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03" y="2527274"/>
            <a:ext cx="8398193" cy="309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55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8A9B9-170F-41C7-A2EB-702261A8C89A}"/>
              </a:ext>
            </a:extLst>
          </p:cNvPr>
          <p:cNvSpPr/>
          <p:nvPr/>
        </p:nvSpPr>
        <p:spPr>
          <a:xfrm>
            <a:off x="217967" y="5623560"/>
            <a:ext cx="4254401" cy="108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7CA2D12-95C4-4963-A437-A838BA0E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67" y="585527"/>
            <a:ext cx="10515600" cy="476290"/>
          </a:xfrm>
        </p:spPr>
        <p:txBody>
          <a:bodyPr/>
          <a:lstStyle/>
          <a:p>
            <a:r>
              <a:rPr lang="en-US" dirty="0"/>
              <a:t>Proven Method for Success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F1F223-AC6E-487E-89AB-70785CF1C753}"/>
              </a:ext>
            </a:extLst>
          </p:cNvPr>
          <p:cNvGrpSpPr/>
          <p:nvPr/>
        </p:nvGrpSpPr>
        <p:grpSpPr>
          <a:xfrm>
            <a:off x="857589" y="1274377"/>
            <a:ext cx="9255645" cy="5490117"/>
            <a:chOff x="857589" y="1095277"/>
            <a:chExt cx="9255645" cy="5490117"/>
          </a:xfrm>
        </p:grpSpPr>
        <p:sp>
          <p:nvSpPr>
            <p:cNvPr id="40" name="Rectangle 6"/>
            <p:cNvSpPr/>
            <p:nvPr/>
          </p:nvSpPr>
          <p:spPr>
            <a:xfrm>
              <a:off x="2668512" y="1095277"/>
              <a:ext cx="4756952" cy="5010675"/>
            </a:xfrm>
            <a:custGeom>
              <a:avLst/>
              <a:gdLst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674098 h 4997027"/>
                <a:gd name="connsiteX3" fmla="*/ 4497644 w 4497644"/>
                <a:gd name="connsiteY3" fmla="*/ 674098 h 4997027"/>
                <a:gd name="connsiteX4" fmla="*/ 4497644 w 4497644"/>
                <a:gd name="connsiteY4" fmla="*/ 4997027 h 4997027"/>
                <a:gd name="connsiteX5" fmla="*/ 1965277 w 4497644"/>
                <a:gd name="connsiteY5" fmla="*/ 4997027 h 4997027"/>
                <a:gd name="connsiteX6" fmla="*/ 13648 w 4497644"/>
                <a:gd name="connsiteY6" fmla="*/ 771834 h 4997027"/>
                <a:gd name="connsiteX7" fmla="*/ 0 w 4497644"/>
                <a:gd name="connsiteY7" fmla="*/ 771834 h 4997027"/>
                <a:gd name="connsiteX8" fmla="*/ 0 w 4497644"/>
                <a:gd name="connsiteY8" fmla="*/ 0 h 4997027"/>
                <a:gd name="connsiteX0" fmla="*/ 1146412 w 5644056"/>
                <a:gd name="connsiteY0" fmla="*/ 0 h 4997027"/>
                <a:gd name="connsiteX1" fmla="*/ 4811543 w 5644056"/>
                <a:gd name="connsiteY1" fmla="*/ 0 h 4997027"/>
                <a:gd name="connsiteX2" fmla="*/ 4811543 w 5644056"/>
                <a:gd name="connsiteY2" fmla="*/ 674098 h 4997027"/>
                <a:gd name="connsiteX3" fmla="*/ 5644056 w 5644056"/>
                <a:gd name="connsiteY3" fmla="*/ 674098 h 4997027"/>
                <a:gd name="connsiteX4" fmla="*/ 5644056 w 5644056"/>
                <a:gd name="connsiteY4" fmla="*/ 4997027 h 4997027"/>
                <a:gd name="connsiteX5" fmla="*/ 3111689 w 5644056"/>
                <a:gd name="connsiteY5" fmla="*/ 4997027 h 4997027"/>
                <a:gd name="connsiteX6" fmla="*/ 1160060 w 5644056"/>
                <a:gd name="connsiteY6" fmla="*/ 771834 h 4997027"/>
                <a:gd name="connsiteX7" fmla="*/ 0 w 5644056"/>
                <a:gd name="connsiteY7" fmla="*/ 485231 h 4997027"/>
                <a:gd name="connsiteX8" fmla="*/ 1146412 w 5644056"/>
                <a:gd name="connsiteY8" fmla="*/ 0 h 4997027"/>
                <a:gd name="connsiteX0" fmla="*/ 1146412 w 5644056"/>
                <a:gd name="connsiteY0" fmla="*/ 0 h 4997027"/>
                <a:gd name="connsiteX1" fmla="*/ 4811543 w 5644056"/>
                <a:gd name="connsiteY1" fmla="*/ 0 h 4997027"/>
                <a:gd name="connsiteX2" fmla="*/ 4811543 w 5644056"/>
                <a:gd name="connsiteY2" fmla="*/ 674098 h 4997027"/>
                <a:gd name="connsiteX3" fmla="*/ 5644056 w 5644056"/>
                <a:gd name="connsiteY3" fmla="*/ 674098 h 4997027"/>
                <a:gd name="connsiteX4" fmla="*/ 5644056 w 5644056"/>
                <a:gd name="connsiteY4" fmla="*/ 4997027 h 4997027"/>
                <a:gd name="connsiteX5" fmla="*/ 3111689 w 5644056"/>
                <a:gd name="connsiteY5" fmla="*/ 4997027 h 4997027"/>
                <a:gd name="connsiteX6" fmla="*/ 1514901 w 5644056"/>
                <a:gd name="connsiteY6" fmla="*/ 1904598 h 4997027"/>
                <a:gd name="connsiteX7" fmla="*/ 0 w 5644056"/>
                <a:gd name="connsiteY7" fmla="*/ 485231 h 4997027"/>
                <a:gd name="connsiteX8" fmla="*/ 1146412 w 5644056"/>
                <a:gd name="connsiteY8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674098 h 4997027"/>
                <a:gd name="connsiteX3" fmla="*/ 4497644 w 4497644"/>
                <a:gd name="connsiteY3" fmla="*/ 674098 h 4997027"/>
                <a:gd name="connsiteX4" fmla="*/ 4497644 w 4497644"/>
                <a:gd name="connsiteY4" fmla="*/ 4997027 h 4997027"/>
                <a:gd name="connsiteX5" fmla="*/ 1965277 w 4497644"/>
                <a:gd name="connsiteY5" fmla="*/ 4997027 h 4997027"/>
                <a:gd name="connsiteX6" fmla="*/ 368489 w 4497644"/>
                <a:gd name="connsiteY6" fmla="*/ 1904598 h 4997027"/>
                <a:gd name="connsiteX7" fmla="*/ 0 w 4497644"/>
                <a:gd name="connsiteY7" fmla="*/ 1631642 h 4997027"/>
                <a:gd name="connsiteX8" fmla="*/ 0 w 4497644"/>
                <a:gd name="connsiteY8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469381 h 4997027"/>
                <a:gd name="connsiteX3" fmla="*/ 4497644 w 4497644"/>
                <a:gd name="connsiteY3" fmla="*/ 674098 h 4997027"/>
                <a:gd name="connsiteX4" fmla="*/ 4497644 w 4497644"/>
                <a:gd name="connsiteY4" fmla="*/ 4997027 h 4997027"/>
                <a:gd name="connsiteX5" fmla="*/ 1965277 w 4497644"/>
                <a:gd name="connsiteY5" fmla="*/ 4997027 h 4997027"/>
                <a:gd name="connsiteX6" fmla="*/ 368489 w 4497644"/>
                <a:gd name="connsiteY6" fmla="*/ 1904598 h 4997027"/>
                <a:gd name="connsiteX7" fmla="*/ 0 w 4497644"/>
                <a:gd name="connsiteY7" fmla="*/ 1631642 h 4997027"/>
                <a:gd name="connsiteX8" fmla="*/ 0 w 4497644"/>
                <a:gd name="connsiteY8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469381 h 4997027"/>
                <a:gd name="connsiteX3" fmla="*/ 2505070 w 4497644"/>
                <a:gd name="connsiteY3" fmla="*/ 455734 h 4997027"/>
                <a:gd name="connsiteX4" fmla="*/ 4497644 w 4497644"/>
                <a:gd name="connsiteY4" fmla="*/ 4997027 h 4997027"/>
                <a:gd name="connsiteX5" fmla="*/ 1965277 w 4497644"/>
                <a:gd name="connsiteY5" fmla="*/ 4997027 h 4997027"/>
                <a:gd name="connsiteX6" fmla="*/ 368489 w 4497644"/>
                <a:gd name="connsiteY6" fmla="*/ 1904598 h 4997027"/>
                <a:gd name="connsiteX7" fmla="*/ 0 w 4497644"/>
                <a:gd name="connsiteY7" fmla="*/ 1631642 h 4997027"/>
                <a:gd name="connsiteX8" fmla="*/ 0 w 4497644"/>
                <a:gd name="connsiteY8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469381 h 4997027"/>
                <a:gd name="connsiteX3" fmla="*/ 2505070 w 4497644"/>
                <a:gd name="connsiteY3" fmla="*/ 455734 h 4997027"/>
                <a:gd name="connsiteX4" fmla="*/ 3487711 w 4497644"/>
                <a:gd name="connsiteY4" fmla="*/ 2676907 h 4997027"/>
                <a:gd name="connsiteX5" fmla="*/ 4497644 w 4497644"/>
                <a:gd name="connsiteY5" fmla="*/ 4997027 h 4997027"/>
                <a:gd name="connsiteX6" fmla="*/ 1965277 w 4497644"/>
                <a:gd name="connsiteY6" fmla="*/ 4997027 h 4997027"/>
                <a:gd name="connsiteX7" fmla="*/ 368489 w 4497644"/>
                <a:gd name="connsiteY7" fmla="*/ 1904598 h 4997027"/>
                <a:gd name="connsiteX8" fmla="*/ 0 w 4497644"/>
                <a:gd name="connsiteY8" fmla="*/ 1631642 h 4997027"/>
                <a:gd name="connsiteX9" fmla="*/ 0 w 4497644"/>
                <a:gd name="connsiteY9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469381 h 4997027"/>
                <a:gd name="connsiteX3" fmla="*/ 2505070 w 4497644"/>
                <a:gd name="connsiteY3" fmla="*/ 455734 h 4997027"/>
                <a:gd name="connsiteX4" fmla="*/ 3228404 w 4497644"/>
                <a:gd name="connsiteY4" fmla="*/ 3932501 h 4997027"/>
                <a:gd name="connsiteX5" fmla="*/ 4497644 w 4497644"/>
                <a:gd name="connsiteY5" fmla="*/ 4997027 h 4997027"/>
                <a:gd name="connsiteX6" fmla="*/ 1965277 w 4497644"/>
                <a:gd name="connsiteY6" fmla="*/ 4997027 h 4997027"/>
                <a:gd name="connsiteX7" fmla="*/ 368489 w 4497644"/>
                <a:gd name="connsiteY7" fmla="*/ 1904598 h 4997027"/>
                <a:gd name="connsiteX8" fmla="*/ 0 w 4497644"/>
                <a:gd name="connsiteY8" fmla="*/ 1631642 h 4997027"/>
                <a:gd name="connsiteX9" fmla="*/ 0 w 4497644"/>
                <a:gd name="connsiteY9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469381 h 4997027"/>
                <a:gd name="connsiteX3" fmla="*/ 2505070 w 4497644"/>
                <a:gd name="connsiteY3" fmla="*/ 455734 h 4997027"/>
                <a:gd name="connsiteX4" fmla="*/ 3228404 w 4497644"/>
                <a:gd name="connsiteY4" fmla="*/ 3932501 h 4997027"/>
                <a:gd name="connsiteX5" fmla="*/ 3869848 w 4497644"/>
                <a:gd name="connsiteY5" fmla="*/ 4464764 h 4997027"/>
                <a:gd name="connsiteX6" fmla="*/ 4497644 w 4497644"/>
                <a:gd name="connsiteY6" fmla="*/ 4997027 h 4997027"/>
                <a:gd name="connsiteX7" fmla="*/ 1965277 w 4497644"/>
                <a:gd name="connsiteY7" fmla="*/ 4997027 h 4997027"/>
                <a:gd name="connsiteX8" fmla="*/ 368489 w 4497644"/>
                <a:gd name="connsiteY8" fmla="*/ 1904598 h 4997027"/>
                <a:gd name="connsiteX9" fmla="*/ 0 w 4497644"/>
                <a:gd name="connsiteY9" fmla="*/ 1631642 h 4997027"/>
                <a:gd name="connsiteX10" fmla="*/ 0 w 4497644"/>
                <a:gd name="connsiteY10" fmla="*/ 0 h 4997027"/>
                <a:gd name="connsiteX0" fmla="*/ 0 w 4756952"/>
                <a:gd name="connsiteY0" fmla="*/ 0 h 4997027"/>
                <a:gd name="connsiteX1" fmla="*/ 3665131 w 4756952"/>
                <a:gd name="connsiteY1" fmla="*/ 0 h 4997027"/>
                <a:gd name="connsiteX2" fmla="*/ 3665131 w 4756952"/>
                <a:gd name="connsiteY2" fmla="*/ 469381 h 4997027"/>
                <a:gd name="connsiteX3" fmla="*/ 2505070 w 4756952"/>
                <a:gd name="connsiteY3" fmla="*/ 455734 h 4997027"/>
                <a:gd name="connsiteX4" fmla="*/ 3228404 w 4756952"/>
                <a:gd name="connsiteY4" fmla="*/ 3932501 h 4997027"/>
                <a:gd name="connsiteX5" fmla="*/ 4756952 w 4756952"/>
                <a:gd name="connsiteY5" fmla="*/ 3946149 h 4997027"/>
                <a:gd name="connsiteX6" fmla="*/ 4497644 w 4756952"/>
                <a:gd name="connsiteY6" fmla="*/ 4997027 h 4997027"/>
                <a:gd name="connsiteX7" fmla="*/ 1965277 w 4756952"/>
                <a:gd name="connsiteY7" fmla="*/ 4997027 h 4997027"/>
                <a:gd name="connsiteX8" fmla="*/ 368489 w 4756952"/>
                <a:gd name="connsiteY8" fmla="*/ 1904598 h 4997027"/>
                <a:gd name="connsiteX9" fmla="*/ 0 w 4756952"/>
                <a:gd name="connsiteY9" fmla="*/ 1631642 h 4997027"/>
                <a:gd name="connsiteX10" fmla="*/ 0 w 4756952"/>
                <a:gd name="connsiteY10" fmla="*/ 0 h 4997027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05070 w 4756952"/>
                <a:gd name="connsiteY3" fmla="*/ 455734 h 5010675"/>
                <a:gd name="connsiteX4" fmla="*/ 3228404 w 4756952"/>
                <a:gd name="connsiteY4" fmla="*/ 3932501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368489 w 4756952"/>
                <a:gd name="connsiteY8" fmla="*/ 1904598 h 5010675"/>
                <a:gd name="connsiteX9" fmla="*/ 0 w 4756952"/>
                <a:gd name="connsiteY9" fmla="*/ 1631642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05070 w 4756952"/>
                <a:gd name="connsiteY3" fmla="*/ 455734 h 5010675"/>
                <a:gd name="connsiteX4" fmla="*/ 3228404 w 4756952"/>
                <a:gd name="connsiteY4" fmla="*/ 3932501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631642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05070 w 4756952"/>
                <a:gd name="connsiteY3" fmla="*/ 455734 h 5010675"/>
                <a:gd name="connsiteX4" fmla="*/ 3228404 w 4756952"/>
                <a:gd name="connsiteY4" fmla="*/ 3932501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05070 w 4756952"/>
                <a:gd name="connsiteY3" fmla="*/ 455734 h 5010675"/>
                <a:gd name="connsiteX4" fmla="*/ 3528655 w 4756952"/>
                <a:gd name="connsiteY4" fmla="*/ 3959797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464126 w 4756952"/>
                <a:gd name="connsiteY3" fmla="*/ 510325 h 5010675"/>
                <a:gd name="connsiteX4" fmla="*/ 3528655 w 4756952"/>
                <a:gd name="connsiteY4" fmla="*/ 3959797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32365 w 4756952"/>
                <a:gd name="connsiteY3" fmla="*/ 496677 h 5010675"/>
                <a:gd name="connsiteX4" fmla="*/ 3528655 w 4756952"/>
                <a:gd name="connsiteY4" fmla="*/ 3959797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32365 w 4756952"/>
                <a:gd name="connsiteY3" fmla="*/ 496677 h 5010675"/>
                <a:gd name="connsiteX4" fmla="*/ 3624189 w 4756952"/>
                <a:gd name="connsiteY4" fmla="*/ 3918854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78778 w 4756952"/>
                <a:gd name="connsiteY2" fmla="*/ 510324 h 5010675"/>
                <a:gd name="connsiteX3" fmla="*/ 2532365 w 4756952"/>
                <a:gd name="connsiteY3" fmla="*/ 496677 h 5010675"/>
                <a:gd name="connsiteX4" fmla="*/ 3624189 w 4756952"/>
                <a:gd name="connsiteY4" fmla="*/ 3918854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56952" h="5010675">
                  <a:moveTo>
                    <a:pt x="0" y="0"/>
                  </a:moveTo>
                  <a:lnTo>
                    <a:pt x="3665131" y="0"/>
                  </a:lnTo>
                  <a:lnTo>
                    <a:pt x="3678778" y="510324"/>
                  </a:lnTo>
                  <a:lnTo>
                    <a:pt x="2532365" y="496677"/>
                  </a:lnTo>
                  <a:lnTo>
                    <a:pt x="3624189" y="3918854"/>
                  </a:lnTo>
                  <a:lnTo>
                    <a:pt x="4756952" y="3946149"/>
                  </a:lnTo>
                  <a:lnTo>
                    <a:pt x="4497644" y="4997027"/>
                  </a:lnTo>
                  <a:lnTo>
                    <a:pt x="2306471" y="5010675"/>
                  </a:lnTo>
                  <a:lnTo>
                    <a:pt x="1255594" y="1904598"/>
                  </a:lnTo>
                  <a:lnTo>
                    <a:pt x="0" y="1890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000"/>
              </a:schemeClr>
            </a:solidFill>
            <a:ln w="476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13" y="1232624"/>
              <a:ext cx="6347039" cy="535277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668512" y="1095277"/>
              <a:ext cx="4756952" cy="5010675"/>
            </a:xfrm>
            <a:custGeom>
              <a:avLst/>
              <a:gdLst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674098 h 4997027"/>
                <a:gd name="connsiteX3" fmla="*/ 4497644 w 4497644"/>
                <a:gd name="connsiteY3" fmla="*/ 674098 h 4997027"/>
                <a:gd name="connsiteX4" fmla="*/ 4497644 w 4497644"/>
                <a:gd name="connsiteY4" fmla="*/ 4997027 h 4997027"/>
                <a:gd name="connsiteX5" fmla="*/ 1965277 w 4497644"/>
                <a:gd name="connsiteY5" fmla="*/ 4997027 h 4997027"/>
                <a:gd name="connsiteX6" fmla="*/ 13648 w 4497644"/>
                <a:gd name="connsiteY6" fmla="*/ 771834 h 4997027"/>
                <a:gd name="connsiteX7" fmla="*/ 0 w 4497644"/>
                <a:gd name="connsiteY7" fmla="*/ 771834 h 4997027"/>
                <a:gd name="connsiteX8" fmla="*/ 0 w 4497644"/>
                <a:gd name="connsiteY8" fmla="*/ 0 h 4997027"/>
                <a:gd name="connsiteX0" fmla="*/ 1146412 w 5644056"/>
                <a:gd name="connsiteY0" fmla="*/ 0 h 4997027"/>
                <a:gd name="connsiteX1" fmla="*/ 4811543 w 5644056"/>
                <a:gd name="connsiteY1" fmla="*/ 0 h 4997027"/>
                <a:gd name="connsiteX2" fmla="*/ 4811543 w 5644056"/>
                <a:gd name="connsiteY2" fmla="*/ 674098 h 4997027"/>
                <a:gd name="connsiteX3" fmla="*/ 5644056 w 5644056"/>
                <a:gd name="connsiteY3" fmla="*/ 674098 h 4997027"/>
                <a:gd name="connsiteX4" fmla="*/ 5644056 w 5644056"/>
                <a:gd name="connsiteY4" fmla="*/ 4997027 h 4997027"/>
                <a:gd name="connsiteX5" fmla="*/ 3111689 w 5644056"/>
                <a:gd name="connsiteY5" fmla="*/ 4997027 h 4997027"/>
                <a:gd name="connsiteX6" fmla="*/ 1160060 w 5644056"/>
                <a:gd name="connsiteY6" fmla="*/ 771834 h 4997027"/>
                <a:gd name="connsiteX7" fmla="*/ 0 w 5644056"/>
                <a:gd name="connsiteY7" fmla="*/ 485231 h 4997027"/>
                <a:gd name="connsiteX8" fmla="*/ 1146412 w 5644056"/>
                <a:gd name="connsiteY8" fmla="*/ 0 h 4997027"/>
                <a:gd name="connsiteX0" fmla="*/ 1146412 w 5644056"/>
                <a:gd name="connsiteY0" fmla="*/ 0 h 4997027"/>
                <a:gd name="connsiteX1" fmla="*/ 4811543 w 5644056"/>
                <a:gd name="connsiteY1" fmla="*/ 0 h 4997027"/>
                <a:gd name="connsiteX2" fmla="*/ 4811543 w 5644056"/>
                <a:gd name="connsiteY2" fmla="*/ 674098 h 4997027"/>
                <a:gd name="connsiteX3" fmla="*/ 5644056 w 5644056"/>
                <a:gd name="connsiteY3" fmla="*/ 674098 h 4997027"/>
                <a:gd name="connsiteX4" fmla="*/ 5644056 w 5644056"/>
                <a:gd name="connsiteY4" fmla="*/ 4997027 h 4997027"/>
                <a:gd name="connsiteX5" fmla="*/ 3111689 w 5644056"/>
                <a:gd name="connsiteY5" fmla="*/ 4997027 h 4997027"/>
                <a:gd name="connsiteX6" fmla="*/ 1514901 w 5644056"/>
                <a:gd name="connsiteY6" fmla="*/ 1904598 h 4997027"/>
                <a:gd name="connsiteX7" fmla="*/ 0 w 5644056"/>
                <a:gd name="connsiteY7" fmla="*/ 485231 h 4997027"/>
                <a:gd name="connsiteX8" fmla="*/ 1146412 w 5644056"/>
                <a:gd name="connsiteY8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674098 h 4997027"/>
                <a:gd name="connsiteX3" fmla="*/ 4497644 w 4497644"/>
                <a:gd name="connsiteY3" fmla="*/ 674098 h 4997027"/>
                <a:gd name="connsiteX4" fmla="*/ 4497644 w 4497644"/>
                <a:gd name="connsiteY4" fmla="*/ 4997027 h 4997027"/>
                <a:gd name="connsiteX5" fmla="*/ 1965277 w 4497644"/>
                <a:gd name="connsiteY5" fmla="*/ 4997027 h 4997027"/>
                <a:gd name="connsiteX6" fmla="*/ 368489 w 4497644"/>
                <a:gd name="connsiteY6" fmla="*/ 1904598 h 4997027"/>
                <a:gd name="connsiteX7" fmla="*/ 0 w 4497644"/>
                <a:gd name="connsiteY7" fmla="*/ 1631642 h 4997027"/>
                <a:gd name="connsiteX8" fmla="*/ 0 w 4497644"/>
                <a:gd name="connsiteY8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469381 h 4997027"/>
                <a:gd name="connsiteX3" fmla="*/ 4497644 w 4497644"/>
                <a:gd name="connsiteY3" fmla="*/ 674098 h 4997027"/>
                <a:gd name="connsiteX4" fmla="*/ 4497644 w 4497644"/>
                <a:gd name="connsiteY4" fmla="*/ 4997027 h 4997027"/>
                <a:gd name="connsiteX5" fmla="*/ 1965277 w 4497644"/>
                <a:gd name="connsiteY5" fmla="*/ 4997027 h 4997027"/>
                <a:gd name="connsiteX6" fmla="*/ 368489 w 4497644"/>
                <a:gd name="connsiteY6" fmla="*/ 1904598 h 4997027"/>
                <a:gd name="connsiteX7" fmla="*/ 0 w 4497644"/>
                <a:gd name="connsiteY7" fmla="*/ 1631642 h 4997027"/>
                <a:gd name="connsiteX8" fmla="*/ 0 w 4497644"/>
                <a:gd name="connsiteY8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469381 h 4997027"/>
                <a:gd name="connsiteX3" fmla="*/ 2505070 w 4497644"/>
                <a:gd name="connsiteY3" fmla="*/ 455734 h 4997027"/>
                <a:gd name="connsiteX4" fmla="*/ 4497644 w 4497644"/>
                <a:gd name="connsiteY4" fmla="*/ 4997027 h 4997027"/>
                <a:gd name="connsiteX5" fmla="*/ 1965277 w 4497644"/>
                <a:gd name="connsiteY5" fmla="*/ 4997027 h 4997027"/>
                <a:gd name="connsiteX6" fmla="*/ 368489 w 4497644"/>
                <a:gd name="connsiteY6" fmla="*/ 1904598 h 4997027"/>
                <a:gd name="connsiteX7" fmla="*/ 0 w 4497644"/>
                <a:gd name="connsiteY7" fmla="*/ 1631642 h 4997027"/>
                <a:gd name="connsiteX8" fmla="*/ 0 w 4497644"/>
                <a:gd name="connsiteY8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469381 h 4997027"/>
                <a:gd name="connsiteX3" fmla="*/ 2505070 w 4497644"/>
                <a:gd name="connsiteY3" fmla="*/ 455734 h 4997027"/>
                <a:gd name="connsiteX4" fmla="*/ 3487711 w 4497644"/>
                <a:gd name="connsiteY4" fmla="*/ 2676907 h 4997027"/>
                <a:gd name="connsiteX5" fmla="*/ 4497644 w 4497644"/>
                <a:gd name="connsiteY5" fmla="*/ 4997027 h 4997027"/>
                <a:gd name="connsiteX6" fmla="*/ 1965277 w 4497644"/>
                <a:gd name="connsiteY6" fmla="*/ 4997027 h 4997027"/>
                <a:gd name="connsiteX7" fmla="*/ 368489 w 4497644"/>
                <a:gd name="connsiteY7" fmla="*/ 1904598 h 4997027"/>
                <a:gd name="connsiteX8" fmla="*/ 0 w 4497644"/>
                <a:gd name="connsiteY8" fmla="*/ 1631642 h 4997027"/>
                <a:gd name="connsiteX9" fmla="*/ 0 w 4497644"/>
                <a:gd name="connsiteY9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469381 h 4997027"/>
                <a:gd name="connsiteX3" fmla="*/ 2505070 w 4497644"/>
                <a:gd name="connsiteY3" fmla="*/ 455734 h 4997027"/>
                <a:gd name="connsiteX4" fmla="*/ 3228404 w 4497644"/>
                <a:gd name="connsiteY4" fmla="*/ 3932501 h 4997027"/>
                <a:gd name="connsiteX5" fmla="*/ 4497644 w 4497644"/>
                <a:gd name="connsiteY5" fmla="*/ 4997027 h 4997027"/>
                <a:gd name="connsiteX6" fmla="*/ 1965277 w 4497644"/>
                <a:gd name="connsiteY6" fmla="*/ 4997027 h 4997027"/>
                <a:gd name="connsiteX7" fmla="*/ 368489 w 4497644"/>
                <a:gd name="connsiteY7" fmla="*/ 1904598 h 4997027"/>
                <a:gd name="connsiteX8" fmla="*/ 0 w 4497644"/>
                <a:gd name="connsiteY8" fmla="*/ 1631642 h 4997027"/>
                <a:gd name="connsiteX9" fmla="*/ 0 w 4497644"/>
                <a:gd name="connsiteY9" fmla="*/ 0 h 4997027"/>
                <a:gd name="connsiteX0" fmla="*/ 0 w 4497644"/>
                <a:gd name="connsiteY0" fmla="*/ 0 h 4997027"/>
                <a:gd name="connsiteX1" fmla="*/ 3665131 w 4497644"/>
                <a:gd name="connsiteY1" fmla="*/ 0 h 4997027"/>
                <a:gd name="connsiteX2" fmla="*/ 3665131 w 4497644"/>
                <a:gd name="connsiteY2" fmla="*/ 469381 h 4997027"/>
                <a:gd name="connsiteX3" fmla="*/ 2505070 w 4497644"/>
                <a:gd name="connsiteY3" fmla="*/ 455734 h 4997027"/>
                <a:gd name="connsiteX4" fmla="*/ 3228404 w 4497644"/>
                <a:gd name="connsiteY4" fmla="*/ 3932501 h 4997027"/>
                <a:gd name="connsiteX5" fmla="*/ 3869848 w 4497644"/>
                <a:gd name="connsiteY5" fmla="*/ 4464764 h 4997027"/>
                <a:gd name="connsiteX6" fmla="*/ 4497644 w 4497644"/>
                <a:gd name="connsiteY6" fmla="*/ 4997027 h 4997027"/>
                <a:gd name="connsiteX7" fmla="*/ 1965277 w 4497644"/>
                <a:gd name="connsiteY7" fmla="*/ 4997027 h 4997027"/>
                <a:gd name="connsiteX8" fmla="*/ 368489 w 4497644"/>
                <a:gd name="connsiteY8" fmla="*/ 1904598 h 4997027"/>
                <a:gd name="connsiteX9" fmla="*/ 0 w 4497644"/>
                <a:gd name="connsiteY9" fmla="*/ 1631642 h 4997027"/>
                <a:gd name="connsiteX10" fmla="*/ 0 w 4497644"/>
                <a:gd name="connsiteY10" fmla="*/ 0 h 4997027"/>
                <a:gd name="connsiteX0" fmla="*/ 0 w 4756952"/>
                <a:gd name="connsiteY0" fmla="*/ 0 h 4997027"/>
                <a:gd name="connsiteX1" fmla="*/ 3665131 w 4756952"/>
                <a:gd name="connsiteY1" fmla="*/ 0 h 4997027"/>
                <a:gd name="connsiteX2" fmla="*/ 3665131 w 4756952"/>
                <a:gd name="connsiteY2" fmla="*/ 469381 h 4997027"/>
                <a:gd name="connsiteX3" fmla="*/ 2505070 w 4756952"/>
                <a:gd name="connsiteY3" fmla="*/ 455734 h 4997027"/>
                <a:gd name="connsiteX4" fmla="*/ 3228404 w 4756952"/>
                <a:gd name="connsiteY4" fmla="*/ 3932501 h 4997027"/>
                <a:gd name="connsiteX5" fmla="*/ 4756952 w 4756952"/>
                <a:gd name="connsiteY5" fmla="*/ 3946149 h 4997027"/>
                <a:gd name="connsiteX6" fmla="*/ 4497644 w 4756952"/>
                <a:gd name="connsiteY6" fmla="*/ 4997027 h 4997027"/>
                <a:gd name="connsiteX7" fmla="*/ 1965277 w 4756952"/>
                <a:gd name="connsiteY7" fmla="*/ 4997027 h 4997027"/>
                <a:gd name="connsiteX8" fmla="*/ 368489 w 4756952"/>
                <a:gd name="connsiteY8" fmla="*/ 1904598 h 4997027"/>
                <a:gd name="connsiteX9" fmla="*/ 0 w 4756952"/>
                <a:gd name="connsiteY9" fmla="*/ 1631642 h 4997027"/>
                <a:gd name="connsiteX10" fmla="*/ 0 w 4756952"/>
                <a:gd name="connsiteY10" fmla="*/ 0 h 4997027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05070 w 4756952"/>
                <a:gd name="connsiteY3" fmla="*/ 455734 h 5010675"/>
                <a:gd name="connsiteX4" fmla="*/ 3228404 w 4756952"/>
                <a:gd name="connsiteY4" fmla="*/ 3932501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368489 w 4756952"/>
                <a:gd name="connsiteY8" fmla="*/ 1904598 h 5010675"/>
                <a:gd name="connsiteX9" fmla="*/ 0 w 4756952"/>
                <a:gd name="connsiteY9" fmla="*/ 1631642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05070 w 4756952"/>
                <a:gd name="connsiteY3" fmla="*/ 455734 h 5010675"/>
                <a:gd name="connsiteX4" fmla="*/ 3228404 w 4756952"/>
                <a:gd name="connsiteY4" fmla="*/ 3932501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631642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05070 w 4756952"/>
                <a:gd name="connsiteY3" fmla="*/ 455734 h 5010675"/>
                <a:gd name="connsiteX4" fmla="*/ 3228404 w 4756952"/>
                <a:gd name="connsiteY4" fmla="*/ 3932501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05070 w 4756952"/>
                <a:gd name="connsiteY3" fmla="*/ 455734 h 5010675"/>
                <a:gd name="connsiteX4" fmla="*/ 3528655 w 4756952"/>
                <a:gd name="connsiteY4" fmla="*/ 3959797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464126 w 4756952"/>
                <a:gd name="connsiteY3" fmla="*/ 510325 h 5010675"/>
                <a:gd name="connsiteX4" fmla="*/ 3528655 w 4756952"/>
                <a:gd name="connsiteY4" fmla="*/ 3959797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32365 w 4756952"/>
                <a:gd name="connsiteY3" fmla="*/ 496677 h 5010675"/>
                <a:gd name="connsiteX4" fmla="*/ 3528655 w 4756952"/>
                <a:gd name="connsiteY4" fmla="*/ 3959797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65131 w 4756952"/>
                <a:gd name="connsiteY2" fmla="*/ 469381 h 5010675"/>
                <a:gd name="connsiteX3" fmla="*/ 2532365 w 4756952"/>
                <a:gd name="connsiteY3" fmla="*/ 496677 h 5010675"/>
                <a:gd name="connsiteX4" fmla="*/ 3624189 w 4756952"/>
                <a:gd name="connsiteY4" fmla="*/ 3918854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  <a:gd name="connsiteX0" fmla="*/ 0 w 4756952"/>
                <a:gd name="connsiteY0" fmla="*/ 0 h 5010675"/>
                <a:gd name="connsiteX1" fmla="*/ 3665131 w 4756952"/>
                <a:gd name="connsiteY1" fmla="*/ 0 h 5010675"/>
                <a:gd name="connsiteX2" fmla="*/ 3678778 w 4756952"/>
                <a:gd name="connsiteY2" fmla="*/ 510324 h 5010675"/>
                <a:gd name="connsiteX3" fmla="*/ 2532365 w 4756952"/>
                <a:gd name="connsiteY3" fmla="*/ 496677 h 5010675"/>
                <a:gd name="connsiteX4" fmla="*/ 3624189 w 4756952"/>
                <a:gd name="connsiteY4" fmla="*/ 3918854 h 5010675"/>
                <a:gd name="connsiteX5" fmla="*/ 4756952 w 4756952"/>
                <a:gd name="connsiteY5" fmla="*/ 3946149 h 5010675"/>
                <a:gd name="connsiteX6" fmla="*/ 4497644 w 4756952"/>
                <a:gd name="connsiteY6" fmla="*/ 4997027 h 5010675"/>
                <a:gd name="connsiteX7" fmla="*/ 2306471 w 4756952"/>
                <a:gd name="connsiteY7" fmla="*/ 5010675 h 5010675"/>
                <a:gd name="connsiteX8" fmla="*/ 1255594 w 4756952"/>
                <a:gd name="connsiteY8" fmla="*/ 1904598 h 5010675"/>
                <a:gd name="connsiteX9" fmla="*/ 0 w 4756952"/>
                <a:gd name="connsiteY9" fmla="*/ 1890949 h 5010675"/>
                <a:gd name="connsiteX10" fmla="*/ 0 w 4756952"/>
                <a:gd name="connsiteY10" fmla="*/ 0 h 501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56952" h="5010675">
                  <a:moveTo>
                    <a:pt x="0" y="0"/>
                  </a:moveTo>
                  <a:lnTo>
                    <a:pt x="3665131" y="0"/>
                  </a:lnTo>
                  <a:lnTo>
                    <a:pt x="3678778" y="510324"/>
                  </a:lnTo>
                  <a:lnTo>
                    <a:pt x="2532365" y="496677"/>
                  </a:lnTo>
                  <a:lnTo>
                    <a:pt x="3624189" y="3918854"/>
                  </a:lnTo>
                  <a:lnTo>
                    <a:pt x="4756952" y="3946149"/>
                  </a:lnTo>
                  <a:lnTo>
                    <a:pt x="4497644" y="4997027"/>
                  </a:lnTo>
                  <a:lnTo>
                    <a:pt x="2306471" y="5010675"/>
                  </a:lnTo>
                  <a:lnTo>
                    <a:pt x="1255594" y="1904598"/>
                  </a:lnTo>
                  <a:lnTo>
                    <a:pt x="0" y="18909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4762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386018" y="4646919"/>
              <a:ext cx="2727216" cy="1361507"/>
              <a:chOff x="7386018" y="4646919"/>
              <a:chExt cx="2727216" cy="1361507"/>
            </a:xfrm>
          </p:grpSpPr>
          <p:sp>
            <p:nvSpPr>
              <p:cNvPr id="13" name="Isosceles Triangle 12"/>
              <p:cNvSpPr/>
              <p:nvPr/>
            </p:nvSpPr>
            <p:spPr>
              <a:xfrm>
                <a:off x="7386018" y="4732361"/>
                <a:ext cx="2684466" cy="1276065"/>
              </a:xfrm>
              <a:custGeom>
                <a:avLst/>
                <a:gdLst>
                  <a:gd name="connsiteX0" fmla="*/ 0 w 1353762"/>
                  <a:gd name="connsiteY0" fmla="*/ 839337 h 839337"/>
                  <a:gd name="connsiteX1" fmla="*/ 676881 w 1353762"/>
                  <a:gd name="connsiteY1" fmla="*/ 0 h 839337"/>
                  <a:gd name="connsiteX2" fmla="*/ 1353762 w 1353762"/>
                  <a:gd name="connsiteY2" fmla="*/ 839337 h 839337"/>
                  <a:gd name="connsiteX3" fmla="*/ 0 w 1353762"/>
                  <a:gd name="connsiteY3" fmla="*/ 839337 h 839337"/>
                  <a:gd name="connsiteX0" fmla="*/ 0 w 1722251"/>
                  <a:gd name="connsiteY0" fmla="*/ 941696 h 941696"/>
                  <a:gd name="connsiteX1" fmla="*/ 676881 w 1722251"/>
                  <a:gd name="connsiteY1" fmla="*/ 102359 h 941696"/>
                  <a:gd name="connsiteX2" fmla="*/ 1722251 w 1722251"/>
                  <a:gd name="connsiteY2" fmla="*/ 0 h 941696"/>
                  <a:gd name="connsiteX3" fmla="*/ 0 w 1722251"/>
                  <a:gd name="connsiteY3" fmla="*/ 941696 h 941696"/>
                  <a:gd name="connsiteX0" fmla="*/ 0 w 1722251"/>
                  <a:gd name="connsiteY0" fmla="*/ 1412543 h 1412543"/>
                  <a:gd name="connsiteX1" fmla="*/ 704176 w 1722251"/>
                  <a:gd name="connsiteY1" fmla="*/ 0 h 1412543"/>
                  <a:gd name="connsiteX2" fmla="*/ 1722251 w 1722251"/>
                  <a:gd name="connsiteY2" fmla="*/ 470847 h 1412543"/>
                  <a:gd name="connsiteX3" fmla="*/ 0 w 1722251"/>
                  <a:gd name="connsiteY3" fmla="*/ 1412543 h 1412543"/>
                  <a:gd name="connsiteX0" fmla="*/ 0 w 1654012"/>
                  <a:gd name="connsiteY0" fmla="*/ 1412543 h 1412543"/>
                  <a:gd name="connsiteX1" fmla="*/ 704176 w 1654012"/>
                  <a:gd name="connsiteY1" fmla="*/ 0 h 1412543"/>
                  <a:gd name="connsiteX2" fmla="*/ 1654012 w 1654012"/>
                  <a:gd name="connsiteY2" fmla="*/ 648268 h 1412543"/>
                  <a:gd name="connsiteX3" fmla="*/ 0 w 1654012"/>
                  <a:gd name="connsiteY3" fmla="*/ 1412543 h 1412543"/>
                  <a:gd name="connsiteX0" fmla="*/ 0 w 2472878"/>
                  <a:gd name="connsiteY0" fmla="*/ 1426191 h 1426191"/>
                  <a:gd name="connsiteX1" fmla="*/ 1523042 w 2472878"/>
                  <a:gd name="connsiteY1" fmla="*/ 0 h 1426191"/>
                  <a:gd name="connsiteX2" fmla="*/ 2472878 w 2472878"/>
                  <a:gd name="connsiteY2" fmla="*/ 648268 h 1426191"/>
                  <a:gd name="connsiteX3" fmla="*/ 0 w 2472878"/>
                  <a:gd name="connsiteY3" fmla="*/ 1426191 h 1426191"/>
                  <a:gd name="connsiteX0" fmla="*/ 0 w 2868663"/>
                  <a:gd name="connsiteY0" fmla="*/ 1426191 h 1426191"/>
                  <a:gd name="connsiteX1" fmla="*/ 1523042 w 2868663"/>
                  <a:gd name="connsiteY1" fmla="*/ 0 h 1426191"/>
                  <a:gd name="connsiteX2" fmla="*/ 2868663 w 2868663"/>
                  <a:gd name="connsiteY2" fmla="*/ 266131 h 1426191"/>
                  <a:gd name="connsiteX3" fmla="*/ 0 w 2868663"/>
                  <a:gd name="connsiteY3" fmla="*/ 1426191 h 1426191"/>
                  <a:gd name="connsiteX0" fmla="*/ 0 w 2868663"/>
                  <a:gd name="connsiteY0" fmla="*/ 1276065 h 1276065"/>
                  <a:gd name="connsiteX1" fmla="*/ 1468451 w 2868663"/>
                  <a:gd name="connsiteY1" fmla="*/ 0 h 1276065"/>
                  <a:gd name="connsiteX2" fmla="*/ 2868663 w 2868663"/>
                  <a:gd name="connsiteY2" fmla="*/ 116005 h 1276065"/>
                  <a:gd name="connsiteX3" fmla="*/ 0 w 2868663"/>
                  <a:gd name="connsiteY3" fmla="*/ 1276065 h 1276065"/>
                  <a:gd name="connsiteX0" fmla="*/ 0 w 2868663"/>
                  <a:gd name="connsiteY0" fmla="*/ 1276065 h 1276065"/>
                  <a:gd name="connsiteX1" fmla="*/ 1468451 w 2868663"/>
                  <a:gd name="connsiteY1" fmla="*/ 0 h 1276065"/>
                  <a:gd name="connsiteX2" fmla="*/ 2868663 w 2868663"/>
                  <a:gd name="connsiteY2" fmla="*/ 116005 h 1276065"/>
                  <a:gd name="connsiteX3" fmla="*/ 0 w 2868663"/>
                  <a:gd name="connsiteY3" fmla="*/ 1276065 h 127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8663" h="1276065">
                    <a:moveTo>
                      <a:pt x="0" y="1276065"/>
                    </a:moveTo>
                    <a:lnTo>
                      <a:pt x="1468451" y="0"/>
                    </a:lnTo>
                    <a:lnTo>
                      <a:pt x="2868663" y="116005"/>
                    </a:lnTo>
                    <a:cubicBezTo>
                      <a:pt x="1912442" y="502692"/>
                      <a:pt x="2948794" y="70513"/>
                      <a:pt x="0" y="12760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13000"/>
                    </a:schemeClr>
                  </a:gs>
                  <a:gs pos="100000">
                    <a:schemeClr val="accent1">
                      <a:alpha val="69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178486" y="4646919"/>
                <a:ext cx="1934748" cy="68238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ARC-IT 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Scope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57589" y="2636690"/>
              <a:ext cx="2678154" cy="1345604"/>
              <a:chOff x="857589" y="2636690"/>
              <a:chExt cx="2678154" cy="1345604"/>
            </a:xfrm>
          </p:grpSpPr>
          <p:sp>
            <p:nvSpPr>
              <p:cNvPr id="43" name="Isosceles Triangle 12"/>
              <p:cNvSpPr/>
              <p:nvPr/>
            </p:nvSpPr>
            <p:spPr>
              <a:xfrm rot="16406806" flipH="1">
                <a:off x="2224909" y="2671459"/>
                <a:ext cx="1345604" cy="1276065"/>
              </a:xfrm>
              <a:custGeom>
                <a:avLst/>
                <a:gdLst>
                  <a:gd name="connsiteX0" fmla="*/ 0 w 1353762"/>
                  <a:gd name="connsiteY0" fmla="*/ 839337 h 839337"/>
                  <a:gd name="connsiteX1" fmla="*/ 676881 w 1353762"/>
                  <a:gd name="connsiteY1" fmla="*/ 0 h 839337"/>
                  <a:gd name="connsiteX2" fmla="*/ 1353762 w 1353762"/>
                  <a:gd name="connsiteY2" fmla="*/ 839337 h 839337"/>
                  <a:gd name="connsiteX3" fmla="*/ 0 w 1353762"/>
                  <a:gd name="connsiteY3" fmla="*/ 839337 h 839337"/>
                  <a:gd name="connsiteX0" fmla="*/ 0 w 1722251"/>
                  <a:gd name="connsiteY0" fmla="*/ 941696 h 941696"/>
                  <a:gd name="connsiteX1" fmla="*/ 676881 w 1722251"/>
                  <a:gd name="connsiteY1" fmla="*/ 102359 h 941696"/>
                  <a:gd name="connsiteX2" fmla="*/ 1722251 w 1722251"/>
                  <a:gd name="connsiteY2" fmla="*/ 0 h 941696"/>
                  <a:gd name="connsiteX3" fmla="*/ 0 w 1722251"/>
                  <a:gd name="connsiteY3" fmla="*/ 941696 h 941696"/>
                  <a:gd name="connsiteX0" fmla="*/ 0 w 1722251"/>
                  <a:gd name="connsiteY0" fmla="*/ 1412543 h 1412543"/>
                  <a:gd name="connsiteX1" fmla="*/ 704176 w 1722251"/>
                  <a:gd name="connsiteY1" fmla="*/ 0 h 1412543"/>
                  <a:gd name="connsiteX2" fmla="*/ 1722251 w 1722251"/>
                  <a:gd name="connsiteY2" fmla="*/ 470847 h 1412543"/>
                  <a:gd name="connsiteX3" fmla="*/ 0 w 1722251"/>
                  <a:gd name="connsiteY3" fmla="*/ 1412543 h 1412543"/>
                  <a:gd name="connsiteX0" fmla="*/ 0 w 1654012"/>
                  <a:gd name="connsiteY0" fmla="*/ 1412543 h 1412543"/>
                  <a:gd name="connsiteX1" fmla="*/ 704176 w 1654012"/>
                  <a:gd name="connsiteY1" fmla="*/ 0 h 1412543"/>
                  <a:gd name="connsiteX2" fmla="*/ 1654012 w 1654012"/>
                  <a:gd name="connsiteY2" fmla="*/ 648268 h 1412543"/>
                  <a:gd name="connsiteX3" fmla="*/ 0 w 1654012"/>
                  <a:gd name="connsiteY3" fmla="*/ 1412543 h 1412543"/>
                  <a:gd name="connsiteX0" fmla="*/ 0 w 2472878"/>
                  <a:gd name="connsiteY0" fmla="*/ 1426191 h 1426191"/>
                  <a:gd name="connsiteX1" fmla="*/ 1523042 w 2472878"/>
                  <a:gd name="connsiteY1" fmla="*/ 0 h 1426191"/>
                  <a:gd name="connsiteX2" fmla="*/ 2472878 w 2472878"/>
                  <a:gd name="connsiteY2" fmla="*/ 648268 h 1426191"/>
                  <a:gd name="connsiteX3" fmla="*/ 0 w 2472878"/>
                  <a:gd name="connsiteY3" fmla="*/ 1426191 h 1426191"/>
                  <a:gd name="connsiteX0" fmla="*/ 0 w 2868663"/>
                  <a:gd name="connsiteY0" fmla="*/ 1426191 h 1426191"/>
                  <a:gd name="connsiteX1" fmla="*/ 1523042 w 2868663"/>
                  <a:gd name="connsiteY1" fmla="*/ 0 h 1426191"/>
                  <a:gd name="connsiteX2" fmla="*/ 2868663 w 2868663"/>
                  <a:gd name="connsiteY2" fmla="*/ 266131 h 1426191"/>
                  <a:gd name="connsiteX3" fmla="*/ 0 w 2868663"/>
                  <a:gd name="connsiteY3" fmla="*/ 1426191 h 1426191"/>
                  <a:gd name="connsiteX0" fmla="*/ 0 w 2868663"/>
                  <a:gd name="connsiteY0" fmla="*/ 1276065 h 1276065"/>
                  <a:gd name="connsiteX1" fmla="*/ 1468451 w 2868663"/>
                  <a:gd name="connsiteY1" fmla="*/ 0 h 1276065"/>
                  <a:gd name="connsiteX2" fmla="*/ 2868663 w 2868663"/>
                  <a:gd name="connsiteY2" fmla="*/ 116005 h 1276065"/>
                  <a:gd name="connsiteX3" fmla="*/ 0 w 2868663"/>
                  <a:gd name="connsiteY3" fmla="*/ 1276065 h 1276065"/>
                  <a:gd name="connsiteX0" fmla="*/ 0 w 2868663"/>
                  <a:gd name="connsiteY0" fmla="*/ 1276065 h 1276065"/>
                  <a:gd name="connsiteX1" fmla="*/ 1468451 w 2868663"/>
                  <a:gd name="connsiteY1" fmla="*/ 0 h 1276065"/>
                  <a:gd name="connsiteX2" fmla="*/ 2868663 w 2868663"/>
                  <a:gd name="connsiteY2" fmla="*/ 116005 h 1276065"/>
                  <a:gd name="connsiteX3" fmla="*/ 0 w 2868663"/>
                  <a:gd name="connsiteY3" fmla="*/ 1276065 h 127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8663" h="1276065">
                    <a:moveTo>
                      <a:pt x="0" y="1276065"/>
                    </a:moveTo>
                    <a:lnTo>
                      <a:pt x="1468451" y="0"/>
                    </a:lnTo>
                    <a:lnTo>
                      <a:pt x="2868663" y="116005"/>
                    </a:lnTo>
                    <a:cubicBezTo>
                      <a:pt x="1912442" y="502692"/>
                      <a:pt x="2948794" y="70513"/>
                      <a:pt x="0" y="12760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alpha val="30000"/>
                    </a:schemeClr>
                  </a:gs>
                  <a:gs pos="100000">
                    <a:schemeClr val="accent4">
                      <a:alpha val="62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57589" y="3254018"/>
                <a:ext cx="1934748" cy="68238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RAD-IT </a:t>
                </a: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Scope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109373" y="3946151"/>
              <a:ext cx="2572780" cy="1355198"/>
              <a:chOff x="2109373" y="3946151"/>
              <a:chExt cx="2572780" cy="1355198"/>
            </a:xfrm>
          </p:grpSpPr>
          <p:sp>
            <p:nvSpPr>
              <p:cNvPr id="44" name="Isosceles Triangle 12"/>
              <p:cNvSpPr/>
              <p:nvPr/>
            </p:nvSpPr>
            <p:spPr>
              <a:xfrm rot="16406806" flipH="1">
                <a:off x="3371319" y="3980920"/>
                <a:ext cx="1345604" cy="1276065"/>
              </a:xfrm>
              <a:custGeom>
                <a:avLst/>
                <a:gdLst>
                  <a:gd name="connsiteX0" fmla="*/ 0 w 1353762"/>
                  <a:gd name="connsiteY0" fmla="*/ 839337 h 839337"/>
                  <a:gd name="connsiteX1" fmla="*/ 676881 w 1353762"/>
                  <a:gd name="connsiteY1" fmla="*/ 0 h 839337"/>
                  <a:gd name="connsiteX2" fmla="*/ 1353762 w 1353762"/>
                  <a:gd name="connsiteY2" fmla="*/ 839337 h 839337"/>
                  <a:gd name="connsiteX3" fmla="*/ 0 w 1353762"/>
                  <a:gd name="connsiteY3" fmla="*/ 839337 h 839337"/>
                  <a:gd name="connsiteX0" fmla="*/ 0 w 1722251"/>
                  <a:gd name="connsiteY0" fmla="*/ 941696 h 941696"/>
                  <a:gd name="connsiteX1" fmla="*/ 676881 w 1722251"/>
                  <a:gd name="connsiteY1" fmla="*/ 102359 h 941696"/>
                  <a:gd name="connsiteX2" fmla="*/ 1722251 w 1722251"/>
                  <a:gd name="connsiteY2" fmla="*/ 0 h 941696"/>
                  <a:gd name="connsiteX3" fmla="*/ 0 w 1722251"/>
                  <a:gd name="connsiteY3" fmla="*/ 941696 h 941696"/>
                  <a:gd name="connsiteX0" fmla="*/ 0 w 1722251"/>
                  <a:gd name="connsiteY0" fmla="*/ 1412543 h 1412543"/>
                  <a:gd name="connsiteX1" fmla="*/ 704176 w 1722251"/>
                  <a:gd name="connsiteY1" fmla="*/ 0 h 1412543"/>
                  <a:gd name="connsiteX2" fmla="*/ 1722251 w 1722251"/>
                  <a:gd name="connsiteY2" fmla="*/ 470847 h 1412543"/>
                  <a:gd name="connsiteX3" fmla="*/ 0 w 1722251"/>
                  <a:gd name="connsiteY3" fmla="*/ 1412543 h 1412543"/>
                  <a:gd name="connsiteX0" fmla="*/ 0 w 1654012"/>
                  <a:gd name="connsiteY0" fmla="*/ 1412543 h 1412543"/>
                  <a:gd name="connsiteX1" fmla="*/ 704176 w 1654012"/>
                  <a:gd name="connsiteY1" fmla="*/ 0 h 1412543"/>
                  <a:gd name="connsiteX2" fmla="*/ 1654012 w 1654012"/>
                  <a:gd name="connsiteY2" fmla="*/ 648268 h 1412543"/>
                  <a:gd name="connsiteX3" fmla="*/ 0 w 1654012"/>
                  <a:gd name="connsiteY3" fmla="*/ 1412543 h 1412543"/>
                  <a:gd name="connsiteX0" fmla="*/ 0 w 2472878"/>
                  <a:gd name="connsiteY0" fmla="*/ 1426191 h 1426191"/>
                  <a:gd name="connsiteX1" fmla="*/ 1523042 w 2472878"/>
                  <a:gd name="connsiteY1" fmla="*/ 0 h 1426191"/>
                  <a:gd name="connsiteX2" fmla="*/ 2472878 w 2472878"/>
                  <a:gd name="connsiteY2" fmla="*/ 648268 h 1426191"/>
                  <a:gd name="connsiteX3" fmla="*/ 0 w 2472878"/>
                  <a:gd name="connsiteY3" fmla="*/ 1426191 h 1426191"/>
                  <a:gd name="connsiteX0" fmla="*/ 0 w 2868663"/>
                  <a:gd name="connsiteY0" fmla="*/ 1426191 h 1426191"/>
                  <a:gd name="connsiteX1" fmla="*/ 1523042 w 2868663"/>
                  <a:gd name="connsiteY1" fmla="*/ 0 h 1426191"/>
                  <a:gd name="connsiteX2" fmla="*/ 2868663 w 2868663"/>
                  <a:gd name="connsiteY2" fmla="*/ 266131 h 1426191"/>
                  <a:gd name="connsiteX3" fmla="*/ 0 w 2868663"/>
                  <a:gd name="connsiteY3" fmla="*/ 1426191 h 1426191"/>
                  <a:gd name="connsiteX0" fmla="*/ 0 w 2868663"/>
                  <a:gd name="connsiteY0" fmla="*/ 1276065 h 1276065"/>
                  <a:gd name="connsiteX1" fmla="*/ 1468451 w 2868663"/>
                  <a:gd name="connsiteY1" fmla="*/ 0 h 1276065"/>
                  <a:gd name="connsiteX2" fmla="*/ 2868663 w 2868663"/>
                  <a:gd name="connsiteY2" fmla="*/ 116005 h 1276065"/>
                  <a:gd name="connsiteX3" fmla="*/ 0 w 2868663"/>
                  <a:gd name="connsiteY3" fmla="*/ 1276065 h 1276065"/>
                  <a:gd name="connsiteX0" fmla="*/ 0 w 2868663"/>
                  <a:gd name="connsiteY0" fmla="*/ 1276065 h 1276065"/>
                  <a:gd name="connsiteX1" fmla="*/ 1468451 w 2868663"/>
                  <a:gd name="connsiteY1" fmla="*/ 0 h 1276065"/>
                  <a:gd name="connsiteX2" fmla="*/ 2868663 w 2868663"/>
                  <a:gd name="connsiteY2" fmla="*/ 116005 h 1276065"/>
                  <a:gd name="connsiteX3" fmla="*/ 0 w 2868663"/>
                  <a:gd name="connsiteY3" fmla="*/ 1276065 h 127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8663" h="1276065">
                    <a:moveTo>
                      <a:pt x="0" y="1276065"/>
                    </a:moveTo>
                    <a:lnTo>
                      <a:pt x="1468451" y="0"/>
                    </a:lnTo>
                    <a:lnTo>
                      <a:pt x="2868663" y="116005"/>
                    </a:lnTo>
                    <a:cubicBezTo>
                      <a:pt x="1912442" y="502692"/>
                      <a:pt x="2948794" y="70513"/>
                      <a:pt x="0" y="1276065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alpha val="3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109373" y="4618961"/>
                <a:ext cx="1934748" cy="6823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  <a:latin typeface="Arial Black" panose="020B0A04020102020204" pitchFamily="34" charset="0"/>
                  </a:rPr>
                  <a:t>SET-IT </a:t>
                </a:r>
                <a:r>
                  <a:rPr lang="en-US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Scope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92" r="68533" b="72502"/>
            <a:stretch/>
          </p:blipFill>
          <p:spPr>
            <a:xfrm>
              <a:off x="2897713" y="1968209"/>
              <a:ext cx="1997213" cy="7336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93" r="54907" b="26795"/>
            <a:stretch/>
          </p:blipFill>
          <p:spPr>
            <a:xfrm>
              <a:off x="2897713" y="2729025"/>
              <a:ext cx="2862123" cy="24147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475767" y="5954234"/>
              <a:ext cx="946298" cy="860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29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D63D11-DAAB-44CB-AACF-BA64D12EF96E}"/>
              </a:ext>
            </a:extLst>
          </p:cNvPr>
          <p:cNvSpPr/>
          <p:nvPr/>
        </p:nvSpPr>
        <p:spPr>
          <a:xfrm>
            <a:off x="217967" y="5623560"/>
            <a:ext cx="4254401" cy="108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/>
          <a:stretch/>
        </p:blipFill>
        <p:spPr>
          <a:xfrm>
            <a:off x="1506047" y="1702693"/>
            <a:ext cx="9179906" cy="45869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79A69A-0FCE-459A-88A1-2C016D7AA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663"/>
            <a:ext cx="11083290" cy="476290"/>
          </a:xfrm>
        </p:spPr>
        <p:txBody>
          <a:bodyPr/>
          <a:lstStyle/>
          <a:p>
            <a:r>
              <a:rPr lang="en-US" dirty="0"/>
              <a:t>What can people see with initial implementation?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6EB035-0F41-48E2-AD28-3689461D7A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5468B-C2BA-8B42-ABD6-59706176357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3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472"/>
          <a:stretch>
            <a:fillRect/>
          </a:stretch>
        </p:blipFill>
        <p:spPr>
          <a:xfrm>
            <a:off x="0" y="3175"/>
            <a:ext cx="12192000" cy="6853238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9297" y="475609"/>
            <a:ext cx="11276013" cy="2387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Status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578" y="5065311"/>
            <a:ext cx="2973561" cy="15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E34B1FF-0B89-1341-A3AD-7444BE731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668" y="3780835"/>
            <a:ext cx="3170544" cy="1783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8474C2-29F4-2146-932C-85B55BB89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Held 10 Regional Stakeholder Workshops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EE730-2662-C241-A092-1944A16FA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218" y="1282209"/>
            <a:ext cx="10650349" cy="551497"/>
          </a:xfrm>
        </p:spPr>
        <p:txBody>
          <a:bodyPr>
            <a:noAutofit/>
          </a:bodyPr>
          <a:lstStyle/>
          <a:p>
            <a:r>
              <a:rPr lang="en-US" dirty="0"/>
              <a:t>260+ Attendees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B27CA-DE0C-5842-91CD-0FA89390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46923"/>
            <a:ext cx="7199312" cy="2764154"/>
          </a:xfrm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AMATS (Akron)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ODOT/DriveOhio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Eastgate (Youngstown)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MORPC (Columbus)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MVRPC (Dayton)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NOACA (Cleveland)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OKI (Cincinnati)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TMACOG (Toledo)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OARC (Dayton)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Buckeye Hills (Athens)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9FB1C-4D29-2E4F-AC42-8AE41BE1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96122052-FE11-9449-9408-EC91A3E26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668" y="1845231"/>
            <a:ext cx="3170544" cy="1783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F8D0E-7C7B-4655-93A8-3D5AB27FB240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Stakeholder Engagement</a:t>
            </a:r>
          </a:p>
        </p:txBody>
      </p:sp>
    </p:spTree>
    <p:extLst>
      <p:ext uri="{BB962C8B-B14F-4D97-AF65-F5344CB8AC3E}">
        <p14:creationId xmlns:p14="http://schemas.microsoft.com/office/powerpoint/2010/main" val="2084578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543B-3D45-024A-8335-E326FDC02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Shared Information and Listened to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C1245-2D4E-EF42-B850-98615A6DB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583"/>
            <a:ext cx="5181601" cy="4175417"/>
          </a:xfrm>
        </p:spPr>
        <p:txBody>
          <a:bodyPr/>
          <a:lstStyle/>
          <a:p>
            <a:r>
              <a:rPr lang="en-US" dirty="0"/>
              <a:t>Explained the process</a:t>
            </a:r>
          </a:p>
          <a:p>
            <a:r>
              <a:rPr lang="en-US" dirty="0"/>
              <a:t>Discussed region’s current/</a:t>
            </a:r>
            <a:br>
              <a:rPr lang="en-US" dirty="0"/>
            </a:br>
            <a:r>
              <a:rPr lang="en-US" dirty="0"/>
              <a:t>planned AV/CV projects</a:t>
            </a:r>
          </a:p>
          <a:p>
            <a:r>
              <a:rPr lang="en-US" dirty="0"/>
              <a:t>Identified related stakeholders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91B82-2983-8149-AC04-0D37AE0A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4" descr="DriveOhio">
            <a:extLst>
              <a:ext uri="{FF2B5EF4-FFF2-40B4-BE49-F238E27FC236}">
                <a16:creationId xmlns:a16="http://schemas.microsoft.com/office/drawing/2014/main" id="{45687D15-AE0C-5040-A93E-26D780739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65" b="10182"/>
          <a:stretch/>
        </p:blipFill>
        <p:spPr bwMode="auto">
          <a:xfrm>
            <a:off x="6172200" y="1825625"/>
            <a:ext cx="2388469" cy="281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MORPC">
            <a:extLst>
              <a:ext uri="{FF2B5EF4-FFF2-40B4-BE49-F238E27FC236}">
                <a16:creationId xmlns:a16="http://schemas.microsoft.com/office/drawing/2014/main" id="{4FD2F494-4C53-8E45-90AB-5727B7BD6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t="13136" r="43002" b="19253"/>
          <a:stretch/>
        </p:blipFill>
        <p:spPr bwMode="auto">
          <a:xfrm>
            <a:off x="8812212" y="1825624"/>
            <a:ext cx="2541588" cy="281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3466EA-99BF-6546-829C-A3AF565B85B4}"/>
              </a:ext>
            </a:extLst>
          </p:cNvPr>
          <p:cNvSpPr txBox="1"/>
          <p:nvPr/>
        </p:nvSpPr>
        <p:spPr>
          <a:xfrm>
            <a:off x="6503469" y="4718272"/>
            <a:ext cx="17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Myriad Pro" panose="020B0503030403020204" pitchFamily="34" charset="0"/>
              </a:rPr>
              <a:t>DriveOhio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52C42-E634-A044-A8F8-A96D81911B54}"/>
              </a:ext>
            </a:extLst>
          </p:cNvPr>
          <p:cNvSpPr txBox="1"/>
          <p:nvPr/>
        </p:nvSpPr>
        <p:spPr>
          <a:xfrm>
            <a:off x="9214866" y="4718272"/>
            <a:ext cx="17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Myriad Pro" panose="020B0503030403020204" pitchFamily="34" charset="0"/>
              </a:rPr>
              <a:t>MORPC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9D53E2-C232-4EC7-8BDE-7BB496016B6D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Stakeholder Engagement</a:t>
            </a:r>
          </a:p>
        </p:txBody>
      </p:sp>
    </p:spTree>
    <p:extLst>
      <p:ext uri="{BB962C8B-B14F-4D97-AF65-F5344CB8AC3E}">
        <p14:creationId xmlns:p14="http://schemas.microsoft.com/office/powerpoint/2010/main" val="2744995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BA7D-FB7D-234D-93B2-E2E3D3C42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Heard Many End-User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821DA-902E-734C-B5FF-189A1E7FE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EFA4-7C89-CF4F-B64B-31019D572D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841C0-CB07-4B8F-8859-87D37258437C}"/>
              </a:ext>
            </a:extLst>
          </p:cNvPr>
          <p:cNvSpPr txBox="1"/>
          <p:nvPr/>
        </p:nvSpPr>
        <p:spPr>
          <a:xfrm>
            <a:off x="0" y="-150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600" dirty="0">
                <a:solidFill>
                  <a:schemeClr val="bg1">
                    <a:lumMod val="75000"/>
                  </a:schemeClr>
                </a:solidFill>
              </a:rPr>
              <a:t>Stakeholder Engagement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3A8AE5-1D48-45FF-BD8F-A527800BD092}"/>
              </a:ext>
            </a:extLst>
          </p:cNvPr>
          <p:cNvGrpSpPr/>
          <p:nvPr/>
        </p:nvGrpSpPr>
        <p:grpSpPr>
          <a:xfrm>
            <a:off x="2786645" y="1638384"/>
            <a:ext cx="6618710" cy="4175416"/>
            <a:chOff x="2786645" y="1638384"/>
            <a:chExt cx="6618710" cy="4175416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629497B-E764-4E4C-9BAC-65AB4C0D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6645" y="1638384"/>
              <a:ext cx="6618710" cy="417541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70D962-8EC5-40FC-802B-FFEF180A8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0280" y="1874589"/>
              <a:ext cx="135088" cy="216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6932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rive Ohio">
      <a:dk1>
        <a:srgbClr val="202A45"/>
      </a:dk1>
      <a:lt1>
        <a:srgbClr val="FFFFFF"/>
      </a:lt1>
      <a:dk2>
        <a:srgbClr val="00B287"/>
      </a:dk2>
      <a:lt2>
        <a:srgbClr val="F58C2E"/>
      </a:lt2>
      <a:accent1>
        <a:srgbClr val="CF0045"/>
      </a:accent1>
      <a:accent2>
        <a:srgbClr val="FCE300"/>
      </a:accent2>
      <a:accent3>
        <a:srgbClr val="59B65F"/>
      </a:accent3>
      <a:accent4>
        <a:srgbClr val="00B5E2"/>
      </a:accent4>
      <a:accent5>
        <a:srgbClr val="202A45"/>
      </a:accent5>
      <a:accent6>
        <a:srgbClr val="FEFFFF"/>
      </a:accent6>
      <a:hlink>
        <a:srgbClr val="00B5E2"/>
      </a:hlink>
      <a:folHlink>
        <a:srgbClr val="202A4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4225</TotalTime>
  <Words>1287</Words>
  <Application>Microsoft Office PowerPoint</Application>
  <PresentationFormat>Widescreen</PresentationFormat>
  <Paragraphs>310</Paragraphs>
  <Slides>28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Ohio’s Framework for Connected/Automated Vehicle Technology Project Findings XX, 2019</vt:lpstr>
      <vt:lpstr>Goal: Create Statewide Framework</vt:lpstr>
      <vt:lpstr>Framework Outcome: Playbook</vt:lpstr>
      <vt:lpstr>Proven Method for Success</vt:lpstr>
      <vt:lpstr>What can people see with initial implementation?</vt:lpstr>
      <vt:lpstr>Project Status</vt:lpstr>
      <vt:lpstr>Held 10 Regional Stakeholder Workshops</vt:lpstr>
      <vt:lpstr>Shared Information and Listened to Input</vt:lpstr>
      <vt:lpstr>Heard Many End-User Needs</vt:lpstr>
      <vt:lpstr>Identified Top Challenges that May Be Addressed by Technology</vt:lpstr>
      <vt:lpstr>Determined Top, Statewide User Needs</vt:lpstr>
      <vt:lpstr>Identified Readiness Status of AV/CV Applications</vt:lpstr>
      <vt:lpstr>Developed Statewide AV/CV Architecture</vt:lpstr>
      <vt:lpstr>Trained MPOs on Incorporating AV/CV into Regional Architecture</vt:lpstr>
      <vt:lpstr>Developed Concept of Operations</vt:lpstr>
      <vt:lpstr>Identified AV/CV Applications for Inclusion in the Ohio Framework</vt:lpstr>
      <vt:lpstr>Identified Support Environment for AV/CV Applications</vt:lpstr>
      <vt:lpstr>Convened Concept of Operations Workshop</vt:lpstr>
      <vt:lpstr>Discussed Current Operations</vt:lpstr>
      <vt:lpstr>Identified Influence of AV/CV on  Operational Scenarios: Crash</vt:lpstr>
      <vt:lpstr>Developed System + Software Requirements</vt:lpstr>
      <vt:lpstr>Requirements Components</vt:lpstr>
      <vt:lpstr>Prepared Standard Drawings</vt:lpstr>
      <vt:lpstr>What’s Next</vt:lpstr>
      <vt:lpstr>Still to Come</vt:lpstr>
      <vt:lpstr>AV/CV Project Deployment Process</vt:lpstr>
      <vt:lpstr>Integrated Data Exchange (IDE) Concept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Salyers</dc:creator>
  <cp:lastModifiedBy>Choudhary, Preeti</cp:lastModifiedBy>
  <cp:revision>236</cp:revision>
  <cp:lastPrinted>2019-08-07T15:45:06Z</cp:lastPrinted>
  <dcterms:created xsi:type="dcterms:W3CDTF">2019-02-28T21:06:15Z</dcterms:created>
  <dcterms:modified xsi:type="dcterms:W3CDTF">2019-09-18T17:00:14Z</dcterms:modified>
</cp:coreProperties>
</file>