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1"/>
  </p:sldMasterIdLst>
  <p:notesMasterIdLst>
    <p:notesMasterId r:id="rId33"/>
  </p:notesMasterIdLst>
  <p:handoutMasterIdLst>
    <p:handoutMasterId r:id="rId34"/>
  </p:handoutMasterIdLst>
  <p:sldIdLst>
    <p:sldId id="435" r:id="rId2"/>
    <p:sldId id="275" r:id="rId3"/>
    <p:sldId id="434" r:id="rId4"/>
    <p:sldId id="430" r:id="rId5"/>
    <p:sldId id="428" r:id="rId6"/>
    <p:sldId id="438" r:id="rId7"/>
    <p:sldId id="439" r:id="rId8"/>
    <p:sldId id="441" r:id="rId9"/>
    <p:sldId id="442" r:id="rId10"/>
    <p:sldId id="444" r:id="rId11"/>
    <p:sldId id="445" r:id="rId12"/>
    <p:sldId id="469" r:id="rId13"/>
    <p:sldId id="446" r:id="rId14"/>
    <p:sldId id="447" r:id="rId15"/>
    <p:sldId id="448" r:id="rId16"/>
    <p:sldId id="449" r:id="rId17"/>
    <p:sldId id="450" r:id="rId18"/>
    <p:sldId id="451" r:id="rId19"/>
    <p:sldId id="452" r:id="rId20"/>
    <p:sldId id="453" r:id="rId21"/>
    <p:sldId id="454" r:id="rId22"/>
    <p:sldId id="455" r:id="rId23"/>
    <p:sldId id="456" r:id="rId24"/>
    <p:sldId id="440" r:id="rId25"/>
    <p:sldId id="467" r:id="rId26"/>
    <p:sldId id="457" r:id="rId27"/>
    <p:sldId id="458" r:id="rId28"/>
    <p:sldId id="459" r:id="rId29"/>
    <p:sldId id="460" r:id="rId30"/>
    <p:sldId id="468" r:id="rId31"/>
    <p:sldId id="466" r:id="rId32"/>
  </p:sldIdLst>
  <p:sldSz cx="9144000" cy="5143500" type="screen16x9"/>
  <p:notesSz cx="7010400" cy="92964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orey, Beverly" initials="SB" lastIdx="5" clrIdx="0">
    <p:extLst>
      <p:ext uri="{19B8F6BF-5375-455C-9EA6-DF929625EA0E}">
        <p15:presenceInfo xmlns:p15="http://schemas.microsoft.com/office/powerpoint/2012/main" userId="S::B-Storey@tti.tamu.edu::daa20eb4-e0fd-4e9e-880e-073b3f68a18e" providerId="AD"/>
      </p:ext>
    </p:extLst>
  </p:cmAuthor>
  <p:cmAuthor id="2" name="McFalls, Jett" initials="MJ" lastIdx="1" clrIdx="1">
    <p:extLst>
      <p:ext uri="{19B8F6BF-5375-455C-9EA6-DF929625EA0E}">
        <p15:presenceInfo xmlns:p15="http://schemas.microsoft.com/office/powerpoint/2012/main" userId="S::J-McFalls@tti.tamu.edu::c7aa7776-a64d-4828-a959-98778ff57f51" providerId="AD"/>
      </p:ext>
    </p:extLst>
  </p:cmAuthor>
  <p:cmAuthor id="3" name="Storey, Beverly" initials="SB [2]" lastIdx="2" clrIdx="2">
    <p:extLst>
      <p:ext uri="{19B8F6BF-5375-455C-9EA6-DF929625EA0E}">
        <p15:presenceInfo xmlns:p15="http://schemas.microsoft.com/office/powerpoint/2012/main" userId="S-1-5-21-1120367096-779962018-1349916565-11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47E"/>
    <a:srgbClr val="5C0024"/>
    <a:srgbClr val="678150"/>
    <a:srgbClr val="4B8891"/>
    <a:srgbClr val="ECECEC"/>
    <a:srgbClr val="EAE9E9"/>
    <a:srgbClr val="22252E"/>
    <a:srgbClr val="FCFCFC"/>
    <a:srgbClr val="678250"/>
    <a:srgbClr val="DDA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52" autoAdjust="0"/>
    <p:restoredTop sz="66094" autoAdjust="0"/>
  </p:normalViewPr>
  <p:slideViewPr>
    <p:cSldViewPr snapToGrid="0" snapToObjects="1">
      <p:cViewPr varScale="1">
        <p:scale>
          <a:sx n="91" d="100"/>
          <a:sy n="91" d="100"/>
        </p:scale>
        <p:origin x="1046" y="51"/>
      </p:cViewPr>
      <p:guideLst/>
    </p:cSldViewPr>
  </p:slideViewPr>
  <p:outlineViewPr>
    <p:cViewPr>
      <p:scale>
        <a:sx n="33" d="100"/>
        <a:sy n="33" d="100"/>
      </p:scale>
      <p:origin x="0" y="-1347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291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-prozzi\Downloads\Monthly%20Table%20(4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952679205365419E-3"/>
          <c:y val="0.17064258048291014"/>
          <c:w val="0.95647121452633777"/>
          <c:h val="0.8003803775482937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Better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Time</c:v>
                </c:pt>
                <c:pt idx="1">
                  <c:v>→</c:v>
                </c:pt>
                <c:pt idx="2">
                  <c:v>→</c:v>
                </c:pt>
                <c:pt idx="3">
                  <c:v>→</c:v>
                </c:pt>
                <c:pt idx="4">
                  <c:v>→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35</c:v>
                </c:pt>
                <c:pt idx="1">
                  <c:v>15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59-41EB-B9A9-21732E044A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Ok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Time</c:v>
                </c:pt>
                <c:pt idx="1">
                  <c:v>→</c:v>
                </c:pt>
                <c:pt idx="2">
                  <c:v>→</c:v>
                </c:pt>
                <c:pt idx="3">
                  <c:v>→</c:v>
                </c:pt>
                <c:pt idx="4">
                  <c:v>→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35</c:v>
                </c:pt>
                <c:pt idx="1">
                  <c:v>10</c:v>
                </c:pt>
                <c:pt idx="2">
                  <c:v>10</c:v>
                </c:pt>
                <c:pt idx="3">
                  <c:v>35</c:v>
                </c:pt>
                <c:pt idx="4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59-41EB-B9A9-21732E044A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Bad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Time</c:v>
                </c:pt>
                <c:pt idx="1">
                  <c:v>→</c:v>
                </c:pt>
                <c:pt idx="2">
                  <c:v>→</c:v>
                </c:pt>
                <c:pt idx="3">
                  <c:v>→</c:v>
                </c:pt>
                <c:pt idx="4">
                  <c:v>→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35</c:v>
                </c:pt>
                <c:pt idx="1">
                  <c:v>8</c:v>
                </c:pt>
                <c:pt idx="2">
                  <c:v>8</c:v>
                </c:pt>
                <c:pt idx="3">
                  <c:v>25</c:v>
                </c:pt>
                <c:pt idx="4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E59-41EB-B9A9-21732E044A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4194111"/>
        <c:axId val="50970127"/>
      </c:lineChart>
      <c:catAx>
        <c:axId val="145419411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0970127"/>
        <c:crosses val="autoZero"/>
        <c:auto val="1"/>
        <c:lblAlgn val="ctr"/>
        <c:lblOffset val="100"/>
        <c:noMultiLvlLbl val="0"/>
      </c:catAx>
      <c:valAx>
        <c:axId val="5097012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541941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30572543919711E-2"/>
          <c:y val="2.6862026862026864E-2"/>
          <c:w val="0.89572741558947166"/>
          <c:h val="0.78884389451318582"/>
        </c:manualLayout>
      </c:layout>
      <c:lineChart>
        <c:grouping val="standard"/>
        <c:varyColors val="0"/>
        <c:ser>
          <c:idx val="0"/>
          <c:order val="0"/>
          <c:tx>
            <c:strRef>
              <c:f>'Sheet 1'!$A$16</c:f>
              <c:strCache>
                <c:ptCount val="1"/>
                <c:pt idx="0">
                  <c:v>El Paso</c:v>
                </c:pt>
              </c:strCache>
            </c:strRef>
          </c:tx>
          <c:spPr>
            <a:ln w="28575" cap="rnd">
              <a:solidFill>
                <a:srgbClr val="9BB1C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BB1CF"/>
              </a:solidFill>
              <a:ln w="9525">
                <a:solidFill>
                  <a:srgbClr val="9BB1CF"/>
                </a:solidFill>
              </a:ln>
              <a:effectLst/>
            </c:spPr>
          </c:marker>
          <c:cat>
            <c:strRef>
              <c:f>'Sheet 1'!$B$15:$AO$15</c:f>
              <c:strCache>
                <c:ptCount val="4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  <c:pt idx="12">
                  <c:v>January</c:v>
                </c:pt>
                <c:pt idx="13">
                  <c:v>February</c:v>
                </c:pt>
                <c:pt idx="14">
                  <c:v>March</c:v>
                </c:pt>
                <c:pt idx="15">
                  <c:v>April</c:v>
                </c:pt>
                <c:pt idx="16">
                  <c:v>May</c:v>
                </c:pt>
                <c:pt idx="17">
                  <c:v>June</c:v>
                </c:pt>
                <c:pt idx="18">
                  <c:v>July</c:v>
                </c:pt>
                <c:pt idx="19">
                  <c:v>August</c:v>
                </c:pt>
                <c:pt idx="20">
                  <c:v>September</c:v>
                </c:pt>
                <c:pt idx="21">
                  <c:v>October</c:v>
                </c:pt>
                <c:pt idx="22">
                  <c:v>November</c:v>
                </c:pt>
                <c:pt idx="23">
                  <c:v>December</c:v>
                </c:pt>
                <c:pt idx="24">
                  <c:v>January</c:v>
                </c:pt>
                <c:pt idx="25">
                  <c:v>February</c:v>
                </c:pt>
                <c:pt idx="26">
                  <c:v>March</c:v>
                </c:pt>
                <c:pt idx="27">
                  <c:v>April</c:v>
                </c:pt>
                <c:pt idx="28">
                  <c:v>May</c:v>
                </c:pt>
                <c:pt idx="29">
                  <c:v>June</c:v>
                </c:pt>
                <c:pt idx="30">
                  <c:v>July</c:v>
                </c:pt>
                <c:pt idx="31">
                  <c:v>August</c:v>
                </c:pt>
                <c:pt idx="32">
                  <c:v>September</c:v>
                </c:pt>
                <c:pt idx="33">
                  <c:v>October</c:v>
                </c:pt>
                <c:pt idx="34">
                  <c:v>November</c:v>
                </c:pt>
                <c:pt idx="35">
                  <c:v>December</c:v>
                </c:pt>
                <c:pt idx="36">
                  <c:v>January</c:v>
                </c:pt>
                <c:pt idx="37">
                  <c:v>February</c:v>
                </c:pt>
                <c:pt idx="38">
                  <c:v>March</c:v>
                </c:pt>
                <c:pt idx="39">
                  <c:v>April</c:v>
                </c:pt>
              </c:strCache>
            </c:strRef>
          </c:cat>
          <c:val>
            <c:numRef>
              <c:f>'Sheet 1'!$B$16:$AO$16</c:f>
              <c:numCache>
                <c:formatCode>#,##0</c:formatCode>
                <c:ptCount val="40"/>
                <c:pt idx="0">
                  <c:v>72039</c:v>
                </c:pt>
                <c:pt idx="1">
                  <c:v>66684</c:v>
                </c:pt>
                <c:pt idx="2">
                  <c:v>69789</c:v>
                </c:pt>
                <c:pt idx="3">
                  <c:v>58271</c:v>
                </c:pt>
                <c:pt idx="4">
                  <c:v>69111</c:v>
                </c:pt>
                <c:pt idx="5">
                  <c:v>63833</c:v>
                </c:pt>
                <c:pt idx="6">
                  <c:v>68486</c:v>
                </c:pt>
                <c:pt idx="7">
                  <c:v>70193</c:v>
                </c:pt>
                <c:pt idx="8">
                  <c:v>66392</c:v>
                </c:pt>
                <c:pt idx="9">
                  <c:v>72803</c:v>
                </c:pt>
                <c:pt idx="10">
                  <c:v>65928</c:v>
                </c:pt>
                <c:pt idx="11">
                  <c:v>59110</c:v>
                </c:pt>
                <c:pt idx="12">
                  <c:v>68418</c:v>
                </c:pt>
                <c:pt idx="13">
                  <c:v>63690</c:v>
                </c:pt>
                <c:pt idx="14">
                  <c:v>68261</c:v>
                </c:pt>
                <c:pt idx="15">
                  <c:v>43919</c:v>
                </c:pt>
                <c:pt idx="16">
                  <c:v>40457</c:v>
                </c:pt>
                <c:pt idx="17">
                  <c:v>62293</c:v>
                </c:pt>
                <c:pt idx="18">
                  <c:v>70844</c:v>
                </c:pt>
                <c:pt idx="19">
                  <c:v>71901</c:v>
                </c:pt>
                <c:pt idx="20">
                  <c:v>72094</c:v>
                </c:pt>
                <c:pt idx="21">
                  <c:v>74412</c:v>
                </c:pt>
                <c:pt idx="22">
                  <c:v>65264</c:v>
                </c:pt>
                <c:pt idx="23">
                  <c:v>64584</c:v>
                </c:pt>
                <c:pt idx="24">
                  <c:v>67401</c:v>
                </c:pt>
                <c:pt idx="25">
                  <c:v>63413</c:v>
                </c:pt>
                <c:pt idx="26">
                  <c:v>76896</c:v>
                </c:pt>
                <c:pt idx="27">
                  <c:v>71031</c:v>
                </c:pt>
                <c:pt idx="28">
                  <c:v>69882</c:v>
                </c:pt>
                <c:pt idx="29">
                  <c:v>73378</c:v>
                </c:pt>
                <c:pt idx="30">
                  <c:v>72633</c:v>
                </c:pt>
                <c:pt idx="31">
                  <c:v>74320</c:v>
                </c:pt>
                <c:pt idx="32">
                  <c:v>73887</c:v>
                </c:pt>
                <c:pt idx="33">
                  <c:v>74730</c:v>
                </c:pt>
                <c:pt idx="34">
                  <c:v>73299</c:v>
                </c:pt>
                <c:pt idx="35">
                  <c:v>68794</c:v>
                </c:pt>
                <c:pt idx="36">
                  <c:v>70620</c:v>
                </c:pt>
                <c:pt idx="37">
                  <c:v>66554</c:v>
                </c:pt>
                <c:pt idx="38">
                  <c:v>75087</c:v>
                </c:pt>
                <c:pt idx="39">
                  <c:v>60067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21-4530-B07C-9566772BCA6D}"/>
            </c:ext>
          </c:extLst>
        </c:ser>
        <c:ser>
          <c:idx val="1"/>
          <c:order val="1"/>
          <c:tx>
            <c:strRef>
              <c:f>'Sheet 1'!$A$17</c:f>
              <c:strCache>
                <c:ptCount val="1"/>
                <c:pt idx="0">
                  <c:v>Laredo</c:v>
                </c:pt>
              </c:strCache>
            </c:strRef>
          </c:tx>
          <c:spPr>
            <a:ln w="28575" cap="rnd">
              <a:solidFill>
                <a:srgbClr val="CC7B2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7B29"/>
              </a:solidFill>
              <a:ln w="9525">
                <a:solidFill>
                  <a:srgbClr val="CC7B29"/>
                </a:solidFill>
              </a:ln>
              <a:effectLst/>
            </c:spPr>
          </c:marker>
          <c:cat>
            <c:strRef>
              <c:f>'Sheet 1'!$B$15:$AO$15</c:f>
              <c:strCache>
                <c:ptCount val="4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  <c:pt idx="12">
                  <c:v>January</c:v>
                </c:pt>
                <c:pt idx="13">
                  <c:v>February</c:v>
                </c:pt>
                <c:pt idx="14">
                  <c:v>March</c:v>
                </c:pt>
                <c:pt idx="15">
                  <c:v>April</c:v>
                </c:pt>
                <c:pt idx="16">
                  <c:v>May</c:v>
                </c:pt>
                <c:pt idx="17">
                  <c:v>June</c:v>
                </c:pt>
                <c:pt idx="18">
                  <c:v>July</c:v>
                </c:pt>
                <c:pt idx="19">
                  <c:v>August</c:v>
                </c:pt>
                <c:pt idx="20">
                  <c:v>September</c:v>
                </c:pt>
                <c:pt idx="21">
                  <c:v>October</c:v>
                </c:pt>
                <c:pt idx="22">
                  <c:v>November</c:v>
                </c:pt>
                <c:pt idx="23">
                  <c:v>December</c:v>
                </c:pt>
                <c:pt idx="24">
                  <c:v>January</c:v>
                </c:pt>
                <c:pt idx="25">
                  <c:v>February</c:v>
                </c:pt>
                <c:pt idx="26">
                  <c:v>March</c:v>
                </c:pt>
                <c:pt idx="27">
                  <c:v>April</c:v>
                </c:pt>
                <c:pt idx="28">
                  <c:v>May</c:v>
                </c:pt>
                <c:pt idx="29">
                  <c:v>June</c:v>
                </c:pt>
                <c:pt idx="30">
                  <c:v>July</c:v>
                </c:pt>
                <c:pt idx="31">
                  <c:v>August</c:v>
                </c:pt>
                <c:pt idx="32">
                  <c:v>September</c:v>
                </c:pt>
                <c:pt idx="33">
                  <c:v>October</c:v>
                </c:pt>
                <c:pt idx="34">
                  <c:v>November</c:v>
                </c:pt>
                <c:pt idx="35">
                  <c:v>December</c:v>
                </c:pt>
                <c:pt idx="36">
                  <c:v>January</c:v>
                </c:pt>
                <c:pt idx="37">
                  <c:v>February</c:v>
                </c:pt>
                <c:pt idx="38">
                  <c:v>March</c:v>
                </c:pt>
                <c:pt idx="39">
                  <c:v>April</c:v>
                </c:pt>
              </c:strCache>
            </c:strRef>
          </c:cat>
          <c:val>
            <c:numRef>
              <c:f>'Sheet 1'!$B$17:$AO$17</c:f>
              <c:numCache>
                <c:formatCode>#,##0</c:formatCode>
                <c:ptCount val="40"/>
                <c:pt idx="0">
                  <c:v>217493</c:v>
                </c:pt>
                <c:pt idx="1">
                  <c:v>208013</c:v>
                </c:pt>
                <c:pt idx="2">
                  <c:v>227971</c:v>
                </c:pt>
                <c:pt idx="3">
                  <c:v>211132</c:v>
                </c:pt>
                <c:pt idx="4">
                  <c:v>231391</c:v>
                </c:pt>
                <c:pt idx="5">
                  <c:v>216529</c:v>
                </c:pt>
                <c:pt idx="6">
                  <c:v>230179</c:v>
                </c:pt>
                <c:pt idx="7">
                  <c:v>229716</c:v>
                </c:pt>
                <c:pt idx="8">
                  <c:v>211858</c:v>
                </c:pt>
                <c:pt idx="9">
                  <c:v>231458</c:v>
                </c:pt>
                <c:pt idx="10">
                  <c:v>211741</c:v>
                </c:pt>
                <c:pt idx="11">
                  <c:v>192525</c:v>
                </c:pt>
                <c:pt idx="12">
                  <c:v>215664</c:v>
                </c:pt>
                <c:pt idx="13">
                  <c:v>210391</c:v>
                </c:pt>
                <c:pt idx="14">
                  <c:v>225054</c:v>
                </c:pt>
                <c:pt idx="15">
                  <c:v>161448</c:v>
                </c:pt>
                <c:pt idx="16">
                  <c:v>157137</c:v>
                </c:pt>
                <c:pt idx="17">
                  <c:v>209872</c:v>
                </c:pt>
                <c:pt idx="18">
                  <c:v>226792</c:v>
                </c:pt>
                <c:pt idx="19">
                  <c:v>227330</c:v>
                </c:pt>
                <c:pt idx="20">
                  <c:v>230381</c:v>
                </c:pt>
                <c:pt idx="21">
                  <c:v>245155</c:v>
                </c:pt>
                <c:pt idx="22">
                  <c:v>233998</c:v>
                </c:pt>
                <c:pt idx="23">
                  <c:v>219165</c:v>
                </c:pt>
                <c:pt idx="24">
                  <c:v>223087</c:v>
                </c:pt>
                <c:pt idx="25">
                  <c:v>203074</c:v>
                </c:pt>
                <c:pt idx="26">
                  <c:v>253480</c:v>
                </c:pt>
                <c:pt idx="27">
                  <c:v>237657</c:v>
                </c:pt>
                <c:pt idx="28">
                  <c:v>224774</c:v>
                </c:pt>
                <c:pt idx="29">
                  <c:v>246736</c:v>
                </c:pt>
                <c:pt idx="30">
                  <c:v>238420</c:v>
                </c:pt>
                <c:pt idx="31">
                  <c:v>245052</c:v>
                </c:pt>
                <c:pt idx="32">
                  <c:v>238395</c:v>
                </c:pt>
                <c:pt idx="33">
                  <c:v>248747</c:v>
                </c:pt>
                <c:pt idx="34">
                  <c:v>245218</c:v>
                </c:pt>
                <c:pt idx="35">
                  <c:v>235049</c:v>
                </c:pt>
                <c:pt idx="36">
                  <c:v>233634</c:v>
                </c:pt>
                <c:pt idx="37">
                  <c:v>234058</c:v>
                </c:pt>
                <c:pt idx="38">
                  <c:v>276831</c:v>
                </c:pt>
                <c:pt idx="39">
                  <c:v>198340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21-4530-B07C-9566772BCA6D}"/>
            </c:ext>
          </c:extLst>
        </c:ser>
        <c:ser>
          <c:idx val="2"/>
          <c:order val="2"/>
          <c:tx>
            <c:strRef>
              <c:f>'Sheet 1'!$A$18</c:f>
              <c:strCache>
                <c:ptCount val="1"/>
                <c:pt idx="0">
                  <c:v>Rio Grande Valley</c:v>
                </c:pt>
              </c:strCache>
            </c:strRef>
          </c:tx>
          <c:spPr>
            <a:ln w="28575" cap="rnd">
              <a:solidFill>
                <a:srgbClr val="00499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4990"/>
              </a:solidFill>
              <a:ln w="9525">
                <a:solidFill>
                  <a:srgbClr val="004990"/>
                </a:solidFill>
              </a:ln>
              <a:effectLst/>
            </c:spPr>
          </c:marker>
          <c:cat>
            <c:strRef>
              <c:f>'Sheet 1'!$B$15:$AO$15</c:f>
              <c:strCache>
                <c:ptCount val="40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  <c:pt idx="12">
                  <c:v>January</c:v>
                </c:pt>
                <c:pt idx="13">
                  <c:v>February</c:v>
                </c:pt>
                <c:pt idx="14">
                  <c:v>March</c:v>
                </c:pt>
                <c:pt idx="15">
                  <c:v>April</c:v>
                </c:pt>
                <c:pt idx="16">
                  <c:v>May</c:v>
                </c:pt>
                <c:pt idx="17">
                  <c:v>June</c:v>
                </c:pt>
                <c:pt idx="18">
                  <c:v>July</c:v>
                </c:pt>
                <c:pt idx="19">
                  <c:v>August</c:v>
                </c:pt>
                <c:pt idx="20">
                  <c:v>September</c:v>
                </c:pt>
                <c:pt idx="21">
                  <c:v>October</c:v>
                </c:pt>
                <c:pt idx="22">
                  <c:v>November</c:v>
                </c:pt>
                <c:pt idx="23">
                  <c:v>December</c:v>
                </c:pt>
                <c:pt idx="24">
                  <c:v>January</c:v>
                </c:pt>
                <c:pt idx="25">
                  <c:v>February</c:v>
                </c:pt>
                <c:pt idx="26">
                  <c:v>March</c:v>
                </c:pt>
                <c:pt idx="27">
                  <c:v>April</c:v>
                </c:pt>
                <c:pt idx="28">
                  <c:v>May</c:v>
                </c:pt>
                <c:pt idx="29">
                  <c:v>June</c:v>
                </c:pt>
                <c:pt idx="30">
                  <c:v>July</c:v>
                </c:pt>
                <c:pt idx="31">
                  <c:v>August</c:v>
                </c:pt>
                <c:pt idx="32">
                  <c:v>September</c:v>
                </c:pt>
                <c:pt idx="33">
                  <c:v>October</c:v>
                </c:pt>
                <c:pt idx="34">
                  <c:v>November</c:v>
                </c:pt>
                <c:pt idx="35">
                  <c:v>December</c:v>
                </c:pt>
                <c:pt idx="36">
                  <c:v>January</c:v>
                </c:pt>
                <c:pt idx="37">
                  <c:v>February</c:v>
                </c:pt>
                <c:pt idx="38">
                  <c:v>March</c:v>
                </c:pt>
                <c:pt idx="39">
                  <c:v>April</c:v>
                </c:pt>
              </c:strCache>
            </c:strRef>
          </c:cat>
          <c:val>
            <c:numRef>
              <c:f>'Sheet 1'!$B$18:$AO$18</c:f>
              <c:numCache>
                <c:formatCode>#,##0</c:formatCode>
                <c:ptCount val="40"/>
                <c:pt idx="0">
                  <c:v>89505</c:v>
                </c:pt>
                <c:pt idx="1">
                  <c:v>83814</c:v>
                </c:pt>
                <c:pt idx="2">
                  <c:v>91881</c:v>
                </c:pt>
                <c:pt idx="3">
                  <c:v>84250</c:v>
                </c:pt>
                <c:pt idx="4">
                  <c:v>90115</c:v>
                </c:pt>
                <c:pt idx="5">
                  <c:v>83658</c:v>
                </c:pt>
                <c:pt idx="6">
                  <c:v>91597</c:v>
                </c:pt>
                <c:pt idx="7">
                  <c:v>91076</c:v>
                </c:pt>
                <c:pt idx="8">
                  <c:v>85508</c:v>
                </c:pt>
                <c:pt idx="9">
                  <c:v>94652</c:v>
                </c:pt>
                <c:pt idx="10">
                  <c:v>84025</c:v>
                </c:pt>
                <c:pt idx="11">
                  <c:v>77356</c:v>
                </c:pt>
                <c:pt idx="12">
                  <c:v>92135</c:v>
                </c:pt>
                <c:pt idx="13">
                  <c:v>86769</c:v>
                </c:pt>
                <c:pt idx="14">
                  <c:v>94419</c:v>
                </c:pt>
                <c:pt idx="15">
                  <c:v>65842</c:v>
                </c:pt>
                <c:pt idx="16">
                  <c:v>74544</c:v>
                </c:pt>
                <c:pt idx="17">
                  <c:v>88343</c:v>
                </c:pt>
                <c:pt idx="18">
                  <c:v>91121</c:v>
                </c:pt>
                <c:pt idx="19">
                  <c:v>94312</c:v>
                </c:pt>
                <c:pt idx="20">
                  <c:v>96597</c:v>
                </c:pt>
                <c:pt idx="21">
                  <c:v>99229</c:v>
                </c:pt>
                <c:pt idx="22">
                  <c:v>92831</c:v>
                </c:pt>
                <c:pt idx="23">
                  <c:v>91773</c:v>
                </c:pt>
                <c:pt idx="24">
                  <c:v>96740</c:v>
                </c:pt>
                <c:pt idx="25">
                  <c:v>86410</c:v>
                </c:pt>
                <c:pt idx="26">
                  <c:v>101932</c:v>
                </c:pt>
                <c:pt idx="27">
                  <c:v>93624</c:v>
                </c:pt>
                <c:pt idx="28">
                  <c:v>93490</c:v>
                </c:pt>
                <c:pt idx="29">
                  <c:v>96641</c:v>
                </c:pt>
                <c:pt idx="30">
                  <c:v>98198</c:v>
                </c:pt>
                <c:pt idx="31">
                  <c:v>104910</c:v>
                </c:pt>
                <c:pt idx="32">
                  <c:v>100792</c:v>
                </c:pt>
                <c:pt idx="33">
                  <c:v>99708</c:v>
                </c:pt>
                <c:pt idx="34">
                  <c:v>101030</c:v>
                </c:pt>
                <c:pt idx="35">
                  <c:v>97573</c:v>
                </c:pt>
                <c:pt idx="36">
                  <c:v>98978</c:v>
                </c:pt>
                <c:pt idx="37">
                  <c:v>77444</c:v>
                </c:pt>
                <c:pt idx="38">
                  <c:v>88055</c:v>
                </c:pt>
                <c:pt idx="39">
                  <c:v>73050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A21-4530-B07C-9566772BCA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4896079"/>
        <c:axId val="834896495"/>
      </c:lineChart>
      <c:catAx>
        <c:axId val="8348960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pPr>
            <a:endParaRPr lang="en-US"/>
          </a:p>
        </c:txPr>
        <c:crossAx val="834896495"/>
        <c:crosses val="autoZero"/>
        <c:auto val="0"/>
        <c:lblAlgn val="ctr"/>
        <c:lblOffset val="100"/>
        <c:noMultiLvlLbl val="0"/>
      </c:catAx>
      <c:valAx>
        <c:axId val="834896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r>
                  <a:rPr lang="en-US" sz="1100" dirty="0">
                    <a:solidFill>
                      <a:schemeClr val="tx1">
                        <a:lumMod val="50000"/>
                      </a:schemeClr>
                    </a:solidFill>
                    <a:latin typeface="Franklin Gothic Medium" panose="020B0603020102020204" pitchFamily="34" charset="0"/>
                  </a:rPr>
                  <a:t>Number</a:t>
                </a:r>
                <a:r>
                  <a:rPr lang="en-US" sz="1100" baseline="0" dirty="0">
                    <a:solidFill>
                      <a:schemeClr val="tx1">
                        <a:lumMod val="50000"/>
                      </a:schemeClr>
                    </a:solidFill>
                    <a:latin typeface="Franklin Gothic Medium" panose="020B0603020102020204" pitchFamily="34" charset="0"/>
                  </a:rPr>
                  <a:t> of Northbound Truck Crossings</a:t>
                </a:r>
                <a:endParaRPr lang="en-US" sz="1100" dirty="0">
                  <a:solidFill>
                    <a:schemeClr val="tx1">
                      <a:lumMod val="50000"/>
                    </a:schemeClr>
                  </a:solidFill>
                  <a:latin typeface="Franklin Gothic Medium" panose="020B06030201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4.2553359136029145E-3"/>
              <c:y val="9.222022502770653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50000"/>
                    </a:schemeClr>
                  </a:solidFill>
                  <a:latin typeface="Franklin Gothic Medium" panose="020B06030201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pPr>
            <a:endParaRPr lang="en-US"/>
          </a:p>
        </c:txPr>
        <c:crossAx val="8348960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44947628684978"/>
          <c:y val="0.3247404057121332"/>
          <c:w val="0.23874144767167402"/>
          <c:h val="0.146258383350542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Medium" panose="020B06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FABE6B-8D89-4E36-BD47-5A701311C9C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49C0F19-C89E-42DA-8F85-4B038019CCC2}">
      <dgm:prSet phldrT="[Text]" custT="1"/>
      <dgm:spPr>
        <a:solidFill>
          <a:srgbClr val="DDAB37"/>
        </a:solidFill>
      </dgm:spPr>
      <dgm:t>
        <a:bodyPr/>
        <a:lstStyle/>
        <a:p>
          <a:r>
            <a:rPr lang="en-GB" sz="1600" dirty="0">
              <a:latin typeface="Franklin Gothic Book" panose="020B0503020102020204" pitchFamily="34" charset="0"/>
            </a:rPr>
            <a:t>Consider vulnerability assessment developed in planning in development of TAMP</a:t>
          </a:r>
          <a:endParaRPr lang="en-US" sz="1600" dirty="0">
            <a:latin typeface="Franklin Gothic Book" panose="020B0503020102020204" pitchFamily="34" charset="0"/>
          </a:endParaRPr>
        </a:p>
      </dgm:t>
    </dgm:pt>
    <dgm:pt modelId="{DD0C4209-C068-4E8D-9D81-2B0E1A766E12}" type="parTrans" cxnId="{9DE928B1-4D48-4862-8014-B9345A4D569E}">
      <dgm:prSet/>
      <dgm:spPr/>
      <dgm:t>
        <a:bodyPr/>
        <a:lstStyle/>
        <a:p>
          <a:endParaRPr lang="en-US"/>
        </a:p>
      </dgm:t>
    </dgm:pt>
    <dgm:pt modelId="{7ED031BB-B98B-4F3D-BC87-F944DBCC7576}" type="sibTrans" cxnId="{9DE928B1-4D48-4862-8014-B9345A4D569E}">
      <dgm:prSet/>
      <dgm:spPr/>
      <dgm:t>
        <a:bodyPr/>
        <a:lstStyle/>
        <a:p>
          <a:endParaRPr lang="en-US"/>
        </a:p>
      </dgm:t>
    </dgm:pt>
    <dgm:pt modelId="{429F77B7-D883-4EE8-B9BD-95EFBF6BF76B}">
      <dgm:prSet phldrT="[Text]" custT="1"/>
      <dgm:spPr>
        <a:solidFill>
          <a:srgbClr val="19447E"/>
        </a:solidFill>
      </dgm:spPr>
      <dgm:t>
        <a:bodyPr/>
        <a:lstStyle/>
        <a:p>
          <a:r>
            <a:rPr lang="en-GB" sz="1600" dirty="0">
              <a:latin typeface="Franklin Gothic Book" panose="020B0503020102020204" pitchFamily="34" charset="0"/>
            </a:rPr>
            <a:t>Track extreme weather damage and maintenance costs to inform resilience strategies</a:t>
          </a:r>
          <a:endParaRPr lang="en-US" sz="1600" dirty="0">
            <a:latin typeface="Franklin Gothic Book" panose="020B0503020102020204" pitchFamily="34" charset="0"/>
          </a:endParaRPr>
        </a:p>
      </dgm:t>
    </dgm:pt>
    <dgm:pt modelId="{0B5340BA-41C6-42A3-A767-3B29D29A2232}" type="parTrans" cxnId="{B52BC9AD-ADCA-4D9A-BC72-63BB9B19D35A}">
      <dgm:prSet/>
      <dgm:spPr/>
      <dgm:t>
        <a:bodyPr/>
        <a:lstStyle/>
        <a:p>
          <a:endParaRPr lang="en-US"/>
        </a:p>
      </dgm:t>
    </dgm:pt>
    <dgm:pt modelId="{387ECEAE-DDC0-4657-8790-24FE4892033C}" type="sibTrans" cxnId="{B52BC9AD-ADCA-4D9A-BC72-63BB9B19D35A}">
      <dgm:prSet/>
      <dgm:spPr/>
      <dgm:t>
        <a:bodyPr/>
        <a:lstStyle/>
        <a:p>
          <a:endParaRPr lang="en-US"/>
        </a:p>
      </dgm:t>
    </dgm:pt>
    <dgm:pt modelId="{C6BBD9B2-B783-407E-BD53-696CC3B05AA2}">
      <dgm:prSet phldrT="[Text]" custT="1"/>
      <dgm:spPr>
        <a:solidFill>
          <a:srgbClr val="678250"/>
        </a:solidFill>
      </dgm:spPr>
      <dgm:t>
        <a:bodyPr/>
        <a:lstStyle/>
        <a:p>
          <a:r>
            <a:rPr lang="en-GB" sz="1600" dirty="0">
              <a:latin typeface="Franklin Gothic Book" panose="020B0503020102020204" pitchFamily="34" charset="0"/>
            </a:rPr>
            <a:t>Share data on upgraded facilities so the information can be referenced as adaptation strategies in the development of DOT’s planning documents</a:t>
          </a:r>
          <a:endParaRPr lang="en-US" sz="1600" dirty="0">
            <a:latin typeface="Franklin Gothic Book" panose="020B0503020102020204" pitchFamily="34" charset="0"/>
          </a:endParaRPr>
        </a:p>
      </dgm:t>
    </dgm:pt>
    <dgm:pt modelId="{380A43DD-EE8F-48EF-A8EE-884C4826A9ED}" type="parTrans" cxnId="{F65B87D7-8A2C-4021-9F58-53F5A4922700}">
      <dgm:prSet/>
      <dgm:spPr/>
      <dgm:t>
        <a:bodyPr/>
        <a:lstStyle/>
        <a:p>
          <a:endParaRPr lang="en-US"/>
        </a:p>
      </dgm:t>
    </dgm:pt>
    <dgm:pt modelId="{247A679E-5C1D-4B88-A035-510DABF2FBDA}" type="sibTrans" cxnId="{F65B87D7-8A2C-4021-9F58-53F5A4922700}">
      <dgm:prSet/>
      <dgm:spPr/>
      <dgm:t>
        <a:bodyPr/>
        <a:lstStyle/>
        <a:p>
          <a:endParaRPr lang="en-US"/>
        </a:p>
      </dgm:t>
    </dgm:pt>
    <dgm:pt modelId="{6B5861FA-1DF6-47BE-9384-4495C365329B}" type="pres">
      <dgm:prSet presAssocID="{2EFABE6B-8D89-4E36-BD47-5A701311C9C6}" presName="linearFlow" presStyleCnt="0">
        <dgm:presLayoutVars>
          <dgm:dir/>
          <dgm:resizeHandles val="exact"/>
        </dgm:presLayoutVars>
      </dgm:prSet>
      <dgm:spPr/>
    </dgm:pt>
    <dgm:pt modelId="{625BC5BE-C60A-4A2E-9F68-C52C682E3EF9}" type="pres">
      <dgm:prSet presAssocID="{449C0F19-C89E-42DA-8F85-4B038019CCC2}" presName="composite" presStyleCnt="0"/>
      <dgm:spPr/>
    </dgm:pt>
    <dgm:pt modelId="{7990B003-B3C0-41A9-8D92-ADA67A2D833D}" type="pres">
      <dgm:prSet presAssocID="{449C0F19-C89E-42DA-8F85-4B038019CCC2}" presName="imgShp" presStyleLbl="fgImgPlace1" presStyleIdx="0" presStyleCnt="3" custLinFactNeighborX="-5195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41E8BC0-62AD-40A3-8D85-BDD08523553F}" type="pres">
      <dgm:prSet presAssocID="{449C0F19-C89E-42DA-8F85-4B038019CCC2}" presName="txShp" presStyleLbl="node1" presStyleIdx="0" presStyleCnt="3" custScaleX="122669" custLinFactX="9877" custLinFactNeighborX="100000">
        <dgm:presLayoutVars>
          <dgm:bulletEnabled val="1"/>
        </dgm:presLayoutVars>
      </dgm:prSet>
      <dgm:spPr/>
    </dgm:pt>
    <dgm:pt modelId="{ED367B0C-D2E5-45A6-9486-9CE9608CA564}" type="pres">
      <dgm:prSet presAssocID="{7ED031BB-B98B-4F3D-BC87-F944DBCC7576}" presName="spacing" presStyleCnt="0"/>
      <dgm:spPr/>
    </dgm:pt>
    <dgm:pt modelId="{C847A686-6D58-4E68-9D1E-8E6C83BCF539}" type="pres">
      <dgm:prSet presAssocID="{429F77B7-D883-4EE8-B9BD-95EFBF6BF76B}" presName="composite" presStyleCnt="0"/>
      <dgm:spPr/>
    </dgm:pt>
    <dgm:pt modelId="{42715A49-F12E-4C4B-BB42-BCF1630DB633}" type="pres">
      <dgm:prSet presAssocID="{429F77B7-D883-4EE8-B9BD-95EFBF6BF76B}" presName="imgShp" presStyleLbl="fgImgPlace1" presStyleIdx="1" presStyleCnt="3" custLinFactNeighborX="-51959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CF53E78F-D5FB-4F75-B811-A8780F1E93C2}" type="pres">
      <dgm:prSet presAssocID="{429F77B7-D883-4EE8-B9BD-95EFBF6BF76B}" presName="txShp" presStyleLbl="node1" presStyleIdx="1" presStyleCnt="3" custScaleX="122669" custLinFactX="9877" custLinFactNeighborX="100000">
        <dgm:presLayoutVars>
          <dgm:bulletEnabled val="1"/>
        </dgm:presLayoutVars>
      </dgm:prSet>
      <dgm:spPr/>
    </dgm:pt>
    <dgm:pt modelId="{FFFB9F28-7D93-471E-B878-6590D8DF0CD9}" type="pres">
      <dgm:prSet presAssocID="{387ECEAE-DDC0-4657-8790-24FE4892033C}" presName="spacing" presStyleCnt="0"/>
      <dgm:spPr/>
    </dgm:pt>
    <dgm:pt modelId="{351E8004-F0AE-40AB-80B8-ECE0F286275A}" type="pres">
      <dgm:prSet presAssocID="{C6BBD9B2-B783-407E-BD53-696CC3B05AA2}" presName="composite" presStyleCnt="0"/>
      <dgm:spPr/>
    </dgm:pt>
    <dgm:pt modelId="{6F8B0FCD-3B0B-4B55-A4C9-2A648A529B7F}" type="pres">
      <dgm:prSet presAssocID="{C6BBD9B2-B783-407E-BD53-696CC3B05AA2}" presName="imgShp" presStyleLbl="fgImgPlace1" presStyleIdx="2" presStyleCnt="3" custLinFactNeighborX="-51959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solidFill>
            <a:schemeClr val="bg1"/>
          </a:solidFill>
        </a:ln>
      </dgm:spPr>
      <dgm:extLst>
        <a:ext uri="{E40237B7-FDA0-4F09-8148-C483321AD2D9}">
          <dgm14:cNvPr xmlns:dgm14="http://schemas.microsoft.com/office/drawing/2010/diagram" id="0" name="" descr="Disk"/>
        </a:ext>
      </dgm:extLst>
    </dgm:pt>
    <dgm:pt modelId="{A4D00CFA-EAD7-49E1-A955-94CF85FC9A0F}" type="pres">
      <dgm:prSet presAssocID="{C6BBD9B2-B783-407E-BD53-696CC3B05AA2}" presName="txShp" presStyleLbl="node1" presStyleIdx="2" presStyleCnt="3" custScaleX="122669" custLinFactX="9877" custLinFactNeighborX="100000">
        <dgm:presLayoutVars>
          <dgm:bulletEnabled val="1"/>
        </dgm:presLayoutVars>
      </dgm:prSet>
      <dgm:spPr/>
    </dgm:pt>
  </dgm:ptLst>
  <dgm:cxnLst>
    <dgm:cxn modelId="{9C7D3000-75DB-46EC-A98E-356CB98B162E}" type="presOf" srcId="{429F77B7-D883-4EE8-B9BD-95EFBF6BF76B}" destId="{CF53E78F-D5FB-4F75-B811-A8780F1E93C2}" srcOrd="0" destOrd="0" presId="urn:microsoft.com/office/officeart/2005/8/layout/vList3"/>
    <dgm:cxn modelId="{E5DA0728-FE38-4E9B-9FB3-299B15CAB866}" type="presOf" srcId="{C6BBD9B2-B783-407E-BD53-696CC3B05AA2}" destId="{A4D00CFA-EAD7-49E1-A955-94CF85FC9A0F}" srcOrd="0" destOrd="0" presId="urn:microsoft.com/office/officeart/2005/8/layout/vList3"/>
    <dgm:cxn modelId="{EC6B5B7F-1010-49DE-AA10-E1986F13B5F2}" type="presOf" srcId="{2EFABE6B-8D89-4E36-BD47-5A701311C9C6}" destId="{6B5861FA-1DF6-47BE-9384-4495C365329B}" srcOrd="0" destOrd="0" presId="urn:microsoft.com/office/officeart/2005/8/layout/vList3"/>
    <dgm:cxn modelId="{B52BC9AD-ADCA-4D9A-BC72-63BB9B19D35A}" srcId="{2EFABE6B-8D89-4E36-BD47-5A701311C9C6}" destId="{429F77B7-D883-4EE8-B9BD-95EFBF6BF76B}" srcOrd="1" destOrd="0" parTransId="{0B5340BA-41C6-42A3-A767-3B29D29A2232}" sibTransId="{387ECEAE-DDC0-4657-8790-24FE4892033C}"/>
    <dgm:cxn modelId="{9DE928B1-4D48-4862-8014-B9345A4D569E}" srcId="{2EFABE6B-8D89-4E36-BD47-5A701311C9C6}" destId="{449C0F19-C89E-42DA-8F85-4B038019CCC2}" srcOrd="0" destOrd="0" parTransId="{DD0C4209-C068-4E8D-9D81-2B0E1A766E12}" sibTransId="{7ED031BB-B98B-4F3D-BC87-F944DBCC7576}"/>
    <dgm:cxn modelId="{F65B87D7-8A2C-4021-9F58-53F5A4922700}" srcId="{2EFABE6B-8D89-4E36-BD47-5A701311C9C6}" destId="{C6BBD9B2-B783-407E-BD53-696CC3B05AA2}" srcOrd="2" destOrd="0" parTransId="{380A43DD-EE8F-48EF-A8EE-884C4826A9ED}" sibTransId="{247A679E-5C1D-4B88-A035-510DABF2FBDA}"/>
    <dgm:cxn modelId="{7A23F6E3-441C-4F56-841B-AC03E3D00204}" type="presOf" srcId="{449C0F19-C89E-42DA-8F85-4B038019CCC2}" destId="{B41E8BC0-62AD-40A3-8D85-BDD08523553F}" srcOrd="0" destOrd="0" presId="urn:microsoft.com/office/officeart/2005/8/layout/vList3"/>
    <dgm:cxn modelId="{459FCBF6-DB15-4E3C-9F75-22D44138BC8A}" type="presParOf" srcId="{6B5861FA-1DF6-47BE-9384-4495C365329B}" destId="{625BC5BE-C60A-4A2E-9F68-C52C682E3EF9}" srcOrd="0" destOrd="0" presId="urn:microsoft.com/office/officeart/2005/8/layout/vList3"/>
    <dgm:cxn modelId="{92E19C05-32D7-4277-96F8-0B088F73DE71}" type="presParOf" srcId="{625BC5BE-C60A-4A2E-9F68-C52C682E3EF9}" destId="{7990B003-B3C0-41A9-8D92-ADA67A2D833D}" srcOrd="0" destOrd="0" presId="urn:microsoft.com/office/officeart/2005/8/layout/vList3"/>
    <dgm:cxn modelId="{09018213-DE98-44D1-A86D-488A9CADC59D}" type="presParOf" srcId="{625BC5BE-C60A-4A2E-9F68-C52C682E3EF9}" destId="{B41E8BC0-62AD-40A3-8D85-BDD08523553F}" srcOrd="1" destOrd="0" presId="urn:microsoft.com/office/officeart/2005/8/layout/vList3"/>
    <dgm:cxn modelId="{922F2948-BACC-4C38-B1F1-59AF56D4AE8E}" type="presParOf" srcId="{6B5861FA-1DF6-47BE-9384-4495C365329B}" destId="{ED367B0C-D2E5-45A6-9486-9CE9608CA564}" srcOrd="1" destOrd="0" presId="urn:microsoft.com/office/officeart/2005/8/layout/vList3"/>
    <dgm:cxn modelId="{F9861188-76E2-446E-82BA-58144D2D9BC6}" type="presParOf" srcId="{6B5861FA-1DF6-47BE-9384-4495C365329B}" destId="{C847A686-6D58-4E68-9D1E-8E6C83BCF539}" srcOrd="2" destOrd="0" presId="urn:microsoft.com/office/officeart/2005/8/layout/vList3"/>
    <dgm:cxn modelId="{666CD532-1464-47F2-B0C1-9ED33BE8B037}" type="presParOf" srcId="{C847A686-6D58-4E68-9D1E-8E6C83BCF539}" destId="{42715A49-F12E-4C4B-BB42-BCF1630DB633}" srcOrd="0" destOrd="0" presId="urn:microsoft.com/office/officeart/2005/8/layout/vList3"/>
    <dgm:cxn modelId="{A4FCFEED-3487-457B-90AA-E799AF3473E0}" type="presParOf" srcId="{C847A686-6D58-4E68-9D1E-8E6C83BCF539}" destId="{CF53E78F-D5FB-4F75-B811-A8780F1E93C2}" srcOrd="1" destOrd="0" presId="urn:microsoft.com/office/officeart/2005/8/layout/vList3"/>
    <dgm:cxn modelId="{08E46946-924F-44FD-A550-5A72534519F0}" type="presParOf" srcId="{6B5861FA-1DF6-47BE-9384-4495C365329B}" destId="{FFFB9F28-7D93-471E-B878-6590D8DF0CD9}" srcOrd="3" destOrd="0" presId="urn:microsoft.com/office/officeart/2005/8/layout/vList3"/>
    <dgm:cxn modelId="{5CACC100-3EB1-4633-88B9-0893386024FA}" type="presParOf" srcId="{6B5861FA-1DF6-47BE-9384-4495C365329B}" destId="{351E8004-F0AE-40AB-80B8-ECE0F286275A}" srcOrd="4" destOrd="0" presId="urn:microsoft.com/office/officeart/2005/8/layout/vList3"/>
    <dgm:cxn modelId="{55AA5A0B-525B-4DC0-A1F3-91048DDAB63E}" type="presParOf" srcId="{351E8004-F0AE-40AB-80B8-ECE0F286275A}" destId="{6F8B0FCD-3B0B-4B55-A4C9-2A648A529B7F}" srcOrd="0" destOrd="0" presId="urn:microsoft.com/office/officeart/2005/8/layout/vList3"/>
    <dgm:cxn modelId="{8EA997BC-FADC-4BA3-A7CA-E30AAC4E4006}" type="presParOf" srcId="{351E8004-F0AE-40AB-80B8-ECE0F286275A}" destId="{A4D00CFA-EAD7-49E1-A955-94CF85FC9A0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E8BC0-62AD-40A3-8D85-BDD08523553F}">
      <dsp:nvSpPr>
        <dsp:cNvPr id="0" name=""/>
        <dsp:cNvSpPr/>
      </dsp:nvSpPr>
      <dsp:spPr>
        <a:xfrm rot="10800000">
          <a:off x="1123195" y="1895"/>
          <a:ext cx="4972804" cy="1128772"/>
        </a:xfrm>
        <a:prstGeom prst="homePlate">
          <a:avLst/>
        </a:prstGeom>
        <a:solidFill>
          <a:srgbClr val="DDAB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Franklin Gothic Book" panose="020B0503020102020204" pitchFamily="34" charset="0"/>
            </a:rPr>
            <a:t>Consider vulnerability assessment developed in planning in development of TAMP</a:t>
          </a:r>
          <a:endParaRPr lang="en-US" sz="1600" kern="1200" dirty="0">
            <a:latin typeface="Franklin Gothic Book" panose="020B0503020102020204" pitchFamily="34" charset="0"/>
          </a:endParaRPr>
        </a:p>
      </dsp:txBody>
      <dsp:txXfrm rot="10800000">
        <a:off x="1405388" y="1895"/>
        <a:ext cx="4690611" cy="1128772"/>
      </dsp:txXfrm>
    </dsp:sp>
    <dsp:sp modelId="{7990B003-B3C0-41A9-8D92-ADA67A2D833D}">
      <dsp:nvSpPr>
        <dsp:cNvPr id="0" name=""/>
        <dsp:cNvSpPr/>
      </dsp:nvSpPr>
      <dsp:spPr>
        <a:xfrm>
          <a:off x="0" y="1895"/>
          <a:ext cx="1128772" cy="112877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53E78F-D5FB-4F75-B811-A8780F1E93C2}">
      <dsp:nvSpPr>
        <dsp:cNvPr id="0" name=""/>
        <dsp:cNvSpPr/>
      </dsp:nvSpPr>
      <dsp:spPr>
        <a:xfrm rot="10800000">
          <a:off x="1123195" y="1467613"/>
          <a:ext cx="4972804" cy="1128772"/>
        </a:xfrm>
        <a:prstGeom prst="homePlate">
          <a:avLst/>
        </a:prstGeom>
        <a:solidFill>
          <a:srgbClr val="19447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Franklin Gothic Book" panose="020B0503020102020204" pitchFamily="34" charset="0"/>
            </a:rPr>
            <a:t>Track extreme weather damage and maintenance costs to inform resilience strategies</a:t>
          </a:r>
          <a:endParaRPr lang="en-US" sz="1600" kern="1200" dirty="0">
            <a:latin typeface="Franklin Gothic Book" panose="020B0503020102020204" pitchFamily="34" charset="0"/>
          </a:endParaRPr>
        </a:p>
      </dsp:txBody>
      <dsp:txXfrm rot="10800000">
        <a:off x="1405388" y="1467613"/>
        <a:ext cx="4690611" cy="1128772"/>
      </dsp:txXfrm>
    </dsp:sp>
    <dsp:sp modelId="{42715A49-F12E-4C4B-BB42-BCF1630DB633}">
      <dsp:nvSpPr>
        <dsp:cNvPr id="0" name=""/>
        <dsp:cNvSpPr/>
      </dsp:nvSpPr>
      <dsp:spPr>
        <a:xfrm>
          <a:off x="0" y="1467613"/>
          <a:ext cx="1128772" cy="1128772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00CFA-EAD7-49E1-A955-94CF85FC9A0F}">
      <dsp:nvSpPr>
        <dsp:cNvPr id="0" name=""/>
        <dsp:cNvSpPr/>
      </dsp:nvSpPr>
      <dsp:spPr>
        <a:xfrm rot="10800000">
          <a:off x="1123195" y="2933332"/>
          <a:ext cx="4972804" cy="1128772"/>
        </a:xfrm>
        <a:prstGeom prst="homePlate">
          <a:avLst/>
        </a:prstGeom>
        <a:solidFill>
          <a:srgbClr val="6782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Franklin Gothic Book" panose="020B0503020102020204" pitchFamily="34" charset="0"/>
            </a:rPr>
            <a:t>Share data on upgraded facilities so the information can be referenced as adaptation strategies in the development of DOT’s planning documents</a:t>
          </a:r>
          <a:endParaRPr lang="en-US" sz="1600" kern="1200" dirty="0">
            <a:latin typeface="Franklin Gothic Book" panose="020B0503020102020204" pitchFamily="34" charset="0"/>
          </a:endParaRPr>
        </a:p>
      </dsp:txBody>
      <dsp:txXfrm rot="10800000">
        <a:off x="1405388" y="2933332"/>
        <a:ext cx="4690611" cy="1128772"/>
      </dsp:txXfrm>
    </dsp:sp>
    <dsp:sp modelId="{6F8B0FCD-3B0B-4B55-A4C9-2A648A529B7F}">
      <dsp:nvSpPr>
        <dsp:cNvPr id="0" name=""/>
        <dsp:cNvSpPr/>
      </dsp:nvSpPr>
      <dsp:spPr>
        <a:xfrm>
          <a:off x="0" y="2933332"/>
          <a:ext cx="1128772" cy="1128772"/>
        </a:xfrm>
        <a:prstGeom prst="ellipse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2C0890-31B7-2941-9924-5642D28D6723}" type="datetimeFigureOut">
              <a:rPr lang="en-US" smtClean="0"/>
              <a:t>8/24/2022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9C8451D-E932-ED40-9005-BD34803402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169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405118E-BA6F-BB43-9917-4069500B58EB}" type="datetimeFigureOut">
              <a:rPr lang="en-US" smtClean="0"/>
              <a:t>8/24/2022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C1EDEE6-97BB-6D4F-8B84-AC5A03218C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6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EDEE6-97BB-6D4F-8B84-AC5A03218C3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81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(August 2017)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EDEE6-97BB-6D4F-8B84-AC5A03218C3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9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EDEE6-97BB-6D4F-8B84-AC5A03218C3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350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EDEE6-97BB-6D4F-8B84-AC5A03218C3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97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EDEE6-97BB-6D4F-8B84-AC5A03218C3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76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EDEE6-97BB-6D4F-8B84-AC5A03218C3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201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EDEE6-97BB-6D4F-8B84-AC5A03218C3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690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EDEE6-97BB-6D4F-8B84-AC5A03218C3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9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EDEE6-97BB-6D4F-8B84-AC5A03218C3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288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EDEE6-97BB-6D4F-8B84-AC5A03218C3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607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EDEE6-97BB-6D4F-8B84-AC5A03218C3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683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EDEE6-97BB-6D4F-8B84-AC5A03218C3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412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13">
              <a:defRPr/>
            </a:pPr>
            <a:endParaRPr lang="en-US" sz="1200" dirty="0"/>
          </a:p>
          <a:p>
            <a:pPr defTabSz="698813">
              <a:defRPr/>
            </a:pPr>
            <a:r>
              <a:rPr lang="en-US" sz="1200" dirty="0"/>
              <a:t> 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EDEE6-97BB-6D4F-8B84-AC5A03218C3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98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13">
              <a:defRPr/>
            </a:pPr>
            <a:endParaRPr lang="en-US" sz="1200" dirty="0"/>
          </a:p>
          <a:p>
            <a:pPr defTabSz="698813">
              <a:defRPr/>
            </a:pPr>
            <a:r>
              <a:rPr lang="en-US" sz="12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EDEE6-97BB-6D4F-8B84-AC5A03218C3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664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13">
              <a:defRPr/>
            </a:pPr>
            <a:endParaRPr lang="en-US" sz="1200" dirty="0"/>
          </a:p>
          <a:p>
            <a:pPr defTabSz="698813">
              <a:defRPr/>
            </a:pPr>
            <a:r>
              <a:rPr lang="en-US" sz="12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EDEE6-97BB-6D4F-8B84-AC5A03218C3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078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13">
              <a:defRPr/>
            </a:pPr>
            <a:endParaRPr lang="en-US" sz="1200" dirty="0"/>
          </a:p>
          <a:p>
            <a:pPr defTabSz="698813">
              <a:defRPr/>
            </a:pPr>
            <a:r>
              <a:rPr lang="en-US" sz="12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EDEE6-97BB-6D4F-8B84-AC5A03218C3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146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13">
              <a:defRPr/>
            </a:pPr>
            <a:endParaRPr lang="en-US" sz="1200" dirty="0"/>
          </a:p>
          <a:p>
            <a:pPr defTabSz="698813">
              <a:defRPr/>
            </a:pPr>
            <a:r>
              <a:rPr lang="en-US" sz="12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EDEE6-97BB-6D4F-8B84-AC5A03218C3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04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EDEE6-97BB-6D4F-8B84-AC5A03218C3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087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4642"/>
            <a:ext cx="7886700" cy="416269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2400" b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B01B7-AFE8-454E-9598-306D65EED2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262" y="181553"/>
            <a:ext cx="1194100" cy="2305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507C977-4BBB-4612-87DA-F6874F96672A}"/>
              </a:ext>
            </a:extLst>
          </p:cNvPr>
          <p:cNvGrpSpPr/>
          <p:nvPr userDrawn="1"/>
        </p:nvGrpSpPr>
        <p:grpSpPr>
          <a:xfrm rot="5400000">
            <a:off x="4558284" y="-4004467"/>
            <a:ext cx="27432" cy="9144000"/>
            <a:chOff x="152400" y="270113"/>
            <a:chExt cx="609600" cy="11406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8DC87B-9988-4855-8043-B6EB5B9AFF41}"/>
                </a:ext>
              </a:extLst>
            </p:cNvPr>
            <p:cNvSpPr/>
            <p:nvPr userDrawn="1"/>
          </p:nvSpPr>
          <p:spPr>
            <a:xfrm>
              <a:off x="152400" y="270113"/>
              <a:ext cx="609600" cy="228600"/>
            </a:xfrm>
            <a:prstGeom prst="rect">
              <a:avLst/>
            </a:prstGeom>
            <a:solidFill>
              <a:srgbClr val="DDA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6B6FD1-4FB9-49D5-849F-58FC4998B3EB}"/>
                </a:ext>
              </a:extLst>
            </p:cNvPr>
            <p:cNvSpPr/>
            <p:nvPr userDrawn="1"/>
          </p:nvSpPr>
          <p:spPr>
            <a:xfrm>
              <a:off x="152400" y="498713"/>
              <a:ext cx="609600" cy="229481"/>
            </a:xfrm>
            <a:prstGeom prst="rect">
              <a:avLst/>
            </a:prstGeom>
            <a:solidFill>
              <a:srgbClr val="1944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DFD95C-1CAC-4346-98A7-D5D3B0CD9568}"/>
                </a:ext>
              </a:extLst>
            </p:cNvPr>
            <p:cNvSpPr/>
            <p:nvPr userDrawn="1"/>
          </p:nvSpPr>
          <p:spPr>
            <a:xfrm>
              <a:off x="152400" y="727313"/>
              <a:ext cx="609600" cy="228600"/>
            </a:xfrm>
            <a:prstGeom prst="rect">
              <a:avLst/>
            </a:prstGeom>
            <a:solidFill>
              <a:srgbClr val="6782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CCC793-947F-4926-861E-FD11063D853F}"/>
                </a:ext>
              </a:extLst>
            </p:cNvPr>
            <p:cNvSpPr/>
            <p:nvPr userDrawn="1"/>
          </p:nvSpPr>
          <p:spPr>
            <a:xfrm>
              <a:off x="152400" y="955921"/>
              <a:ext cx="609600" cy="228600"/>
            </a:xfrm>
            <a:prstGeom prst="rect">
              <a:avLst/>
            </a:prstGeom>
            <a:solidFill>
              <a:srgbClr val="5C00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D47678-435C-425C-A5F0-BA05DA5B406D}"/>
                </a:ext>
              </a:extLst>
            </p:cNvPr>
            <p:cNvSpPr/>
            <p:nvPr userDrawn="1"/>
          </p:nvSpPr>
          <p:spPr>
            <a:xfrm>
              <a:off x="152400" y="1182132"/>
              <a:ext cx="609600" cy="228600"/>
            </a:xfrm>
            <a:prstGeom prst="rect">
              <a:avLst/>
            </a:prstGeom>
            <a:solidFill>
              <a:srgbClr val="4B8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80616C-650B-4D06-AC7C-0A0844C988CB}"/>
              </a:ext>
            </a:extLst>
          </p:cNvPr>
          <p:cNvGrpSpPr/>
          <p:nvPr userDrawn="1"/>
        </p:nvGrpSpPr>
        <p:grpSpPr>
          <a:xfrm rot="5400000">
            <a:off x="4504016" y="503516"/>
            <a:ext cx="135967" cy="9144002"/>
            <a:chOff x="152400" y="270113"/>
            <a:chExt cx="609600" cy="114061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A155ED-452E-405B-A2D1-B97A2635595D}"/>
                </a:ext>
              </a:extLst>
            </p:cNvPr>
            <p:cNvSpPr/>
            <p:nvPr userDrawn="1"/>
          </p:nvSpPr>
          <p:spPr>
            <a:xfrm>
              <a:off x="152400" y="270113"/>
              <a:ext cx="609600" cy="228600"/>
            </a:xfrm>
            <a:prstGeom prst="rect">
              <a:avLst/>
            </a:prstGeom>
            <a:solidFill>
              <a:srgbClr val="DDA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61FACC-1DF4-441D-821F-A96A19B3C174}"/>
                </a:ext>
              </a:extLst>
            </p:cNvPr>
            <p:cNvSpPr/>
            <p:nvPr userDrawn="1"/>
          </p:nvSpPr>
          <p:spPr>
            <a:xfrm>
              <a:off x="152400" y="498713"/>
              <a:ext cx="609600" cy="229481"/>
            </a:xfrm>
            <a:prstGeom prst="rect">
              <a:avLst/>
            </a:prstGeom>
            <a:solidFill>
              <a:srgbClr val="1944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5EA595F-BC8E-47FB-B902-A7A32FC5675B}"/>
                </a:ext>
              </a:extLst>
            </p:cNvPr>
            <p:cNvSpPr/>
            <p:nvPr userDrawn="1"/>
          </p:nvSpPr>
          <p:spPr>
            <a:xfrm>
              <a:off x="152400" y="727313"/>
              <a:ext cx="609600" cy="228600"/>
            </a:xfrm>
            <a:prstGeom prst="rect">
              <a:avLst/>
            </a:prstGeom>
            <a:solidFill>
              <a:srgbClr val="6782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3005FF1-1B48-44D5-ADB6-BAE586E3B2E3}"/>
                </a:ext>
              </a:extLst>
            </p:cNvPr>
            <p:cNvSpPr/>
            <p:nvPr userDrawn="1"/>
          </p:nvSpPr>
          <p:spPr>
            <a:xfrm>
              <a:off x="152400" y="955921"/>
              <a:ext cx="609600" cy="228600"/>
            </a:xfrm>
            <a:prstGeom prst="rect">
              <a:avLst/>
            </a:prstGeom>
            <a:solidFill>
              <a:srgbClr val="5C00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337E59-32D0-4F40-B1E3-6D3D221D5DB2}"/>
                </a:ext>
              </a:extLst>
            </p:cNvPr>
            <p:cNvSpPr/>
            <p:nvPr userDrawn="1"/>
          </p:nvSpPr>
          <p:spPr>
            <a:xfrm>
              <a:off x="152400" y="1182132"/>
              <a:ext cx="609600" cy="228600"/>
            </a:xfrm>
            <a:prstGeom prst="rect">
              <a:avLst/>
            </a:prstGeom>
            <a:solidFill>
              <a:srgbClr val="4B8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4643"/>
            <a:ext cx="7886700" cy="730883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2400" b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07C977-4BBB-4612-87DA-F6874F96672A}"/>
              </a:ext>
            </a:extLst>
          </p:cNvPr>
          <p:cNvGrpSpPr/>
          <p:nvPr userDrawn="1"/>
        </p:nvGrpSpPr>
        <p:grpSpPr>
          <a:xfrm rot="5400000">
            <a:off x="4558284" y="-3725745"/>
            <a:ext cx="27432" cy="9144000"/>
            <a:chOff x="152400" y="270113"/>
            <a:chExt cx="609600" cy="11406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8DC87B-9988-4855-8043-B6EB5B9AFF41}"/>
                </a:ext>
              </a:extLst>
            </p:cNvPr>
            <p:cNvSpPr/>
            <p:nvPr userDrawn="1"/>
          </p:nvSpPr>
          <p:spPr>
            <a:xfrm>
              <a:off x="152400" y="270113"/>
              <a:ext cx="609600" cy="228600"/>
            </a:xfrm>
            <a:prstGeom prst="rect">
              <a:avLst/>
            </a:prstGeom>
            <a:solidFill>
              <a:srgbClr val="DDA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6B6FD1-4FB9-49D5-849F-58FC4998B3EB}"/>
                </a:ext>
              </a:extLst>
            </p:cNvPr>
            <p:cNvSpPr/>
            <p:nvPr userDrawn="1"/>
          </p:nvSpPr>
          <p:spPr>
            <a:xfrm>
              <a:off x="152400" y="498713"/>
              <a:ext cx="609600" cy="229481"/>
            </a:xfrm>
            <a:prstGeom prst="rect">
              <a:avLst/>
            </a:prstGeom>
            <a:solidFill>
              <a:srgbClr val="1944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DFD95C-1CAC-4346-98A7-D5D3B0CD9568}"/>
                </a:ext>
              </a:extLst>
            </p:cNvPr>
            <p:cNvSpPr/>
            <p:nvPr userDrawn="1"/>
          </p:nvSpPr>
          <p:spPr>
            <a:xfrm>
              <a:off x="152400" y="727313"/>
              <a:ext cx="609600" cy="228600"/>
            </a:xfrm>
            <a:prstGeom prst="rect">
              <a:avLst/>
            </a:prstGeom>
            <a:solidFill>
              <a:srgbClr val="6782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CCC793-947F-4926-861E-FD11063D853F}"/>
                </a:ext>
              </a:extLst>
            </p:cNvPr>
            <p:cNvSpPr/>
            <p:nvPr userDrawn="1"/>
          </p:nvSpPr>
          <p:spPr>
            <a:xfrm>
              <a:off x="152400" y="955921"/>
              <a:ext cx="609600" cy="228600"/>
            </a:xfrm>
            <a:prstGeom prst="rect">
              <a:avLst/>
            </a:prstGeom>
            <a:solidFill>
              <a:srgbClr val="5C00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D47678-435C-425C-A5F0-BA05DA5B406D}"/>
                </a:ext>
              </a:extLst>
            </p:cNvPr>
            <p:cNvSpPr/>
            <p:nvPr userDrawn="1"/>
          </p:nvSpPr>
          <p:spPr>
            <a:xfrm>
              <a:off x="152400" y="1182132"/>
              <a:ext cx="609600" cy="228600"/>
            </a:xfrm>
            <a:prstGeom prst="rect">
              <a:avLst/>
            </a:prstGeom>
            <a:solidFill>
              <a:srgbClr val="4B8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80616C-650B-4D06-AC7C-0A0844C988CB}"/>
              </a:ext>
            </a:extLst>
          </p:cNvPr>
          <p:cNvGrpSpPr/>
          <p:nvPr userDrawn="1"/>
        </p:nvGrpSpPr>
        <p:grpSpPr>
          <a:xfrm rot="5400000">
            <a:off x="4504016" y="503516"/>
            <a:ext cx="135967" cy="9144002"/>
            <a:chOff x="152400" y="270113"/>
            <a:chExt cx="609600" cy="114061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A155ED-452E-405B-A2D1-B97A2635595D}"/>
                </a:ext>
              </a:extLst>
            </p:cNvPr>
            <p:cNvSpPr/>
            <p:nvPr userDrawn="1"/>
          </p:nvSpPr>
          <p:spPr>
            <a:xfrm>
              <a:off x="152400" y="270113"/>
              <a:ext cx="609600" cy="228600"/>
            </a:xfrm>
            <a:prstGeom prst="rect">
              <a:avLst/>
            </a:prstGeom>
            <a:solidFill>
              <a:srgbClr val="DDA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61FACC-1DF4-441D-821F-A96A19B3C174}"/>
                </a:ext>
              </a:extLst>
            </p:cNvPr>
            <p:cNvSpPr/>
            <p:nvPr userDrawn="1"/>
          </p:nvSpPr>
          <p:spPr>
            <a:xfrm>
              <a:off x="152400" y="498713"/>
              <a:ext cx="609600" cy="229481"/>
            </a:xfrm>
            <a:prstGeom prst="rect">
              <a:avLst/>
            </a:prstGeom>
            <a:solidFill>
              <a:srgbClr val="1944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5EA595F-BC8E-47FB-B902-A7A32FC5675B}"/>
                </a:ext>
              </a:extLst>
            </p:cNvPr>
            <p:cNvSpPr/>
            <p:nvPr userDrawn="1"/>
          </p:nvSpPr>
          <p:spPr>
            <a:xfrm>
              <a:off x="152400" y="727313"/>
              <a:ext cx="609600" cy="228600"/>
            </a:xfrm>
            <a:prstGeom prst="rect">
              <a:avLst/>
            </a:prstGeom>
            <a:solidFill>
              <a:srgbClr val="6782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3005FF1-1B48-44D5-ADB6-BAE586E3B2E3}"/>
                </a:ext>
              </a:extLst>
            </p:cNvPr>
            <p:cNvSpPr/>
            <p:nvPr userDrawn="1"/>
          </p:nvSpPr>
          <p:spPr>
            <a:xfrm>
              <a:off x="152400" y="955921"/>
              <a:ext cx="609600" cy="228600"/>
            </a:xfrm>
            <a:prstGeom prst="rect">
              <a:avLst/>
            </a:prstGeom>
            <a:solidFill>
              <a:srgbClr val="5C00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337E59-32D0-4F40-B1E3-6D3D221D5DB2}"/>
                </a:ext>
              </a:extLst>
            </p:cNvPr>
            <p:cNvSpPr/>
            <p:nvPr userDrawn="1"/>
          </p:nvSpPr>
          <p:spPr>
            <a:xfrm>
              <a:off x="152400" y="1182132"/>
              <a:ext cx="609600" cy="228600"/>
            </a:xfrm>
            <a:prstGeom prst="rect">
              <a:avLst/>
            </a:prstGeom>
            <a:solidFill>
              <a:srgbClr val="4B8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CF7C1AC-BA42-42AE-AF09-A29CF4A03A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262" y="181553"/>
            <a:ext cx="1194100" cy="23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37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68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3416968" y="0"/>
            <a:ext cx="5727033" cy="36680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3416968" y="3608001"/>
            <a:ext cx="5727033" cy="1535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21768" y="1628981"/>
            <a:ext cx="5229728" cy="1781632"/>
          </a:xfrm>
          <a:prstGeom prst="rect">
            <a:avLst/>
          </a:prstGeo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Divider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1767" y="3865463"/>
            <a:ext cx="5229729" cy="7268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 flipH="1">
            <a:off x="3248277" y="0"/>
            <a:ext cx="192505" cy="5143500"/>
            <a:chOff x="152400" y="270113"/>
            <a:chExt cx="609600" cy="1140619"/>
          </a:xfrm>
        </p:grpSpPr>
        <p:sp>
          <p:nvSpPr>
            <p:cNvPr id="18" name="Rectangle 17"/>
            <p:cNvSpPr/>
            <p:nvPr userDrawn="1"/>
          </p:nvSpPr>
          <p:spPr>
            <a:xfrm>
              <a:off x="152400" y="270113"/>
              <a:ext cx="609600" cy="228600"/>
            </a:xfrm>
            <a:prstGeom prst="rect">
              <a:avLst/>
            </a:prstGeom>
            <a:solidFill>
              <a:srgbClr val="DDA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52400" y="498713"/>
              <a:ext cx="609600" cy="229481"/>
            </a:xfrm>
            <a:prstGeom prst="rect">
              <a:avLst/>
            </a:prstGeom>
            <a:solidFill>
              <a:srgbClr val="1944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152400" y="727313"/>
              <a:ext cx="609600" cy="228600"/>
            </a:xfrm>
            <a:prstGeom prst="rect">
              <a:avLst/>
            </a:prstGeom>
            <a:solidFill>
              <a:srgbClr val="6782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152400" y="955921"/>
              <a:ext cx="609600" cy="228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152400" y="1182132"/>
              <a:ext cx="609600" cy="228600"/>
            </a:xfrm>
            <a:prstGeom prst="rect">
              <a:avLst/>
            </a:prstGeom>
            <a:solidFill>
              <a:srgbClr val="4B8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75513" y="10736"/>
            <a:ext cx="8568488" cy="51381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3244" y="3265538"/>
            <a:ext cx="6009306" cy="5003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 flipH="1">
            <a:off x="381504" y="5368"/>
            <a:ext cx="192505" cy="5143500"/>
            <a:chOff x="152400" y="270113"/>
            <a:chExt cx="609600" cy="1140619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" y="270113"/>
              <a:ext cx="609600" cy="228600"/>
            </a:xfrm>
            <a:prstGeom prst="rect">
              <a:avLst/>
            </a:prstGeom>
            <a:solidFill>
              <a:srgbClr val="DDA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" y="498713"/>
              <a:ext cx="609600" cy="229481"/>
            </a:xfrm>
            <a:prstGeom prst="rect">
              <a:avLst/>
            </a:prstGeom>
            <a:solidFill>
              <a:srgbClr val="1944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52400" y="727313"/>
              <a:ext cx="609600" cy="228600"/>
            </a:xfrm>
            <a:prstGeom prst="rect">
              <a:avLst/>
            </a:prstGeom>
            <a:solidFill>
              <a:srgbClr val="6782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52400" y="955921"/>
              <a:ext cx="609600" cy="228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152400" y="1182132"/>
              <a:ext cx="609600" cy="228600"/>
            </a:xfrm>
            <a:prstGeom prst="rect">
              <a:avLst/>
            </a:prstGeom>
            <a:solidFill>
              <a:srgbClr val="4B8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2963243" y="3097892"/>
            <a:ext cx="6180758" cy="1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3243" y="1975478"/>
            <a:ext cx="6180760" cy="989507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100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80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91" r:id="rId2"/>
    <p:sldLayoutId id="2147483690" r:id="rId3"/>
    <p:sldLayoutId id="2147483672" r:id="rId4"/>
    <p:sldLayoutId id="2147483689" r:id="rId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accent6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r.com/articles/42639-how-badly-has-hurricane-harvey-damaged-texas-infrastructure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hyperlink" Target="http://www.google.com/url?sa=i&amp;rct=j&amp;q=&amp;esrc=s&amp;source=images&amp;cd=&amp;cad=rja&amp;uact=8&amp;ved=0ahUKEwjx2qqbp9LWAhXGhlQKHca0DMgQjRwIBw&amp;url=http://www.enr.com/articles/42639-how-badly-has-hurricane-harvey-damaged-texas-infrastructure&amp;psig=AOvVaw1ej3kUf6RbmOeSNs95bydH&amp;ust=1507046330342961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chart" Target="../charts/chart2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y&#10;&#10;Description automatically generated">
            <a:extLst>
              <a:ext uri="{FF2B5EF4-FFF2-40B4-BE49-F238E27FC236}">
                <a16:creationId xmlns:a16="http://schemas.microsoft.com/office/drawing/2014/main" id="{96C574E3-7677-A475-4B4C-72D36E802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" r="1576" b="-1"/>
          <a:stretch/>
        </p:blipFill>
        <p:spPr>
          <a:xfrm>
            <a:off x="662908" y="1"/>
            <a:ext cx="8481091" cy="5143500"/>
          </a:xfrm>
          <a:prstGeom prst="rect">
            <a:avLst/>
          </a:prstGeom>
        </p:spPr>
      </p:pic>
      <p:pic>
        <p:nvPicPr>
          <p:cNvPr id="4" name="Picture 3" descr="A picture containing way&#10;&#10;Description automatically generated">
            <a:extLst>
              <a:ext uri="{FF2B5EF4-FFF2-40B4-BE49-F238E27FC236}">
                <a16:creationId xmlns:a16="http://schemas.microsoft.com/office/drawing/2014/main" id="{7D0CAF84-9313-569C-53AF-374B3DBB2C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alphaModFix amt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1576" b="29945"/>
          <a:stretch/>
        </p:blipFill>
        <p:spPr>
          <a:xfrm>
            <a:off x="662909" y="0"/>
            <a:ext cx="8481091" cy="3603279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4B346FAD-1596-AA2B-4D04-4578644FE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0269" y="3305533"/>
            <a:ext cx="2973732" cy="1664819"/>
          </a:xfrm>
          <a:solidFill>
            <a:schemeClr val="accent2">
              <a:lumMod val="40000"/>
              <a:lumOff val="60000"/>
              <a:alpha val="68000"/>
            </a:schemeClr>
          </a:solidFill>
        </p:spPr>
        <p:txBody>
          <a:bodyPr tIns="0" bIns="914400" anchor="ctr" anchorCtr="0"/>
          <a:lstStyle/>
          <a:p>
            <a:pPr algn="ctr"/>
            <a:endParaRPr lang="en-US" b="1" dirty="0">
              <a:solidFill>
                <a:srgbClr val="500000"/>
              </a:solidFill>
            </a:endParaRPr>
          </a:p>
          <a:p>
            <a:pPr algn="ctr"/>
            <a:r>
              <a:rPr lang="en-US" b="1" dirty="0">
                <a:solidFill>
                  <a:srgbClr val="500000"/>
                </a:solidFill>
              </a:rPr>
              <a:t>Jolanda Prozzi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68CF03-2D81-8995-4FE5-69BBAFC1B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09" y="3305533"/>
            <a:ext cx="5507360" cy="1664820"/>
          </a:xfrm>
          <a:solidFill>
            <a:schemeClr val="tx1">
              <a:alpha val="62000"/>
            </a:schemeClr>
          </a:solidFill>
        </p:spPr>
        <p:txBody>
          <a:bodyPr rIns="457200" anchor="ctr" anchorCtr="0">
            <a:noAutofit/>
          </a:bodyPr>
          <a:lstStyle/>
          <a:p>
            <a:pPr algn="r"/>
            <a:r>
              <a:rPr lang="en-US" sz="2800" dirty="0">
                <a:solidFill>
                  <a:srgbClr val="000000"/>
                </a:solidFill>
                <a:effectLst/>
                <a:latin typeface="Franklin Gothic Heavy" panose="020B0903020102020204" pitchFamily="34" charset="0"/>
              </a:rPr>
              <a:t>Supply Chain Resiliency</a:t>
            </a:r>
            <a:br>
              <a:rPr lang="en-US" sz="2800" dirty="0">
                <a:solidFill>
                  <a:srgbClr val="000000"/>
                </a:solidFill>
                <a:effectLst/>
                <a:latin typeface="Franklin Gothic Heavy" panose="020B0903020102020204" pitchFamily="34" charset="0"/>
              </a:rPr>
            </a:br>
            <a:r>
              <a:rPr lang="en-US" sz="2800" dirty="0">
                <a:solidFill>
                  <a:srgbClr val="000000"/>
                </a:solidFill>
                <a:effectLst/>
                <a:latin typeface="Franklin Gothic Heavy" panose="020B0903020102020204" pitchFamily="34" charset="0"/>
              </a:rPr>
              <a:t> Requires Freight Transportation Infrastructure Resiliency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77DE8F-9B5B-D494-B31C-F3FD21B13F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175" y="4235845"/>
            <a:ext cx="1727920" cy="333604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E7F3E671-4789-8397-F61B-E3CB4275C25A}"/>
              </a:ext>
            </a:extLst>
          </p:cNvPr>
          <p:cNvSpPr txBox="1">
            <a:spLocks/>
          </p:cNvSpPr>
          <p:nvPr/>
        </p:nvSpPr>
        <p:spPr>
          <a:xfrm>
            <a:off x="662909" y="4951793"/>
            <a:ext cx="8481092" cy="45719"/>
          </a:xfrm>
          <a:prstGeom prst="rect">
            <a:avLst/>
          </a:prstGeom>
          <a:solidFill>
            <a:srgbClr val="000000">
              <a:alpha val="62000"/>
            </a:srgbClr>
          </a:solidFill>
        </p:spPr>
        <p:txBody>
          <a:bodyPr rIns="45720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6651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9CCAB-B144-C31D-1F10-D09C64DD2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Disruptive Events</a:t>
            </a:r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7A1C684E-81FC-0FF6-9C66-D80AC286A145}"/>
              </a:ext>
            </a:extLst>
          </p:cNvPr>
          <p:cNvSpPr/>
          <p:nvPr/>
        </p:nvSpPr>
        <p:spPr>
          <a:xfrm rot="10800000">
            <a:off x="6154377" y="2480769"/>
            <a:ext cx="2916378" cy="2482388"/>
          </a:xfrm>
          <a:prstGeom prst="round2SameRect">
            <a:avLst/>
          </a:prstGeom>
          <a:gradFill flip="none" rotWithShape="1">
            <a:gsLst>
              <a:gs pos="0">
                <a:srgbClr val="320000"/>
              </a:gs>
              <a:gs pos="50000">
                <a:srgbClr val="460000"/>
              </a:gs>
              <a:gs pos="100000">
                <a:srgbClr val="500000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205740" rtlCol="0" anchor="ctr"/>
          <a:lstStyle/>
          <a:p>
            <a:pPr marL="114300" defTabSz="914400"/>
            <a:endParaRPr lang="en-US" sz="1100" kern="0" dirty="0" err="1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505392A-1383-9F0E-9BC4-D427903BE2D4}"/>
              </a:ext>
            </a:extLst>
          </p:cNvPr>
          <p:cNvSpPr/>
          <p:nvPr/>
        </p:nvSpPr>
        <p:spPr>
          <a:xfrm rot="10800000">
            <a:off x="3095282" y="2480769"/>
            <a:ext cx="2916378" cy="2482388"/>
          </a:xfrm>
          <a:prstGeom prst="round2SameRect">
            <a:avLst/>
          </a:prstGeom>
          <a:gradFill flip="none" rotWithShape="1">
            <a:gsLst>
              <a:gs pos="0">
                <a:srgbClr val="320000"/>
              </a:gs>
              <a:gs pos="50000">
                <a:srgbClr val="460000"/>
              </a:gs>
              <a:gs pos="100000">
                <a:srgbClr val="500000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205740" rtlCol="0" anchor="ctr"/>
          <a:lstStyle/>
          <a:p>
            <a:pPr marL="114300" defTabSz="914400"/>
            <a:endParaRPr lang="en-US" sz="1100" kern="0" dirty="0" err="1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576A237D-4972-2101-87E0-235972D20AED}"/>
              </a:ext>
            </a:extLst>
          </p:cNvPr>
          <p:cNvSpPr/>
          <p:nvPr/>
        </p:nvSpPr>
        <p:spPr>
          <a:xfrm rot="10800000">
            <a:off x="47033" y="2480769"/>
            <a:ext cx="2916378" cy="2482388"/>
          </a:xfrm>
          <a:prstGeom prst="round2SameRect">
            <a:avLst/>
          </a:prstGeom>
          <a:gradFill flip="none" rotWithShape="1">
            <a:gsLst>
              <a:gs pos="0">
                <a:srgbClr val="320000"/>
              </a:gs>
              <a:gs pos="50000">
                <a:srgbClr val="460000"/>
              </a:gs>
              <a:gs pos="100000">
                <a:srgbClr val="500000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205740" rtlCol="0" anchor="ctr"/>
          <a:lstStyle/>
          <a:p>
            <a:pPr marL="114300" defTabSz="914400"/>
            <a:endParaRPr lang="en-US" sz="1100" kern="0" dirty="0" err="1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5E5434-A463-7C6C-7D6E-AB0772A3685B}"/>
              </a:ext>
            </a:extLst>
          </p:cNvPr>
          <p:cNvGrpSpPr/>
          <p:nvPr/>
        </p:nvGrpSpPr>
        <p:grpSpPr>
          <a:xfrm>
            <a:off x="56482" y="638086"/>
            <a:ext cx="9014273" cy="1483462"/>
            <a:chOff x="-1130113" y="683260"/>
            <a:chExt cx="10212119" cy="1680589"/>
          </a:xfrm>
          <a:effectLst>
            <a:reflection blurRad="38100" stA="40000" endPos="22000" dir="5400000" sy="-100000" algn="bl" rotWithShape="0"/>
          </a:effectLst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071FF1B-A1D7-F0A9-B215-2C6D64492D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8" t="13300" r="11558" b="31394"/>
            <a:stretch/>
          </p:blipFill>
          <p:spPr bwMode="auto">
            <a:xfrm>
              <a:off x="2323196" y="683261"/>
              <a:ext cx="3304709" cy="1680588"/>
            </a:xfrm>
            <a:prstGeom prst="rect">
              <a:avLst/>
            </a:prstGeom>
            <a:gradFill flip="none" rotWithShape="1">
              <a:gsLst>
                <a:gs pos="0">
                  <a:srgbClr val="320000"/>
                </a:gs>
                <a:gs pos="50000">
                  <a:srgbClr val="460000"/>
                </a:gs>
                <a:gs pos="100000">
                  <a:srgbClr val="500000"/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59F0E2-A8AC-86F6-B0E0-7B7AD60A8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10" t="4940" r="4954" b="10465"/>
            <a:stretch/>
          </p:blipFill>
          <p:spPr>
            <a:xfrm>
              <a:off x="5777297" y="683260"/>
              <a:ext cx="3304709" cy="1680588"/>
            </a:xfrm>
            <a:prstGeom prst="rect">
              <a:avLst/>
            </a:prstGeom>
            <a:gradFill flip="none" rotWithShape="1">
              <a:gsLst>
                <a:gs pos="0">
                  <a:srgbClr val="320000"/>
                </a:gs>
                <a:gs pos="50000">
                  <a:srgbClr val="460000"/>
                </a:gs>
                <a:gs pos="100000">
                  <a:srgbClr val="500000"/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18B17CD-2005-698A-E729-8E06BDCABE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4" r="12476" b="1495"/>
            <a:stretch/>
          </p:blipFill>
          <p:spPr bwMode="auto">
            <a:xfrm>
              <a:off x="-1130113" y="683260"/>
              <a:ext cx="3303918" cy="1680588"/>
            </a:xfrm>
            <a:prstGeom prst="rect">
              <a:avLst/>
            </a:prstGeom>
            <a:gradFill flip="none" rotWithShape="1">
              <a:gsLst>
                <a:gs pos="0">
                  <a:srgbClr val="320000"/>
                </a:gs>
                <a:gs pos="50000">
                  <a:srgbClr val="460000"/>
                </a:gs>
                <a:gs pos="100000">
                  <a:srgbClr val="500000"/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99B1C88-D094-DD2A-3B58-90D8EDD23B85}"/>
              </a:ext>
            </a:extLst>
          </p:cNvPr>
          <p:cNvGrpSpPr/>
          <p:nvPr/>
        </p:nvGrpSpPr>
        <p:grpSpPr>
          <a:xfrm>
            <a:off x="369574" y="2241188"/>
            <a:ext cx="2217622" cy="447506"/>
            <a:chOff x="359794" y="2407444"/>
            <a:chExt cx="2217622" cy="4475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B765E12-97F6-D7FF-1138-D780F49CCCA0}"/>
                </a:ext>
              </a:extLst>
            </p:cNvPr>
            <p:cNvGrpSpPr/>
            <p:nvPr/>
          </p:nvGrpSpPr>
          <p:grpSpPr>
            <a:xfrm>
              <a:off x="359794" y="2407444"/>
              <a:ext cx="2217622" cy="447506"/>
              <a:chOff x="0" y="2862671"/>
              <a:chExt cx="9144000" cy="261844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12F028FE-D9BB-6252-800D-1D9A29C8C57C}"/>
                  </a:ext>
                </a:extLst>
              </p:cNvPr>
              <p:cNvSpPr/>
              <p:nvPr/>
            </p:nvSpPr>
            <p:spPr>
              <a:xfrm>
                <a:off x="1" y="2906869"/>
                <a:ext cx="9143999" cy="217646"/>
              </a:xfrm>
              <a:prstGeom prst="roundRect">
                <a:avLst>
                  <a:gd name="adj" fmla="val 17922"/>
                </a:avLst>
              </a:prstGeom>
              <a:solidFill>
                <a:srgbClr val="CC7B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bg1"/>
                  </a:solidFill>
                  <a:latin typeface="Open Sans" panose="020B0606030504020204" pitchFamily="34" charset="0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364014C-8830-4DCA-820D-EDCD0016B62B}"/>
                  </a:ext>
                </a:extLst>
              </p:cNvPr>
              <p:cNvSpPr/>
              <p:nvPr/>
            </p:nvSpPr>
            <p:spPr>
              <a:xfrm>
                <a:off x="0" y="2862671"/>
                <a:ext cx="9143999" cy="217646"/>
              </a:xfrm>
              <a:prstGeom prst="roundRect">
                <a:avLst>
                  <a:gd name="adj" fmla="val 17922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bg1"/>
                  </a:solidFill>
                  <a:latin typeface="Open Sans" panose="020B0606030504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C72D519-1069-BE82-8E30-A6BB60F4C31C}"/>
                </a:ext>
              </a:extLst>
            </p:cNvPr>
            <p:cNvSpPr/>
            <p:nvPr/>
          </p:nvSpPr>
          <p:spPr>
            <a:xfrm>
              <a:off x="359794" y="2466220"/>
              <a:ext cx="2217622" cy="362319"/>
            </a:xfrm>
            <a:prstGeom prst="roundRect">
              <a:avLst>
                <a:gd name="adj" fmla="val 17922"/>
              </a:avLst>
            </a:prstGeom>
            <a:gradFill flip="none" rotWithShape="1">
              <a:gsLst>
                <a:gs pos="0">
                  <a:srgbClr val="320000"/>
                </a:gs>
                <a:gs pos="50000">
                  <a:srgbClr val="460000"/>
                </a:gs>
                <a:gs pos="100000">
                  <a:srgbClr val="500000"/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lIns="205740" rtlCol="0" anchor="ctr"/>
            <a:lstStyle/>
            <a:p>
              <a:pPr algn="ctr" defTabSz="914400"/>
              <a:r>
                <a:rPr lang="en-US" sz="1400" dirty="0">
                  <a:solidFill>
                    <a:schemeClr val="bg1"/>
                  </a:solidFill>
                  <a:latin typeface="Franklin Gothic Medium" panose="020B0603020102020204" pitchFamily="34" charset="0"/>
                  <a:ea typeface="Open Sans" panose="020B0806030504020204" pitchFamily="34" charset="0"/>
                  <a:cs typeface="Open Sans" panose="020B0806030504020204" pitchFamily="34" charset="0"/>
                </a:rPr>
                <a:t>Extreme Weather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FF4CB6A-BE49-228F-3BE6-6F4C7A38E8A3}"/>
              </a:ext>
            </a:extLst>
          </p:cNvPr>
          <p:cNvSpPr txBox="1"/>
          <p:nvPr/>
        </p:nvSpPr>
        <p:spPr>
          <a:xfrm>
            <a:off x="213623" y="3040869"/>
            <a:ext cx="23637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Hurricane Harvey (2017)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Tornado (2017)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Fog (2019)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Winter Storm (2021)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AF86D1-81B7-1049-7080-01C16387D4BB}"/>
              </a:ext>
            </a:extLst>
          </p:cNvPr>
          <p:cNvSpPr txBox="1"/>
          <p:nvPr/>
        </p:nvSpPr>
        <p:spPr>
          <a:xfrm>
            <a:off x="3302468" y="3041892"/>
            <a:ext cx="23659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2pPr marL="742950" lvl="1" indent="-285750"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2pPr>
          </a:lstStyle>
          <a:p>
            <a:pPr marL="285750" lvl="1" indent="-171450"/>
            <a:r>
              <a:rPr lang="en-US" dirty="0">
                <a:latin typeface="Franklin Gothic Book" panose="020B0503020102020204" pitchFamily="34" charset="0"/>
              </a:rPr>
              <a:t>Covid-19 (2020)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EE59C0-F40E-35DA-9B79-37F48D70B5AD}"/>
              </a:ext>
            </a:extLst>
          </p:cNvPr>
          <p:cNvSpPr txBox="1"/>
          <p:nvPr/>
        </p:nvSpPr>
        <p:spPr>
          <a:xfrm>
            <a:off x="6411428" y="3042342"/>
            <a:ext cx="2705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2pPr marL="742950" lvl="1" indent="-285750"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2pPr>
          </a:lstStyle>
          <a:p>
            <a:pPr marL="285750" lvl="1" indent="-171450"/>
            <a:r>
              <a:rPr lang="en-US" dirty="0">
                <a:latin typeface="Franklin Gothic Book" panose="020B0503020102020204" pitchFamily="34" charset="0"/>
              </a:rPr>
              <a:t>Migrant Surge (2021)</a:t>
            </a:r>
          </a:p>
          <a:p>
            <a:pPr marL="285750" lvl="1" indent="-171450"/>
            <a:r>
              <a:rPr lang="en-US" dirty="0">
                <a:latin typeface="Franklin Gothic Book" panose="020B0503020102020204" pitchFamily="34" charset="0"/>
              </a:rPr>
              <a:t>Increased Truck Inspections (2022)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94EE8F-248C-5638-A773-F5727B791B95}"/>
              </a:ext>
            </a:extLst>
          </p:cNvPr>
          <p:cNvSpPr txBox="1"/>
          <p:nvPr/>
        </p:nvSpPr>
        <p:spPr>
          <a:xfrm>
            <a:off x="8025020" y="1943788"/>
            <a:ext cx="1177603" cy="20246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79A03F">
                    <a:lumMod val="20000"/>
                    <a:lumOff val="80000"/>
                  </a:srgbClr>
                </a:solidFill>
                <a:latin typeface="Arial"/>
              </a:defRPr>
            </a:lvl1pPr>
          </a:lstStyle>
          <a:p>
            <a:r>
              <a:rPr lang="en-US" dirty="0"/>
              <a:t>Source:  Omar Ornelas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41CC26-755F-E062-19FB-91157884E4F4}"/>
              </a:ext>
            </a:extLst>
          </p:cNvPr>
          <p:cNvGrpSpPr/>
          <p:nvPr/>
        </p:nvGrpSpPr>
        <p:grpSpPr>
          <a:xfrm>
            <a:off x="3405976" y="2241188"/>
            <a:ext cx="2217622" cy="447506"/>
            <a:chOff x="359794" y="2407444"/>
            <a:chExt cx="2217622" cy="44750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6747621-F81B-DE92-27E4-575D1B52ECB7}"/>
                </a:ext>
              </a:extLst>
            </p:cNvPr>
            <p:cNvGrpSpPr/>
            <p:nvPr/>
          </p:nvGrpSpPr>
          <p:grpSpPr>
            <a:xfrm>
              <a:off x="359794" y="2407444"/>
              <a:ext cx="2217622" cy="447506"/>
              <a:chOff x="0" y="2862671"/>
              <a:chExt cx="9144000" cy="261844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4B92845-FFC8-551A-FA0E-8C43979D38A6}"/>
                  </a:ext>
                </a:extLst>
              </p:cNvPr>
              <p:cNvSpPr/>
              <p:nvPr/>
            </p:nvSpPr>
            <p:spPr>
              <a:xfrm>
                <a:off x="1" y="2906869"/>
                <a:ext cx="9143999" cy="217646"/>
              </a:xfrm>
              <a:prstGeom prst="roundRect">
                <a:avLst>
                  <a:gd name="adj" fmla="val 17922"/>
                </a:avLst>
              </a:prstGeom>
              <a:solidFill>
                <a:srgbClr val="CC7B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bg1"/>
                  </a:solidFill>
                  <a:latin typeface="Open Sans" panose="020B0606030504020204" pitchFamily="34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C48003EB-2AD3-F113-4E72-816B0C7AC4A5}"/>
                  </a:ext>
                </a:extLst>
              </p:cNvPr>
              <p:cNvSpPr/>
              <p:nvPr/>
            </p:nvSpPr>
            <p:spPr>
              <a:xfrm>
                <a:off x="0" y="2862671"/>
                <a:ext cx="9143999" cy="217646"/>
              </a:xfrm>
              <a:prstGeom prst="roundRect">
                <a:avLst>
                  <a:gd name="adj" fmla="val 17922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bg1"/>
                  </a:solidFill>
                  <a:latin typeface="Open Sans" panose="020B0606030504020204" pitchFamily="34" charset="0"/>
                </a:endParaRPr>
              </a:p>
            </p:txBody>
          </p:sp>
        </p:grp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72EB5EA-36B4-90C9-3008-976FB13B7DB4}"/>
                </a:ext>
              </a:extLst>
            </p:cNvPr>
            <p:cNvSpPr/>
            <p:nvPr/>
          </p:nvSpPr>
          <p:spPr>
            <a:xfrm>
              <a:off x="359794" y="2466220"/>
              <a:ext cx="2217622" cy="362319"/>
            </a:xfrm>
            <a:prstGeom prst="roundRect">
              <a:avLst>
                <a:gd name="adj" fmla="val 17922"/>
              </a:avLst>
            </a:prstGeom>
            <a:gradFill flip="none" rotWithShape="1">
              <a:gsLst>
                <a:gs pos="0">
                  <a:srgbClr val="320000"/>
                </a:gs>
                <a:gs pos="50000">
                  <a:srgbClr val="460000"/>
                </a:gs>
                <a:gs pos="100000">
                  <a:srgbClr val="500000"/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lIns="205740" rtlCol="0" anchor="ctr"/>
            <a:lstStyle/>
            <a:p>
              <a:pPr algn="ctr" defTabSz="914400"/>
              <a:r>
                <a:rPr lang="en-US" sz="1400" dirty="0">
                  <a:solidFill>
                    <a:schemeClr val="bg1"/>
                  </a:solidFill>
                  <a:latin typeface="Franklin Gothic Medium" panose="020B0603020102020204" pitchFamily="34" charset="0"/>
                  <a:ea typeface="Open Sans" panose="020B0806030504020204" pitchFamily="34" charset="0"/>
                  <a:cs typeface="Open Sans" panose="020B0806030504020204" pitchFamily="34" charset="0"/>
                </a:rPr>
                <a:t>Pandemic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EB1F0A7-0348-B30D-09C2-716F35105659}"/>
              </a:ext>
            </a:extLst>
          </p:cNvPr>
          <p:cNvGrpSpPr/>
          <p:nvPr/>
        </p:nvGrpSpPr>
        <p:grpSpPr>
          <a:xfrm>
            <a:off x="6503755" y="2241188"/>
            <a:ext cx="2217622" cy="447506"/>
            <a:chOff x="359794" y="2407444"/>
            <a:chExt cx="2217622" cy="44750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A4F817A-1804-AB68-5533-E6EA69A51F3C}"/>
                </a:ext>
              </a:extLst>
            </p:cNvPr>
            <p:cNvGrpSpPr/>
            <p:nvPr/>
          </p:nvGrpSpPr>
          <p:grpSpPr>
            <a:xfrm>
              <a:off x="359794" y="2407444"/>
              <a:ext cx="2217622" cy="447506"/>
              <a:chOff x="0" y="2862671"/>
              <a:chExt cx="9144000" cy="261844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7AF435DD-B9F5-72FB-DF53-4C065E0DC482}"/>
                  </a:ext>
                </a:extLst>
              </p:cNvPr>
              <p:cNvSpPr/>
              <p:nvPr/>
            </p:nvSpPr>
            <p:spPr>
              <a:xfrm>
                <a:off x="1" y="2906869"/>
                <a:ext cx="9143999" cy="217646"/>
              </a:xfrm>
              <a:prstGeom prst="roundRect">
                <a:avLst>
                  <a:gd name="adj" fmla="val 17922"/>
                </a:avLst>
              </a:prstGeom>
              <a:solidFill>
                <a:srgbClr val="CC7B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bg1"/>
                  </a:solidFill>
                  <a:latin typeface="Open Sans" panose="020B0606030504020204" pitchFamily="34" charset="0"/>
                </a:endParaRP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6B21784F-A20B-1FA3-B48D-6FC9C77324E0}"/>
                  </a:ext>
                </a:extLst>
              </p:cNvPr>
              <p:cNvSpPr/>
              <p:nvPr/>
            </p:nvSpPr>
            <p:spPr>
              <a:xfrm>
                <a:off x="0" y="2862671"/>
                <a:ext cx="9143999" cy="217646"/>
              </a:xfrm>
              <a:prstGeom prst="roundRect">
                <a:avLst>
                  <a:gd name="adj" fmla="val 17922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bg1"/>
                  </a:solidFill>
                  <a:latin typeface="Open Sans" panose="020B0606030504020204" pitchFamily="34" charset="0"/>
                </a:endParaRPr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A6E25DE-F3AA-FAAB-26C7-1F0A7BF05765}"/>
                </a:ext>
              </a:extLst>
            </p:cNvPr>
            <p:cNvSpPr/>
            <p:nvPr/>
          </p:nvSpPr>
          <p:spPr>
            <a:xfrm>
              <a:off x="359794" y="2466220"/>
              <a:ext cx="2217622" cy="362319"/>
            </a:xfrm>
            <a:prstGeom prst="roundRect">
              <a:avLst>
                <a:gd name="adj" fmla="val 17922"/>
              </a:avLst>
            </a:prstGeom>
            <a:gradFill flip="none" rotWithShape="1">
              <a:gsLst>
                <a:gs pos="0">
                  <a:srgbClr val="320000"/>
                </a:gs>
                <a:gs pos="50000">
                  <a:srgbClr val="460000"/>
                </a:gs>
                <a:gs pos="100000">
                  <a:srgbClr val="500000"/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lIns="205740" rtlCol="0" anchor="ctr"/>
            <a:lstStyle/>
            <a:p>
              <a:pPr algn="ctr" defTabSz="914400"/>
              <a:r>
                <a:rPr lang="en-US" sz="1400" dirty="0">
                  <a:solidFill>
                    <a:schemeClr val="bg1"/>
                  </a:solidFill>
                  <a:latin typeface="Franklin Gothic Medium" panose="020B0603020102020204" pitchFamily="34" charset="0"/>
                  <a:ea typeface="Open Sans" panose="020B0806030504020204" pitchFamily="34" charset="0"/>
                  <a:cs typeface="Open Sans" panose="020B0806030504020204" pitchFamily="34" charset="0"/>
                </a:rPr>
                <a:t>Policy Actions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3067-2992-A0C2-4510-7DB86080A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Hurricane Harvey 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9B8B26C-B0BB-DF03-0F1B-DE6346D93B25}"/>
              </a:ext>
            </a:extLst>
          </p:cNvPr>
          <p:cNvSpPr txBox="1">
            <a:spLocks/>
          </p:cNvSpPr>
          <p:nvPr/>
        </p:nvSpPr>
        <p:spPr>
          <a:xfrm>
            <a:off x="4490840" y="1066687"/>
            <a:ext cx="4653160" cy="3886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30188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514350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7429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9715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1430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285E8B3-845D-5178-311A-5F0B0A07E390}"/>
              </a:ext>
            </a:extLst>
          </p:cNvPr>
          <p:cNvCxnSpPr>
            <a:cxnSpLocks/>
          </p:cNvCxnSpPr>
          <p:nvPr/>
        </p:nvCxnSpPr>
        <p:spPr>
          <a:xfrm>
            <a:off x="7966081" y="996902"/>
            <a:ext cx="0" cy="849805"/>
          </a:xfrm>
          <a:prstGeom prst="line">
            <a:avLst/>
          </a:prstGeom>
          <a:noFill/>
          <a:ln w="19050" cap="flat" cmpd="sng" algn="ctr">
            <a:solidFill>
              <a:srgbClr val="CC7B28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BD225B52-2E6B-237A-7ACA-4AA3EE49F190}"/>
              </a:ext>
            </a:extLst>
          </p:cNvPr>
          <p:cNvSpPr/>
          <p:nvPr/>
        </p:nvSpPr>
        <p:spPr>
          <a:xfrm>
            <a:off x="1220492" y="4008113"/>
            <a:ext cx="6722340" cy="906459"/>
          </a:xfrm>
          <a:prstGeom prst="rect">
            <a:avLst/>
          </a:prstGeom>
          <a:gradFill flip="none" rotWithShape="1">
            <a:gsLst>
              <a:gs pos="0">
                <a:srgbClr val="320000"/>
              </a:gs>
              <a:gs pos="50000">
                <a:srgbClr val="460000"/>
              </a:gs>
              <a:gs pos="100000">
                <a:srgbClr val="500000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205740" rtlCol="0" anchor="ctr"/>
          <a:lstStyle/>
          <a:p>
            <a:pPr marL="1143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One-third of U.S. chemical production disrupted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D070CF9-69A8-7F8F-C3EF-AA973B4432DC}"/>
              </a:ext>
            </a:extLst>
          </p:cNvPr>
          <p:cNvSpPr/>
          <p:nvPr/>
        </p:nvSpPr>
        <p:spPr>
          <a:xfrm>
            <a:off x="1220493" y="959810"/>
            <a:ext cx="6722341" cy="982717"/>
          </a:xfrm>
          <a:prstGeom prst="rect">
            <a:avLst/>
          </a:prstGeom>
          <a:gradFill flip="none" rotWithShape="1">
            <a:gsLst>
              <a:gs pos="0">
                <a:srgbClr val="320000"/>
              </a:gs>
              <a:gs pos="50000">
                <a:srgbClr val="460000"/>
              </a:gs>
              <a:gs pos="100000">
                <a:srgbClr val="500000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205740" rtlCol="0" anchor="ctr"/>
          <a:lstStyle/>
          <a:p>
            <a:pPr marL="1143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$125 billion in direct cost (damage)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FCF3C90-748A-320F-F3C0-A58258D8FE3F}"/>
              </a:ext>
            </a:extLst>
          </p:cNvPr>
          <p:cNvSpPr/>
          <p:nvPr/>
        </p:nvSpPr>
        <p:spPr>
          <a:xfrm>
            <a:off x="1220493" y="1981782"/>
            <a:ext cx="6722341" cy="981778"/>
          </a:xfrm>
          <a:prstGeom prst="rect">
            <a:avLst/>
          </a:prstGeom>
          <a:gradFill flip="none" rotWithShape="1">
            <a:gsLst>
              <a:gs pos="0">
                <a:srgbClr val="320000"/>
              </a:gs>
              <a:gs pos="50000">
                <a:srgbClr val="460000"/>
              </a:gs>
              <a:gs pos="100000">
                <a:srgbClr val="500000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205740" rtlCol="0" anchor="ctr"/>
          <a:lstStyle/>
          <a:p>
            <a:pPr marL="1143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Indirect cost/ economic impact on GSP</a:t>
            </a:r>
          </a:p>
          <a:p>
            <a:pPr marL="403225" marR="0" lvl="0" indent="-1174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$16.8 billion (year 1) </a:t>
            </a:r>
          </a:p>
          <a:p>
            <a:pPr marL="403225" marR="0" lvl="0" indent="-1174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$2 billion (year 2)</a:t>
            </a:r>
          </a:p>
          <a:p>
            <a:pPr marL="403225" marR="0" lvl="0" indent="-1174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$1 billion (year 3)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044C0D6-A9F1-9583-0301-E0CEA5EFC315}"/>
              </a:ext>
            </a:extLst>
          </p:cNvPr>
          <p:cNvSpPr/>
          <p:nvPr/>
        </p:nvSpPr>
        <p:spPr>
          <a:xfrm>
            <a:off x="1220492" y="2999229"/>
            <a:ext cx="6722340" cy="981778"/>
          </a:xfrm>
          <a:prstGeom prst="rect">
            <a:avLst/>
          </a:prstGeom>
          <a:gradFill flip="none" rotWithShape="1">
            <a:gsLst>
              <a:gs pos="0">
                <a:srgbClr val="320000"/>
              </a:gs>
              <a:gs pos="50000">
                <a:srgbClr val="460000"/>
              </a:gs>
              <a:gs pos="100000">
                <a:srgbClr val="500000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205740" rIns="0" rtlCol="0" anchor="ctr"/>
          <a:lstStyle/>
          <a:p>
            <a:pPr marL="1143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Shut down of:</a:t>
            </a:r>
          </a:p>
          <a:p>
            <a:pPr marL="403225" indent="-117475" defTabSz="9144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Franklin Gothic Book" panose="020B0503020102020204" pitchFamily="34" charset="0"/>
              </a:rPr>
              <a:t>25% of U.S. refining capacity</a:t>
            </a:r>
          </a:p>
          <a:p>
            <a:pPr marL="403225" indent="-117475" defTabSz="9144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Franklin Gothic Book" panose="020B0503020102020204" pitchFamily="34" charset="0"/>
              </a:rPr>
              <a:t>24.5% of oil production in Gulf of Mexico</a:t>
            </a:r>
          </a:p>
          <a:p>
            <a:pPr marL="403225" indent="-117475" defTabSz="9144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Franklin Gothic Book" panose="020B0503020102020204" pitchFamily="34" charset="0"/>
              </a:rPr>
              <a:t>25.9% of natural gas production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9326CB9-9544-AA91-4560-823705D544D5}"/>
              </a:ext>
            </a:extLst>
          </p:cNvPr>
          <p:cNvSpPr/>
          <p:nvPr/>
        </p:nvSpPr>
        <p:spPr>
          <a:xfrm>
            <a:off x="229954" y="852617"/>
            <a:ext cx="1195028" cy="1195028"/>
          </a:xfrm>
          <a:prstGeom prst="ellipse">
            <a:avLst/>
          </a:prstGeom>
          <a:solidFill>
            <a:srgbClr val="F9EFE0"/>
          </a:solidFill>
          <a:ln w="25400" cap="flat" cmpd="sng" algn="ctr">
            <a:solidFill>
              <a:srgbClr val="500000"/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6BADDC4-160C-CA15-6B8C-3267EB814C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65" y="993705"/>
            <a:ext cx="428727" cy="758807"/>
          </a:xfrm>
          <a:prstGeom prst="rect">
            <a:avLst/>
          </a:prstGeom>
          <a:solidFill>
            <a:srgbClr val="F9EFE0"/>
          </a:solidFill>
          <a:ln>
            <a:noFill/>
          </a:ln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2195D97B-0587-8FAD-6EA8-0BD660FAA56C}"/>
              </a:ext>
            </a:extLst>
          </p:cNvPr>
          <p:cNvSpPr/>
          <p:nvPr/>
        </p:nvSpPr>
        <p:spPr>
          <a:xfrm>
            <a:off x="229954" y="1873650"/>
            <a:ext cx="1195028" cy="1195028"/>
          </a:xfrm>
          <a:prstGeom prst="ellipse">
            <a:avLst/>
          </a:prstGeom>
          <a:solidFill>
            <a:srgbClr val="F9EFE0"/>
          </a:solidFill>
          <a:ln w="25400" cap="flat" cmpd="sng" algn="ctr">
            <a:solidFill>
              <a:srgbClr val="500000"/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3A832EF-E8D9-9390-3231-63ADBF53C109}"/>
              </a:ext>
            </a:extLst>
          </p:cNvPr>
          <p:cNvSpPr/>
          <p:nvPr/>
        </p:nvSpPr>
        <p:spPr>
          <a:xfrm>
            <a:off x="229954" y="2854944"/>
            <a:ext cx="1195028" cy="1195028"/>
          </a:xfrm>
          <a:prstGeom prst="ellipse">
            <a:avLst/>
          </a:prstGeom>
          <a:solidFill>
            <a:srgbClr val="F9EFE0"/>
          </a:solidFill>
          <a:ln w="25400" cap="flat" cmpd="sng" algn="ctr">
            <a:solidFill>
              <a:srgbClr val="500000"/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C6AF8D6-2BC6-AFFB-84CC-A1F59E63FC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983" y="1963738"/>
            <a:ext cx="788510" cy="788507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9E0F9736-6C3B-72AC-0A7A-D3A6E7025D53}"/>
              </a:ext>
            </a:extLst>
          </p:cNvPr>
          <p:cNvSpPr/>
          <p:nvPr/>
        </p:nvSpPr>
        <p:spPr>
          <a:xfrm>
            <a:off x="229954" y="3863829"/>
            <a:ext cx="1195028" cy="1195028"/>
          </a:xfrm>
          <a:prstGeom prst="ellipse">
            <a:avLst/>
          </a:prstGeom>
          <a:solidFill>
            <a:srgbClr val="F9EFE0"/>
          </a:solidFill>
          <a:ln w="25400" cap="flat" cmpd="sng" algn="ctr">
            <a:solidFill>
              <a:srgbClr val="500000"/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27795A5-16C3-CF20-7AFE-1AE9ABD64015}"/>
              </a:ext>
            </a:extLst>
          </p:cNvPr>
          <p:cNvCxnSpPr>
            <a:cxnSpLocks/>
          </p:cNvCxnSpPr>
          <p:nvPr/>
        </p:nvCxnSpPr>
        <p:spPr>
          <a:xfrm>
            <a:off x="7966081" y="2074588"/>
            <a:ext cx="0" cy="849805"/>
          </a:xfrm>
          <a:prstGeom prst="line">
            <a:avLst/>
          </a:prstGeom>
          <a:noFill/>
          <a:ln w="19050" cap="flat" cmpd="sng" algn="ctr">
            <a:solidFill>
              <a:srgbClr val="CC7B28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40473FF-5691-BAFD-9C8F-9F4E2DCB6CF5}"/>
              </a:ext>
            </a:extLst>
          </p:cNvPr>
          <p:cNvCxnSpPr>
            <a:cxnSpLocks/>
          </p:cNvCxnSpPr>
          <p:nvPr/>
        </p:nvCxnSpPr>
        <p:spPr>
          <a:xfrm>
            <a:off x="7966081" y="2999229"/>
            <a:ext cx="0" cy="849805"/>
          </a:xfrm>
          <a:prstGeom prst="line">
            <a:avLst/>
          </a:prstGeom>
          <a:noFill/>
          <a:ln w="19050" cap="flat" cmpd="sng" algn="ctr">
            <a:solidFill>
              <a:srgbClr val="CC7B28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0821375-5BC2-B74C-BDEB-0F423A09F908}"/>
              </a:ext>
            </a:extLst>
          </p:cNvPr>
          <p:cNvCxnSpPr>
            <a:cxnSpLocks/>
          </p:cNvCxnSpPr>
          <p:nvPr/>
        </p:nvCxnSpPr>
        <p:spPr>
          <a:xfrm>
            <a:off x="7966081" y="4008113"/>
            <a:ext cx="0" cy="849805"/>
          </a:xfrm>
          <a:prstGeom prst="line">
            <a:avLst/>
          </a:prstGeom>
          <a:noFill/>
          <a:ln w="19050" cap="flat" cmpd="sng" algn="ctr">
            <a:solidFill>
              <a:srgbClr val="CC7B28">
                <a:shade val="95000"/>
                <a:satMod val="105000"/>
              </a:srgbClr>
            </a:solidFill>
            <a:prstDash val="solid"/>
          </a:ln>
          <a:effectLst/>
        </p:spPr>
      </p:cxn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0CC2E2B8-565C-56E2-7752-EFFC672DDA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04" y="3085394"/>
            <a:ext cx="634063" cy="634063"/>
          </a:xfrm>
          <a:prstGeom prst="rect">
            <a:avLst/>
          </a:prstGeom>
        </p:spPr>
      </p:pic>
      <p:pic>
        <p:nvPicPr>
          <p:cNvPr id="52" name="Picture 51" descr="A picture containing icon&#10;&#10;Description automatically generated">
            <a:extLst>
              <a:ext uri="{FF2B5EF4-FFF2-40B4-BE49-F238E27FC236}">
                <a16:creationId xmlns:a16="http://schemas.microsoft.com/office/drawing/2014/main" id="{548E886B-1D0F-AA56-CB41-095EC16653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4282" flipH="1" flipV="1">
            <a:off x="283727" y="3061163"/>
            <a:ext cx="735477" cy="443386"/>
          </a:xfrm>
          <a:prstGeom prst="rect">
            <a:avLst/>
          </a:prstGeom>
          <a:effectLst/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1432C5F4-E970-C3B0-BFE7-40DFCD8CD77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94" y="4158931"/>
            <a:ext cx="674300" cy="674300"/>
          </a:xfrm>
          <a:prstGeom prst="rect">
            <a:avLst/>
          </a:prstGeom>
        </p:spPr>
      </p:pic>
      <p:pic>
        <p:nvPicPr>
          <p:cNvPr id="54" name="Picture 53" descr="A picture containing icon&#10;&#10;Description automatically generated">
            <a:extLst>
              <a:ext uri="{FF2B5EF4-FFF2-40B4-BE49-F238E27FC236}">
                <a16:creationId xmlns:a16="http://schemas.microsoft.com/office/drawing/2014/main" id="{525860DD-D397-D1DE-98FC-32B901AD02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4282" flipH="1" flipV="1">
            <a:off x="283727" y="4183627"/>
            <a:ext cx="735477" cy="4433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93777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3067-2992-A0C2-4510-7DB86080A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Hurricane Harvey 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9B8B26C-B0BB-DF03-0F1B-DE6346D93B25}"/>
              </a:ext>
            </a:extLst>
          </p:cNvPr>
          <p:cNvSpPr txBox="1">
            <a:spLocks/>
          </p:cNvSpPr>
          <p:nvPr/>
        </p:nvSpPr>
        <p:spPr>
          <a:xfrm>
            <a:off x="4490840" y="1066687"/>
            <a:ext cx="4653160" cy="3886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30188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514350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7429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9715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1430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pic>
        <p:nvPicPr>
          <p:cNvPr id="29" name="Picture 2" descr="Interstate 10 at Market is shown blocked by floodwaters from Tropical Storm Harvey on Tuesday, Aug. 29, 2017, in Houston.">
            <a:extLst>
              <a:ext uri="{FF2B5EF4-FFF2-40B4-BE49-F238E27FC236}">
                <a16:creationId xmlns:a16="http://schemas.microsoft.com/office/drawing/2014/main" id="{EA520E6F-7A29-3468-5452-0E2194B24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21503" r="1655"/>
          <a:stretch/>
        </p:blipFill>
        <p:spPr bwMode="auto">
          <a:xfrm>
            <a:off x="4117504" y="2054350"/>
            <a:ext cx="4952246" cy="265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76D6179-7495-9D27-5498-1AC53C85CA19}"/>
              </a:ext>
            </a:extLst>
          </p:cNvPr>
          <p:cNvSpPr/>
          <p:nvPr/>
        </p:nvSpPr>
        <p:spPr>
          <a:xfrm>
            <a:off x="146844" y="1355539"/>
            <a:ext cx="3934901" cy="3364610"/>
          </a:xfrm>
          <a:prstGeom prst="rect">
            <a:avLst/>
          </a:prstGeom>
          <a:solidFill>
            <a:srgbClr val="194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marR="0" lvl="0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Transportation Impacts</a:t>
            </a:r>
          </a:p>
          <a:p>
            <a:pPr marL="120650" marR="0" lvl="0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174625" marR="0" lvl="0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Major highways inundated: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   (I-45, I-10,  I-69, I-610, and US 59)</a:t>
            </a:r>
          </a:p>
          <a:p>
            <a:pPr marL="174625" marR="0" lvl="0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Ports of Corpus Christi, Freeport, Galveston, and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Houston closed to marine traffic</a:t>
            </a:r>
          </a:p>
          <a:p>
            <a:pPr marL="174625" marR="0" lvl="0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BNSF, KCS, and UP experienced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storm damage and closures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782B1F9-0747-93CB-B8F9-89D292DBABF8}"/>
              </a:ext>
            </a:extLst>
          </p:cNvPr>
          <p:cNvSpPr/>
          <p:nvPr/>
        </p:nvSpPr>
        <p:spPr>
          <a:xfrm>
            <a:off x="3012511" y="874572"/>
            <a:ext cx="1723124" cy="1723124"/>
          </a:xfrm>
          <a:prstGeom prst="ellipse">
            <a:avLst/>
          </a:prstGeom>
          <a:solidFill>
            <a:srgbClr val="3869A2">
              <a:lumMod val="20000"/>
              <a:lumOff val="80000"/>
            </a:srgbClr>
          </a:solidFill>
          <a:ln w="25400" cap="flat" cmpd="sng" algn="ctr">
            <a:solidFill>
              <a:srgbClr val="3869A2">
                <a:lumMod val="40000"/>
                <a:lumOff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9B1DF7-CE31-DBC9-0E9D-75FD52F42BA6}"/>
              </a:ext>
            </a:extLst>
          </p:cNvPr>
          <p:cNvSpPr txBox="1"/>
          <p:nvPr/>
        </p:nvSpPr>
        <p:spPr>
          <a:xfrm>
            <a:off x="4277877" y="4032650"/>
            <a:ext cx="285225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z="700" dirty="0">
                <a:solidFill>
                  <a:srgbClr val="79A03F">
                    <a:lumMod val="20000"/>
                    <a:lumOff val="80000"/>
                  </a:srgbClr>
                </a:solidFill>
                <a:latin typeface="Arial"/>
              </a:rPr>
              <a:t>Source:</a:t>
            </a:r>
            <a:r>
              <a:rPr lang="en-US" dirty="0">
                <a:solidFill>
                  <a:srgbClr val="FFFFFF">
                    <a:lumMod val="65000"/>
                  </a:srgbClr>
                </a:solidFill>
                <a:latin typeface="Arial"/>
              </a:rPr>
              <a:t>  </a:t>
            </a:r>
            <a:r>
              <a:rPr lang="en-US" sz="700" dirty="0">
                <a:solidFill>
                  <a:srgbClr val="79A03F">
                    <a:lumMod val="20000"/>
                    <a:lumOff val="80000"/>
                  </a:srgbClr>
                </a:solidFill>
                <a:latin typeface="Arial"/>
              </a:rPr>
              <a:t>chron.com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AA85EA3-EDDC-B040-2645-043FE1E39A6A}"/>
              </a:ext>
            </a:extLst>
          </p:cNvPr>
          <p:cNvCxnSpPr>
            <a:cxnSpLocks/>
          </p:cNvCxnSpPr>
          <p:nvPr/>
        </p:nvCxnSpPr>
        <p:spPr>
          <a:xfrm>
            <a:off x="119398" y="1351952"/>
            <a:ext cx="0" cy="3368197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79959B64-112B-343C-6C36-BFDAA1085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42" y="1040825"/>
            <a:ext cx="983166" cy="141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59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BB79E4-BD27-9BAB-7CCE-10E3C82E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Infrastructure Impacts of Hurricane Harvey</a:t>
            </a:r>
            <a:endParaRPr lang="en-US" dirty="0"/>
          </a:p>
        </p:txBody>
      </p:sp>
      <p:pic>
        <p:nvPicPr>
          <p:cNvPr id="5" name="Picture 8" descr="https://lh4.googleusercontent.com/65RWyz7Hs41IwIvl6MKYJbQMu_cC1Zq7Q_TYrmaMi5g2aGGEMXB88ONjlGM2BSL4ERmF6Cl9K-nb-gS-_L9Ww_ZQ5sCxje9EFIagA6pZSSmfUQu5LYxlRrm5DQ=s16383">
            <a:extLst>
              <a:ext uri="{FF2B5EF4-FFF2-40B4-BE49-F238E27FC236}">
                <a16:creationId xmlns:a16="http://schemas.microsoft.com/office/drawing/2014/main" id="{F90905BA-B944-6CA0-4DC5-9E0EA4E94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" r="1"/>
          <a:stretch/>
        </p:blipFill>
        <p:spPr bwMode="auto">
          <a:xfrm>
            <a:off x="3354430" y="623486"/>
            <a:ext cx="5753260" cy="434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A149D6B-9B29-80F9-66B9-25C35BC3B411}"/>
              </a:ext>
            </a:extLst>
          </p:cNvPr>
          <p:cNvGrpSpPr/>
          <p:nvPr/>
        </p:nvGrpSpPr>
        <p:grpSpPr>
          <a:xfrm>
            <a:off x="34328" y="623486"/>
            <a:ext cx="3256531" cy="4341292"/>
            <a:chOff x="342392" y="623486"/>
            <a:chExt cx="3019630" cy="402547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5D70E125-3D13-C82A-F3FA-26B548C627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2392" y="623486"/>
              <a:ext cx="3019630" cy="16985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 descr="https://lh4.googleusercontent.com/gkLl_4zXqqbAEAuqxiP7aVFvIb5uldHYA2oxHsnyHac8-9dBy5wrRg37qNoY6FUQxBGOXuqEMKBaK9nYXNmog7nAnnwkREHKg_LIDF6RjFbkOFgjczO5yl-rxQ=s16383">
              <a:extLst>
                <a:ext uri="{FF2B5EF4-FFF2-40B4-BE49-F238E27FC236}">
                  <a16:creationId xmlns:a16="http://schemas.microsoft.com/office/drawing/2014/main" id="{FC3C003B-D7FE-4F3E-5534-066AF5998B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393" y="2384241"/>
              <a:ext cx="3019629" cy="2264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9282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BB79E4-BD27-9BAB-7CCE-10E3C82E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Infrastructure Impacts of Hurricane Harvey</a:t>
            </a: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4AEC75E-FC7A-D818-5929-1825074A9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" y="1170557"/>
            <a:ext cx="3979426" cy="312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E6C5DE-E12F-4663-2C9F-E97503945C57}"/>
              </a:ext>
            </a:extLst>
          </p:cNvPr>
          <p:cNvSpPr txBox="1"/>
          <p:nvPr/>
        </p:nvSpPr>
        <p:spPr>
          <a:xfrm>
            <a:off x="4285283" y="4347509"/>
            <a:ext cx="46010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Engineering News-Record, August 28, 2017. Photo by Associated Press. </a:t>
            </a:r>
            <a:br>
              <a:rPr lang="en-US" sz="750" dirty="0"/>
            </a:br>
            <a:r>
              <a:rPr lang="en-US" sz="750" dirty="0">
                <a:hlinkClick r:id="rId3"/>
              </a:rPr>
              <a:t>http://www.enr.com/articles/42639-how-badly-has-hurricane-harvey-damaged-texas-infrastructure</a:t>
            </a:r>
            <a:r>
              <a:rPr lang="en-US" sz="750" dirty="0"/>
              <a:t> </a:t>
            </a:r>
          </a:p>
        </p:txBody>
      </p:sp>
      <p:pic>
        <p:nvPicPr>
          <p:cNvPr id="10" name="Picture 9" descr="Image result for hurricane harvey road damage">
            <a:hlinkClick r:id="rId4"/>
            <a:extLst>
              <a:ext uri="{FF2B5EF4-FFF2-40B4-BE49-F238E27FC236}">
                <a16:creationId xmlns:a16="http://schemas.microsoft.com/office/drawing/2014/main" id="{AAC32296-F52E-BFD5-9EE9-DAF0E6784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6"/>
          <a:stretch/>
        </p:blipFill>
        <p:spPr bwMode="auto">
          <a:xfrm>
            <a:off x="4079458" y="1170557"/>
            <a:ext cx="5012746" cy="312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484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F1D0-A277-67F3-D5E6-15E4D1E31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Hurricane Harvey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7BF63-74C9-B478-8479-8337C646E1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63" y="914398"/>
            <a:ext cx="4349680" cy="3622625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4D4C5-7783-6C82-07B6-4E10B6F68444}"/>
              </a:ext>
            </a:extLst>
          </p:cNvPr>
          <p:cNvSpPr txBox="1"/>
          <p:nvPr/>
        </p:nvSpPr>
        <p:spPr>
          <a:xfrm>
            <a:off x="4397094" y="4506607"/>
            <a:ext cx="466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Four Views of the Intersection at</a:t>
            </a:r>
            <a:br>
              <a:rPr lang="en-US" sz="1400" b="1" i="1" dirty="0"/>
            </a:br>
            <a:r>
              <a:rPr lang="en-US" sz="1400" b="1" i="1" dirty="0"/>
              <a:t> I-10 and North Loop Freeway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DB8F1A-F9D8-1D3A-7F04-D09E77F0D620}"/>
              </a:ext>
            </a:extLst>
          </p:cNvPr>
          <p:cNvSpPr/>
          <p:nvPr/>
        </p:nvSpPr>
        <p:spPr>
          <a:xfrm>
            <a:off x="92090" y="1198092"/>
            <a:ext cx="4528808" cy="899647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19447E"/>
            </a:solidFill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365760" rIns="182880" bIns="128016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400" kern="12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100 yr. (1% annual chance of flooding)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400" kern="12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500 yr. (0.2% annual risk of flooding) or minimal risk 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F031C31-FEDC-BB41-1AAF-A3AF5E273785}"/>
              </a:ext>
            </a:extLst>
          </p:cNvPr>
          <p:cNvSpPr/>
          <p:nvPr/>
        </p:nvSpPr>
        <p:spPr>
          <a:xfrm>
            <a:off x="238378" y="932412"/>
            <a:ext cx="3833016" cy="476628"/>
          </a:xfrm>
          <a:custGeom>
            <a:avLst/>
            <a:gdLst>
              <a:gd name="connsiteX0" fmla="*/ 0 w 4991711"/>
              <a:gd name="connsiteY0" fmla="*/ 88562 h 531360"/>
              <a:gd name="connsiteX1" fmla="*/ 88562 w 4991711"/>
              <a:gd name="connsiteY1" fmla="*/ 0 h 531360"/>
              <a:gd name="connsiteX2" fmla="*/ 4903149 w 4991711"/>
              <a:gd name="connsiteY2" fmla="*/ 0 h 531360"/>
              <a:gd name="connsiteX3" fmla="*/ 4991711 w 4991711"/>
              <a:gd name="connsiteY3" fmla="*/ 88562 h 531360"/>
              <a:gd name="connsiteX4" fmla="*/ 4991711 w 4991711"/>
              <a:gd name="connsiteY4" fmla="*/ 442798 h 531360"/>
              <a:gd name="connsiteX5" fmla="*/ 4903149 w 4991711"/>
              <a:gd name="connsiteY5" fmla="*/ 531360 h 531360"/>
              <a:gd name="connsiteX6" fmla="*/ 88562 w 4991711"/>
              <a:gd name="connsiteY6" fmla="*/ 531360 h 531360"/>
              <a:gd name="connsiteX7" fmla="*/ 0 w 4991711"/>
              <a:gd name="connsiteY7" fmla="*/ 442798 h 531360"/>
              <a:gd name="connsiteX8" fmla="*/ 0 w 4991711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711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4903149" y="0"/>
                </a:lnTo>
                <a:cubicBezTo>
                  <a:pt x="4952060" y="0"/>
                  <a:pt x="4991711" y="39651"/>
                  <a:pt x="4991711" y="88562"/>
                </a:cubicBezTo>
                <a:lnTo>
                  <a:pt x="4991711" y="442798"/>
                </a:lnTo>
                <a:cubicBezTo>
                  <a:pt x="4991711" y="491709"/>
                  <a:pt x="4952060" y="531360"/>
                  <a:pt x="4903149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19447E"/>
          </a:solidFill>
          <a:effectLst>
            <a:reflection blurRad="50800" stA="66000" endPos="22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4614" tIns="25939" rIns="214614" bIns="25939" numCol="1" spcCol="1270" anchor="ctr" anchorCtr="0">
            <a:noAutofit/>
          </a:bodyPr>
          <a:lstStyle/>
          <a:p>
            <a:pPr lvl="0"/>
            <a: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FEMA flood maps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C5E3719-4B01-A4FA-428F-55A6985D9C03}"/>
              </a:ext>
            </a:extLst>
          </p:cNvPr>
          <p:cNvSpPr/>
          <p:nvPr/>
        </p:nvSpPr>
        <p:spPr>
          <a:xfrm>
            <a:off x="92090" y="2555273"/>
            <a:ext cx="4528808" cy="694043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19447E"/>
            </a:solidFill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365760" rIns="182880" bIns="128016" numCol="1" spcCol="1270" anchor="t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4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Considering frequency of flood events, depth of water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260DA99-5FF0-72D5-B169-1FDEBB3A5B60}"/>
              </a:ext>
            </a:extLst>
          </p:cNvPr>
          <p:cNvSpPr/>
          <p:nvPr/>
        </p:nvSpPr>
        <p:spPr>
          <a:xfrm>
            <a:off x="238378" y="2289593"/>
            <a:ext cx="3833016" cy="476628"/>
          </a:xfrm>
          <a:custGeom>
            <a:avLst/>
            <a:gdLst>
              <a:gd name="connsiteX0" fmla="*/ 0 w 4991711"/>
              <a:gd name="connsiteY0" fmla="*/ 88562 h 531360"/>
              <a:gd name="connsiteX1" fmla="*/ 88562 w 4991711"/>
              <a:gd name="connsiteY1" fmla="*/ 0 h 531360"/>
              <a:gd name="connsiteX2" fmla="*/ 4903149 w 4991711"/>
              <a:gd name="connsiteY2" fmla="*/ 0 h 531360"/>
              <a:gd name="connsiteX3" fmla="*/ 4991711 w 4991711"/>
              <a:gd name="connsiteY3" fmla="*/ 88562 h 531360"/>
              <a:gd name="connsiteX4" fmla="*/ 4991711 w 4991711"/>
              <a:gd name="connsiteY4" fmla="*/ 442798 h 531360"/>
              <a:gd name="connsiteX5" fmla="*/ 4903149 w 4991711"/>
              <a:gd name="connsiteY5" fmla="*/ 531360 h 531360"/>
              <a:gd name="connsiteX6" fmla="*/ 88562 w 4991711"/>
              <a:gd name="connsiteY6" fmla="*/ 531360 h 531360"/>
              <a:gd name="connsiteX7" fmla="*/ 0 w 4991711"/>
              <a:gd name="connsiteY7" fmla="*/ 442798 h 531360"/>
              <a:gd name="connsiteX8" fmla="*/ 0 w 4991711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711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4903149" y="0"/>
                </a:lnTo>
                <a:cubicBezTo>
                  <a:pt x="4952060" y="0"/>
                  <a:pt x="4991711" y="39651"/>
                  <a:pt x="4991711" y="88562"/>
                </a:cubicBezTo>
                <a:lnTo>
                  <a:pt x="4991711" y="442798"/>
                </a:lnTo>
                <a:cubicBezTo>
                  <a:pt x="4991711" y="491709"/>
                  <a:pt x="4952060" y="531360"/>
                  <a:pt x="4903149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19447E"/>
          </a:solidFill>
          <a:effectLst>
            <a:reflection blurRad="50800" stA="66000" endPos="22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4614" tIns="25939" rIns="214614" bIns="25939" numCol="1" spcCol="1270" anchor="ctr" anchorCtr="0">
            <a:noAutofit/>
          </a:bodyPr>
          <a:lstStyle/>
          <a:p>
            <a:pPr lvl="0"/>
            <a: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Assess flooding risk more explicitly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3E1344B-824E-13DF-8E3F-B4D9519C3ACC}"/>
              </a:ext>
            </a:extLst>
          </p:cNvPr>
          <p:cNvSpPr/>
          <p:nvPr/>
        </p:nvSpPr>
        <p:spPr>
          <a:xfrm>
            <a:off x="92090" y="3686250"/>
            <a:ext cx="4528808" cy="1252485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19447E"/>
            </a:solidFill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365760" rIns="0" bIns="128016" numCol="1" spcCol="1270" anchor="t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4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Location of roads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4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Elevation of roads relative to surface or soil water height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4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Pavement structure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73055FE-1201-70C3-EB5E-C5620FD17583}"/>
              </a:ext>
            </a:extLst>
          </p:cNvPr>
          <p:cNvSpPr/>
          <p:nvPr/>
        </p:nvSpPr>
        <p:spPr>
          <a:xfrm>
            <a:off x="238378" y="3447936"/>
            <a:ext cx="3833016" cy="476628"/>
          </a:xfrm>
          <a:custGeom>
            <a:avLst/>
            <a:gdLst>
              <a:gd name="connsiteX0" fmla="*/ 0 w 4991711"/>
              <a:gd name="connsiteY0" fmla="*/ 88562 h 531360"/>
              <a:gd name="connsiteX1" fmla="*/ 88562 w 4991711"/>
              <a:gd name="connsiteY1" fmla="*/ 0 h 531360"/>
              <a:gd name="connsiteX2" fmla="*/ 4903149 w 4991711"/>
              <a:gd name="connsiteY2" fmla="*/ 0 h 531360"/>
              <a:gd name="connsiteX3" fmla="*/ 4991711 w 4991711"/>
              <a:gd name="connsiteY3" fmla="*/ 88562 h 531360"/>
              <a:gd name="connsiteX4" fmla="*/ 4991711 w 4991711"/>
              <a:gd name="connsiteY4" fmla="*/ 442798 h 531360"/>
              <a:gd name="connsiteX5" fmla="*/ 4903149 w 4991711"/>
              <a:gd name="connsiteY5" fmla="*/ 531360 h 531360"/>
              <a:gd name="connsiteX6" fmla="*/ 88562 w 4991711"/>
              <a:gd name="connsiteY6" fmla="*/ 531360 h 531360"/>
              <a:gd name="connsiteX7" fmla="*/ 0 w 4991711"/>
              <a:gd name="connsiteY7" fmla="*/ 442798 h 531360"/>
              <a:gd name="connsiteX8" fmla="*/ 0 w 4991711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711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4903149" y="0"/>
                </a:lnTo>
                <a:cubicBezTo>
                  <a:pt x="4952060" y="0"/>
                  <a:pt x="4991711" y="39651"/>
                  <a:pt x="4991711" y="88562"/>
                </a:cubicBezTo>
                <a:lnTo>
                  <a:pt x="4991711" y="442798"/>
                </a:lnTo>
                <a:cubicBezTo>
                  <a:pt x="4991711" y="491709"/>
                  <a:pt x="4952060" y="531360"/>
                  <a:pt x="4903149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19447E"/>
          </a:solidFill>
          <a:effectLst>
            <a:reflection blurRad="50800" stA="66000" endPos="22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4614" tIns="25939" rIns="214614" bIns="25939" numCol="1" spcCol="1270" anchor="ctr" anchorCtr="0">
            <a:noAutofit/>
          </a:bodyPr>
          <a:lstStyle/>
          <a:p>
            <a:pPr lvl="0"/>
            <a: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Assess infrastructure-water inundation (risk) more explicitly</a:t>
            </a:r>
          </a:p>
        </p:txBody>
      </p:sp>
    </p:spTree>
    <p:extLst>
      <p:ext uri="{BB962C8B-B14F-4D97-AF65-F5344CB8AC3E}">
        <p14:creationId xmlns:p14="http://schemas.microsoft.com/office/powerpoint/2010/main" val="2193112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B9FA6-41CF-EDBD-8790-D793DBD14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Calculate Infrastructure Impacts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93C49E-2E77-A857-6645-E1DF16971AEF}"/>
              </a:ext>
            </a:extLst>
          </p:cNvPr>
          <p:cNvSpPr txBox="1"/>
          <p:nvPr/>
        </p:nvSpPr>
        <p:spPr>
          <a:xfrm>
            <a:off x="678959" y="654169"/>
            <a:ext cx="7786083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177800" stA="66000" endPos="34000" dir="5400000" sy="-100000" algn="bl" rotWithShape="0"/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rgbClr val="500000"/>
                </a:solidFill>
                <a:effectLst/>
                <a:latin typeface="+mj-lt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Pavement impacts depend on pavement structure, proximity to flood, and elevation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3975832-40B3-AE51-E334-C6A60DFB419A}"/>
              </a:ext>
            </a:extLst>
          </p:cNvPr>
          <p:cNvGrpSpPr/>
          <p:nvPr/>
        </p:nvGrpSpPr>
        <p:grpSpPr>
          <a:xfrm>
            <a:off x="313327" y="1439284"/>
            <a:ext cx="8517347" cy="3315408"/>
            <a:chOff x="388125" y="2014806"/>
            <a:chExt cx="6797207" cy="2727474"/>
          </a:xfrm>
        </p:grpSpPr>
        <p:sp>
          <p:nvSpPr>
            <p:cNvPr id="72" name="Freeform 150">
              <a:extLst>
                <a:ext uri="{FF2B5EF4-FFF2-40B4-BE49-F238E27FC236}">
                  <a16:creationId xmlns:a16="http://schemas.microsoft.com/office/drawing/2014/main" id="{A9308BA3-7F83-3D67-F53D-7DB76B0372C3}"/>
                </a:ext>
              </a:extLst>
            </p:cNvPr>
            <p:cNvSpPr/>
            <p:nvPr/>
          </p:nvSpPr>
          <p:spPr>
            <a:xfrm>
              <a:off x="949487" y="4365838"/>
              <a:ext cx="832148" cy="111720"/>
            </a:xfrm>
            <a:custGeom>
              <a:avLst/>
              <a:gdLst>
                <a:gd name="connsiteX0" fmla="*/ 0 w 864158"/>
                <a:gd name="connsiteY0" fmla="*/ 0 h 170822"/>
                <a:gd name="connsiteX1" fmla="*/ 864158 w 864158"/>
                <a:gd name="connsiteY1" fmla="*/ 0 h 170822"/>
                <a:gd name="connsiteX2" fmla="*/ 653143 w 864158"/>
                <a:gd name="connsiteY2" fmla="*/ 170822 h 170822"/>
                <a:gd name="connsiteX3" fmla="*/ 170822 w 864158"/>
                <a:gd name="connsiteY3" fmla="*/ 160773 h 170822"/>
                <a:gd name="connsiteX4" fmla="*/ 0 w 864158"/>
                <a:gd name="connsiteY4" fmla="*/ 0 h 17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158" h="170822">
                  <a:moveTo>
                    <a:pt x="0" y="0"/>
                  </a:moveTo>
                  <a:lnTo>
                    <a:pt x="864158" y="0"/>
                  </a:lnTo>
                  <a:lnTo>
                    <a:pt x="653143" y="170822"/>
                  </a:lnTo>
                  <a:lnTo>
                    <a:pt x="170822" y="16077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C5C6A7">
                    <a:satMod val="103000"/>
                    <a:lumMod val="102000"/>
                    <a:tint val="94000"/>
                  </a:srgbClr>
                </a:gs>
                <a:gs pos="50000">
                  <a:srgbClr val="C5C6A7">
                    <a:satMod val="110000"/>
                    <a:lumMod val="100000"/>
                    <a:shade val="100000"/>
                  </a:srgbClr>
                </a:gs>
                <a:gs pos="100000">
                  <a:srgbClr val="C5C6A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C5C6A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3" name="Freeform 115">
              <a:extLst>
                <a:ext uri="{FF2B5EF4-FFF2-40B4-BE49-F238E27FC236}">
                  <a16:creationId xmlns:a16="http://schemas.microsoft.com/office/drawing/2014/main" id="{DF9E51EB-17EF-A768-102E-7408D40A4AC0}"/>
                </a:ext>
              </a:extLst>
            </p:cNvPr>
            <p:cNvSpPr/>
            <p:nvPr/>
          </p:nvSpPr>
          <p:spPr>
            <a:xfrm>
              <a:off x="3024554" y="2301042"/>
              <a:ext cx="2451797" cy="90435"/>
            </a:xfrm>
            <a:custGeom>
              <a:avLst/>
              <a:gdLst>
                <a:gd name="connsiteX0" fmla="*/ 0 w 2451797"/>
                <a:gd name="connsiteY0" fmla="*/ 10049 h 90435"/>
                <a:gd name="connsiteX1" fmla="*/ 2451797 w 2451797"/>
                <a:gd name="connsiteY1" fmla="*/ 0 h 90435"/>
                <a:gd name="connsiteX2" fmla="*/ 2270927 w 2451797"/>
                <a:gd name="connsiteY2" fmla="*/ 90435 h 90435"/>
                <a:gd name="connsiteX3" fmla="*/ 110531 w 2451797"/>
                <a:gd name="connsiteY3" fmla="*/ 80387 h 90435"/>
                <a:gd name="connsiteX4" fmla="*/ 0 w 2451797"/>
                <a:gd name="connsiteY4" fmla="*/ 10049 h 90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1797" h="90435">
                  <a:moveTo>
                    <a:pt x="0" y="10049"/>
                  </a:moveTo>
                  <a:lnTo>
                    <a:pt x="2451797" y="0"/>
                  </a:lnTo>
                  <a:lnTo>
                    <a:pt x="2270927" y="90435"/>
                  </a:lnTo>
                  <a:lnTo>
                    <a:pt x="110531" y="80387"/>
                  </a:lnTo>
                  <a:lnTo>
                    <a:pt x="0" y="10049"/>
                  </a:lnTo>
                  <a:close/>
                </a:path>
              </a:pathLst>
            </a:custGeom>
            <a:gradFill rotWithShape="1">
              <a:gsLst>
                <a:gs pos="0">
                  <a:srgbClr val="C5C6A7">
                    <a:satMod val="103000"/>
                    <a:lumMod val="102000"/>
                    <a:tint val="94000"/>
                  </a:srgbClr>
                </a:gs>
                <a:gs pos="50000">
                  <a:srgbClr val="C5C6A7">
                    <a:satMod val="110000"/>
                    <a:lumMod val="100000"/>
                    <a:shade val="100000"/>
                  </a:srgbClr>
                </a:gs>
                <a:gs pos="100000">
                  <a:srgbClr val="C5C6A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C5C6A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CD4CC9B-EA96-CAB7-A882-BA81A0B8A863}"/>
                </a:ext>
              </a:extLst>
            </p:cNvPr>
            <p:cNvGrpSpPr/>
            <p:nvPr/>
          </p:nvGrpSpPr>
          <p:grpSpPr>
            <a:xfrm>
              <a:off x="456859" y="2077851"/>
              <a:ext cx="6728473" cy="352546"/>
              <a:chOff x="415225" y="3045474"/>
              <a:chExt cx="6728473" cy="352546"/>
            </a:xfrm>
          </p:grpSpPr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7E851B9-DDC1-B83A-5985-9298EF4C555F}"/>
                  </a:ext>
                </a:extLst>
              </p:cNvPr>
              <p:cNvCxnSpPr/>
              <p:nvPr/>
            </p:nvCxnSpPr>
            <p:spPr>
              <a:xfrm>
                <a:off x="850746" y="3145930"/>
                <a:ext cx="274670" cy="242042"/>
              </a:xfrm>
              <a:prstGeom prst="line">
                <a:avLst/>
              </a:prstGeom>
              <a:noFill/>
              <a:ln w="12700" cap="flat" cmpd="sng" algn="ctr">
                <a:solidFill>
                  <a:srgbClr val="C8422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D27940D7-A4D4-4EDC-3BEC-03D57C7E09F4}"/>
                  </a:ext>
                </a:extLst>
              </p:cNvPr>
              <p:cNvCxnSpPr/>
              <p:nvPr/>
            </p:nvCxnSpPr>
            <p:spPr>
              <a:xfrm flipH="1">
                <a:off x="1637781" y="3165232"/>
                <a:ext cx="278884" cy="232788"/>
              </a:xfrm>
              <a:prstGeom prst="line">
                <a:avLst/>
              </a:prstGeom>
              <a:noFill/>
              <a:ln w="12700" cap="flat" cmpd="sng" algn="ctr">
                <a:solidFill>
                  <a:srgbClr val="C8422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3ECDC457-9A57-F646-811A-436D65E83ACF}"/>
                  </a:ext>
                </a:extLst>
              </p:cNvPr>
              <p:cNvCxnSpPr/>
              <p:nvPr/>
            </p:nvCxnSpPr>
            <p:spPr>
              <a:xfrm>
                <a:off x="1110086" y="3386739"/>
                <a:ext cx="547239" cy="11281"/>
              </a:xfrm>
              <a:prstGeom prst="line">
                <a:avLst/>
              </a:prstGeom>
              <a:noFill/>
              <a:ln w="12700" cap="flat" cmpd="sng" algn="ctr">
                <a:solidFill>
                  <a:srgbClr val="C8422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FF4B21B1-CDB3-7869-64AB-28C6AD5938E6}"/>
                  </a:ext>
                </a:extLst>
              </p:cNvPr>
              <p:cNvCxnSpPr/>
              <p:nvPr/>
            </p:nvCxnSpPr>
            <p:spPr>
              <a:xfrm flipH="1">
                <a:off x="1917494" y="3165232"/>
                <a:ext cx="804414" cy="10742"/>
              </a:xfrm>
              <a:prstGeom prst="line">
                <a:avLst/>
              </a:prstGeom>
              <a:noFill/>
              <a:ln w="12700" cap="flat" cmpd="sng" algn="ctr">
                <a:solidFill>
                  <a:srgbClr val="C8422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3D806DD2-DC22-2789-DCE1-517F3CC3270B}"/>
                  </a:ext>
                </a:extLst>
              </p:cNvPr>
              <p:cNvCxnSpPr/>
              <p:nvPr/>
            </p:nvCxnSpPr>
            <p:spPr>
              <a:xfrm>
                <a:off x="2722506" y="3171490"/>
                <a:ext cx="311499" cy="168453"/>
              </a:xfrm>
              <a:prstGeom prst="line">
                <a:avLst/>
              </a:prstGeom>
              <a:noFill/>
              <a:ln w="12700" cap="flat" cmpd="sng" algn="ctr">
                <a:solidFill>
                  <a:srgbClr val="C8422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BA7C2627-C75C-5A2B-4481-BC6536D79C75}"/>
                  </a:ext>
                </a:extLst>
              </p:cNvPr>
              <p:cNvCxnSpPr/>
              <p:nvPr/>
            </p:nvCxnSpPr>
            <p:spPr>
              <a:xfrm>
                <a:off x="3034603" y="3345070"/>
                <a:ext cx="2215166" cy="3448"/>
              </a:xfrm>
              <a:prstGeom prst="line">
                <a:avLst/>
              </a:prstGeom>
              <a:noFill/>
              <a:ln w="12700" cap="flat" cmpd="sng" algn="ctr">
                <a:solidFill>
                  <a:srgbClr val="C8422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FF2CC716-5556-2903-C32D-2974529BF88D}"/>
                  </a:ext>
                </a:extLst>
              </p:cNvPr>
              <p:cNvCxnSpPr/>
              <p:nvPr/>
            </p:nvCxnSpPr>
            <p:spPr>
              <a:xfrm flipH="1">
                <a:off x="5249769" y="3063842"/>
                <a:ext cx="625292" cy="281228"/>
              </a:xfrm>
              <a:prstGeom prst="line">
                <a:avLst/>
              </a:prstGeom>
              <a:noFill/>
              <a:ln w="12700" cap="flat" cmpd="sng" algn="ctr">
                <a:solidFill>
                  <a:srgbClr val="C8422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927E6456-C5BC-BDE6-EB1A-8AA6165DC2CB}"/>
                  </a:ext>
                </a:extLst>
              </p:cNvPr>
              <p:cNvCxnSpPr/>
              <p:nvPr/>
            </p:nvCxnSpPr>
            <p:spPr>
              <a:xfrm flipH="1">
                <a:off x="5875061" y="3045474"/>
                <a:ext cx="1268637" cy="9054"/>
              </a:xfrm>
              <a:prstGeom prst="line">
                <a:avLst/>
              </a:prstGeom>
              <a:noFill/>
              <a:ln w="12700" cap="flat" cmpd="sng" algn="ctr">
                <a:solidFill>
                  <a:srgbClr val="C8422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243A53DD-6F26-FED8-0369-0B750F8B75DA}"/>
                  </a:ext>
                </a:extLst>
              </p:cNvPr>
              <p:cNvCxnSpPr/>
              <p:nvPr/>
            </p:nvCxnSpPr>
            <p:spPr>
              <a:xfrm>
                <a:off x="415225" y="3145930"/>
                <a:ext cx="469145" cy="10826"/>
              </a:xfrm>
              <a:prstGeom prst="line">
                <a:avLst/>
              </a:prstGeom>
              <a:noFill/>
              <a:ln w="12700" cap="flat" cmpd="sng" algn="ctr">
                <a:solidFill>
                  <a:srgbClr val="C8422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12910079-A08B-664A-754C-13A5995C9D1A}"/>
                </a:ext>
              </a:extLst>
            </p:cNvPr>
            <p:cNvGrpSpPr/>
            <p:nvPr/>
          </p:nvGrpSpPr>
          <p:grpSpPr>
            <a:xfrm>
              <a:off x="4477720" y="2343579"/>
              <a:ext cx="730748" cy="182803"/>
              <a:chOff x="4567094" y="2042598"/>
              <a:chExt cx="730748" cy="182803"/>
            </a:xfrm>
          </p:grpSpPr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A8E6C276-1A01-96DB-CE78-8EB892400038}"/>
                  </a:ext>
                </a:extLst>
              </p:cNvPr>
              <p:cNvSpPr/>
              <p:nvPr/>
            </p:nvSpPr>
            <p:spPr>
              <a:xfrm>
                <a:off x="4567094" y="2042598"/>
                <a:ext cx="730748" cy="182803"/>
              </a:xfrm>
              <a:prstGeom prst="rect">
                <a:avLst/>
              </a:prstGeom>
              <a:pattFill prst="pct70">
                <a:fgClr>
                  <a:srgbClr val="FFFFFF">
                    <a:lumMod val="50000"/>
                  </a:srgbClr>
                </a:fgClr>
                <a:bgClr>
                  <a:srgbClr val="FFFFFF"/>
                </a:bgClr>
              </a:patt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A6BF67FC-ED1D-DEC0-8180-27CAFE9B9D9A}"/>
                  </a:ext>
                </a:extLst>
              </p:cNvPr>
              <p:cNvCxnSpPr/>
              <p:nvPr/>
            </p:nvCxnSpPr>
            <p:spPr>
              <a:xfrm>
                <a:off x="4591806" y="2051912"/>
                <a:ext cx="685940" cy="5022"/>
              </a:xfrm>
              <a:prstGeom prst="line">
                <a:avLst/>
              </a:prstGeom>
              <a:noFill/>
              <a:ln w="50800" cap="flat" cmpd="sng" algn="ctr">
                <a:solidFill>
                  <a:srgbClr val="FFFF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7FAFD7E-11D0-51C1-2F8D-355D2F9EDD4A}"/>
                </a:ext>
              </a:extLst>
            </p:cNvPr>
            <p:cNvCxnSpPr>
              <a:endCxn id="73" idx="0"/>
            </p:cNvCxnSpPr>
            <p:nvPr/>
          </p:nvCxnSpPr>
          <p:spPr>
            <a:xfrm flipV="1">
              <a:off x="1870465" y="2311091"/>
              <a:ext cx="1154089" cy="7586"/>
            </a:xfrm>
            <a:prstGeom prst="line">
              <a:avLst/>
            </a:prstGeom>
            <a:noFill/>
            <a:ln w="12700" cap="flat" cmpd="sng" algn="ctr">
              <a:solidFill>
                <a:srgbClr val="0070C0"/>
              </a:solidFill>
              <a:prstDash val="dash"/>
              <a:miter lim="800000"/>
            </a:ln>
            <a:effectLst/>
          </p:spPr>
        </p:cxn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67AEEFC-F886-B6F1-9315-A3E56D03D27C}"/>
                </a:ext>
              </a:extLst>
            </p:cNvPr>
            <p:cNvGrpSpPr/>
            <p:nvPr/>
          </p:nvGrpSpPr>
          <p:grpSpPr>
            <a:xfrm>
              <a:off x="2027423" y="2115509"/>
              <a:ext cx="730748" cy="182803"/>
              <a:chOff x="2379861" y="2054423"/>
              <a:chExt cx="730748" cy="182803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9FD1EBF6-C54A-27CD-7126-3609AF9D92ED}"/>
                  </a:ext>
                </a:extLst>
              </p:cNvPr>
              <p:cNvSpPr/>
              <p:nvPr/>
            </p:nvSpPr>
            <p:spPr>
              <a:xfrm>
                <a:off x="2379861" y="2054423"/>
                <a:ext cx="730748" cy="182803"/>
              </a:xfrm>
              <a:prstGeom prst="rect">
                <a:avLst/>
              </a:prstGeom>
              <a:pattFill prst="pct70">
                <a:fgClr>
                  <a:srgbClr val="FFFFFF">
                    <a:lumMod val="50000"/>
                  </a:srgbClr>
                </a:fgClr>
                <a:bgClr>
                  <a:srgbClr val="FFFFFF"/>
                </a:bgClr>
              </a:patt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9C5F4B3A-57EF-07CA-D692-6F754A542E4E}"/>
                  </a:ext>
                </a:extLst>
              </p:cNvPr>
              <p:cNvCxnSpPr/>
              <p:nvPr/>
            </p:nvCxnSpPr>
            <p:spPr>
              <a:xfrm>
                <a:off x="2401809" y="2059453"/>
                <a:ext cx="685940" cy="5022"/>
              </a:xfrm>
              <a:prstGeom prst="line">
                <a:avLst/>
              </a:prstGeom>
              <a:noFill/>
              <a:ln w="50800" cap="flat" cmpd="sng" algn="ctr">
                <a:solidFill>
                  <a:srgbClr val="FFFF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FAE35A5-4BAA-4DA9-1CD4-741A724B25A9}"/>
                </a:ext>
              </a:extLst>
            </p:cNvPr>
            <p:cNvGrpSpPr/>
            <p:nvPr/>
          </p:nvGrpSpPr>
          <p:grpSpPr>
            <a:xfrm>
              <a:off x="3112467" y="2212807"/>
              <a:ext cx="1100247" cy="179988"/>
              <a:chOff x="6401049" y="4564466"/>
              <a:chExt cx="1737133" cy="291400"/>
            </a:xfrm>
          </p:grpSpPr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4C537F5F-96D4-691C-8196-92EDAB0F5911}"/>
                  </a:ext>
                </a:extLst>
              </p:cNvPr>
              <p:cNvSpPr/>
              <p:nvPr/>
            </p:nvSpPr>
            <p:spPr>
              <a:xfrm>
                <a:off x="6824066" y="4569489"/>
                <a:ext cx="864409" cy="286376"/>
              </a:xfrm>
              <a:prstGeom prst="rect">
                <a:avLst/>
              </a:prstGeom>
              <a:pattFill prst="pct70">
                <a:fgClr>
                  <a:srgbClr val="FFFFFF">
                    <a:lumMod val="50000"/>
                  </a:srgbClr>
                </a:fgClr>
                <a:bgClr>
                  <a:srgbClr val="FFFFFF"/>
                </a:bgClr>
              </a:patt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2864C042-7B18-6220-CCB2-6C0CE46B8B9D}"/>
                  </a:ext>
                </a:extLst>
              </p:cNvPr>
              <p:cNvCxnSpPr/>
              <p:nvPr/>
            </p:nvCxnSpPr>
            <p:spPr>
              <a:xfrm flipV="1">
                <a:off x="6906967" y="4593721"/>
                <a:ext cx="728505" cy="10044"/>
              </a:xfrm>
              <a:prstGeom prst="line">
                <a:avLst/>
              </a:prstGeom>
              <a:noFill/>
              <a:ln w="50800" cap="flat" cmpd="sng" algn="ctr">
                <a:solidFill>
                  <a:srgbClr val="FFFF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22" name="Isosceles Triangle 121">
                <a:extLst>
                  <a:ext uri="{FF2B5EF4-FFF2-40B4-BE49-F238E27FC236}">
                    <a16:creationId xmlns:a16="http://schemas.microsoft.com/office/drawing/2014/main" id="{12FC67BA-6016-C1BB-C94B-11238A8C2CC9}"/>
                  </a:ext>
                </a:extLst>
              </p:cNvPr>
              <p:cNvSpPr/>
              <p:nvPr/>
            </p:nvSpPr>
            <p:spPr>
              <a:xfrm flipH="1">
                <a:off x="6401049" y="4569490"/>
                <a:ext cx="423015" cy="286376"/>
              </a:xfrm>
              <a:prstGeom prst="triangle">
                <a:avLst>
                  <a:gd name="adj" fmla="val 0"/>
                </a:avLst>
              </a:prstGeom>
              <a:pattFill prst="pct70">
                <a:fgClr>
                  <a:srgbClr val="FFFFFF">
                    <a:lumMod val="50000"/>
                  </a:srgbClr>
                </a:fgClr>
                <a:bgClr>
                  <a:srgbClr val="FFFFFF"/>
                </a:bgClr>
              </a:patt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3" name="Isosceles Triangle 122">
                <a:extLst>
                  <a:ext uri="{FF2B5EF4-FFF2-40B4-BE49-F238E27FC236}">
                    <a16:creationId xmlns:a16="http://schemas.microsoft.com/office/drawing/2014/main" id="{69720AD6-2E8E-7299-AEC7-8A138FACE17C}"/>
                  </a:ext>
                </a:extLst>
              </p:cNvPr>
              <p:cNvSpPr/>
              <p:nvPr/>
            </p:nvSpPr>
            <p:spPr>
              <a:xfrm>
                <a:off x="7688475" y="4564466"/>
                <a:ext cx="449707" cy="291399"/>
              </a:xfrm>
              <a:prstGeom prst="triangle">
                <a:avLst>
                  <a:gd name="adj" fmla="val 0"/>
                </a:avLst>
              </a:prstGeom>
              <a:pattFill prst="pct70">
                <a:fgClr>
                  <a:srgbClr val="FFFFFF">
                    <a:lumMod val="50000"/>
                  </a:srgbClr>
                </a:fgClr>
                <a:bgClr>
                  <a:srgbClr val="FFFFFF"/>
                </a:bgClr>
              </a:patt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0C8E675-D466-549A-E740-B6E1E240E161}"/>
                </a:ext>
              </a:extLst>
            </p:cNvPr>
            <p:cNvCxnSpPr/>
            <p:nvPr/>
          </p:nvCxnSpPr>
          <p:spPr>
            <a:xfrm flipV="1">
              <a:off x="5576234" y="2314003"/>
              <a:ext cx="1609098" cy="1724"/>
            </a:xfrm>
            <a:prstGeom prst="line">
              <a:avLst/>
            </a:prstGeom>
            <a:noFill/>
            <a:ln w="12700" cap="flat" cmpd="sng" algn="ctr">
              <a:solidFill>
                <a:srgbClr val="0070C0"/>
              </a:solidFill>
              <a:prstDash val="dash"/>
              <a:miter lim="800000"/>
            </a:ln>
            <a:effectLst/>
          </p:spPr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5A6BE7B9-DB8B-1EB8-AB76-2988E12ED539}"/>
                </a:ext>
              </a:extLst>
            </p:cNvPr>
            <p:cNvGrpSpPr/>
            <p:nvPr/>
          </p:nvGrpSpPr>
          <p:grpSpPr>
            <a:xfrm>
              <a:off x="6185639" y="2014806"/>
              <a:ext cx="730748" cy="182803"/>
              <a:chOff x="4567094" y="2042598"/>
              <a:chExt cx="730748" cy="182803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22D86EC7-B2A2-DCE8-2D56-E818BF564789}"/>
                  </a:ext>
                </a:extLst>
              </p:cNvPr>
              <p:cNvSpPr/>
              <p:nvPr/>
            </p:nvSpPr>
            <p:spPr>
              <a:xfrm>
                <a:off x="4567094" y="2042598"/>
                <a:ext cx="730748" cy="182803"/>
              </a:xfrm>
              <a:prstGeom prst="rect">
                <a:avLst/>
              </a:prstGeom>
              <a:pattFill prst="pct70">
                <a:fgClr>
                  <a:srgbClr val="FFFFFF">
                    <a:lumMod val="50000"/>
                  </a:srgbClr>
                </a:fgClr>
                <a:bgClr>
                  <a:srgbClr val="FFFFFF"/>
                </a:bgClr>
              </a:patt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452CD01A-9F75-3A86-2948-F4A4DDC731C7}"/>
                  </a:ext>
                </a:extLst>
              </p:cNvPr>
              <p:cNvCxnSpPr/>
              <p:nvPr/>
            </p:nvCxnSpPr>
            <p:spPr>
              <a:xfrm>
                <a:off x="4591806" y="2051912"/>
                <a:ext cx="685940" cy="5022"/>
              </a:xfrm>
              <a:prstGeom prst="line">
                <a:avLst/>
              </a:prstGeom>
              <a:noFill/>
              <a:ln w="50800" cap="flat" cmpd="sng" algn="ctr">
                <a:solidFill>
                  <a:srgbClr val="FFFF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81" name="Freeform 113">
              <a:extLst>
                <a:ext uri="{FF2B5EF4-FFF2-40B4-BE49-F238E27FC236}">
                  <a16:creationId xmlns:a16="http://schemas.microsoft.com/office/drawing/2014/main" id="{3796CF6B-B8A1-668E-7C57-6ADA84BADD75}"/>
                </a:ext>
              </a:extLst>
            </p:cNvPr>
            <p:cNvSpPr/>
            <p:nvPr/>
          </p:nvSpPr>
          <p:spPr>
            <a:xfrm>
              <a:off x="948734" y="2208351"/>
              <a:ext cx="973566" cy="213272"/>
            </a:xfrm>
            <a:custGeom>
              <a:avLst/>
              <a:gdLst>
                <a:gd name="connsiteX0" fmla="*/ 0 w 864158"/>
                <a:gd name="connsiteY0" fmla="*/ 0 h 170822"/>
                <a:gd name="connsiteX1" fmla="*/ 864158 w 864158"/>
                <a:gd name="connsiteY1" fmla="*/ 0 h 170822"/>
                <a:gd name="connsiteX2" fmla="*/ 653143 w 864158"/>
                <a:gd name="connsiteY2" fmla="*/ 170822 h 170822"/>
                <a:gd name="connsiteX3" fmla="*/ 170822 w 864158"/>
                <a:gd name="connsiteY3" fmla="*/ 160773 h 170822"/>
                <a:gd name="connsiteX4" fmla="*/ 0 w 864158"/>
                <a:gd name="connsiteY4" fmla="*/ 0 h 17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158" h="170822">
                  <a:moveTo>
                    <a:pt x="0" y="0"/>
                  </a:moveTo>
                  <a:lnTo>
                    <a:pt x="864158" y="0"/>
                  </a:lnTo>
                  <a:lnTo>
                    <a:pt x="653143" y="170822"/>
                  </a:lnTo>
                  <a:lnTo>
                    <a:pt x="170822" y="16077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C5C6A7">
                    <a:satMod val="103000"/>
                    <a:lumMod val="102000"/>
                    <a:tint val="94000"/>
                  </a:srgbClr>
                </a:gs>
                <a:gs pos="50000">
                  <a:srgbClr val="C5C6A7">
                    <a:satMod val="110000"/>
                    <a:lumMod val="100000"/>
                    <a:shade val="100000"/>
                  </a:srgbClr>
                </a:gs>
                <a:gs pos="100000">
                  <a:srgbClr val="C5C6A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C5C6A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005853E-2117-BCEA-D222-1709247A1D91}"/>
                </a:ext>
              </a:extLst>
            </p:cNvPr>
            <p:cNvSpPr txBox="1"/>
            <p:nvPr/>
          </p:nvSpPr>
          <p:spPr>
            <a:xfrm>
              <a:off x="3319476" y="2461380"/>
              <a:ext cx="779328" cy="189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34A5C"/>
                  </a:solidFill>
                  <a:effectLst/>
                  <a:uLnTx/>
                  <a:uFillTx/>
                  <a:latin typeface="Segoe UI"/>
                </a:rPr>
                <a:t>flood water level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54FADFE-CECB-EEA7-0547-3CCA6B35AA3A}"/>
                </a:ext>
              </a:extLst>
            </p:cNvPr>
            <p:cNvSpPr txBox="1"/>
            <p:nvPr/>
          </p:nvSpPr>
          <p:spPr>
            <a:xfrm>
              <a:off x="5848895" y="2461379"/>
              <a:ext cx="853526" cy="189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34A5C"/>
                  </a:solidFill>
                  <a:effectLst/>
                  <a:uLnTx/>
                  <a:uFillTx/>
                  <a:latin typeface="Segoe UI"/>
                </a:rPr>
                <a:t>ground water level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7A707E2-BA12-7228-FA8E-43B724325A82}"/>
                </a:ext>
              </a:extLst>
            </p:cNvPr>
            <p:cNvSpPr txBox="1"/>
            <p:nvPr/>
          </p:nvSpPr>
          <p:spPr>
            <a:xfrm>
              <a:off x="1817940" y="2473864"/>
              <a:ext cx="853526" cy="189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34A5C"/>
                  </a:solidFill>
                  <a:effectLst/>
                  <a:uLnTx/>
                  <a:uFillTx/>
                  <a:latin typeface="Segoe UI"/>
                </a:rPr>
                <a:t>ground water level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A60FAD5-6C41-908F-B02E-EA528A1ED4DE}"/>
                </a:ext>
              </a:extLst>
            </p:cNvPr>
            <p:cNvSpPr txBox="1"/>
            <p:nvPr/>
          </p:nvSpPr>
          <p:spPr>
            <a:xfrm>
              <a:off x="687490" y="2461751"/>
              <a:ext cx="641167" cy="189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34A5C"/>
                  </a:solidFill>
                  <a:effectLst/>
                  <a:uLnTx/>
                  <a:uFillTx/>
                  <a:latin typeface="Segoe UI"/>
                </a:rPr>
                <a:t>channel level</a:t>
              </a:r>
            </a:p>
          </p:txBody>
        </p:sp>
        <p:sp>
          <p:nvSpPr>
            <p:cNvPr id="86" name="Down Arrow 122">
              <a:extLst>
                <a:ext uri="{FF2B5EF4-FFF2-40B4-BE49-F238E27FC236}">
                  <a16:creationId xmlns:a16="http://schemas.microsoft.com/office/drawing/2014/main" id="{3CC4AB68-708F-BDFA-2627-F4F7B0DDC50B}"/>
                </a:ext>
              </a:extLst>
            </p:cNvPr>
            <p:cNvSpPr/>
            <p:nvPr/>
          </p:nvSpPr>
          <p:spPr>
            <a:xfrm>
              <a:off x="3380392" y="3043590"/>
              <a:ext cx="484632" cy="462224"/>
            </a:xfrm>
            <a:prstGeom prst="downArrow">
              <a:avLst/>
            </a:prstGeom>
            <a:gradFill rotWithShape="1">
              <a:gsLst>
                <a:gs pos="0">
                  <a:srgbClr val="C5C6A7">
                    <a:satMod val="103000"/>
                    <a:lumMod val="102000"/>
                    <a:tint val="94000"/>
                  </a:srgbClr>
                </a:gs>
                <a:gs pos="50000">
                  <a:srgbClr val="C5C6A7">
                    <a:satMod val="110000"/>
                    <a:lumMod val="100000"/>
                    <a:shade val="100000"/>
                  </a:srgbClr>
                </a:gs>
                <a:gs pos="100000">
                  <a:srgbClr val="C5C6A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C5C6A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A9F472C-6756-0B7E-D5B7-F9655B6D15A6}"/>
                </a:ext>
              </a:extLst>
            </p:cNvPr>
            <p:cNvGrpSpPr/>
            <p:nvPr/>
          </p:nvGrpSpPr>
          <p:grpSpPr>
            <a:xfrm>
              <a:off x="388125" y="4125012"/>
              <a:ext cx="6728473" cy="352546"/>
              <a:chOff x="415225" y="3045474"/>
              <a:chExt cx="6728473" cy="352546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D1E4B3E-AC88-7048-4467-487387DAB514}"/>
                  </a:ext>
                </a:extLst>
              </p:cNvPr>
              <p:cNvCxnSpPr/>
              <p:nvPr/>
            </p:nvCxnSpPr>
            <p:spPr>
              <a:xfrm>
                <a:off x="850746" y="3145930"/>
                <a:ext cx="274670" cy="242042"/>
              </a:xfrm>
              <a:prstGeom prst="line">
                <a:avLst/>
              </a:prstGeom>
              <a:noFill/>
              <a:ln w="12700" cap="flat" cmpd="sng" algn="ctr">
                <a:solidFill>
                  <a:srgbClr val="C8422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E97438E4-4AD5-4A1E-ADC4-2AAF4F7DD0B0}"/>
                  </a:ext>
                </a:extLst>
              </p:cNvPr>
              <p:cNvCxnSpPr/>
              <p:nvPr/>
            </p:nvCxnSpPr>
            <p:spPr>
              <a:xfrm flipH="1">
                <a:off x="1637781" y="3165232"/>
                <a:ext cx="278884" cy="232788"/>
              </a:xfrm>
              <a:prstGeom prst="line">
                <a:avLst/>
              </a:prstGeom>
              <a:noFill/>
              <a:ln w="12700" cap="flat" cmpd="sng" algn="ctr">
                <a:solidFill>
                  <a:srgbClr val="C8422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CD119C94-CBF5-097B-716F-C065BDA8A3FB}"/>
                  </a:ext>
                </a:extLst>
              </p:cNvPr>
              <p:cNvCxnSpPr/>
              <p:nvPr/>
            </p:nvCxnSpPr>
            <p:spPr>
              <a:xfrm>
                <a:off x="1110086" y="3386739"/>
                <a:ext cx="547239" cy="11281"/>
              </a:xfrm>
              <a:prstGeom prst="line">
                <a:avLst/>
              </a:prstGeom>
              <a:noFill/>
              <a:ln w="12700" cap="flat" cmpd="sng" algn="ctr">
                <a:solidFill>
                  <a:srgbClr val="C8422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5FB2E22B-563A-4595-82BA-BD0E8631A64C}"/>
                  </a:ext>
                </a:extLst>
              </p:cNvPr>
              <p:cNvCxnSpPr/>
              <p:nvPr/>
            </p:nvCxnSpPr>
            <p:spPr>
              <a:xfrm flipH="1">
                <a:off x="1917494" y="3165232"/>
                <a:ext cx="804414" cy="10742"/>
              </a:xfrm>
              <a:prstGeom prst="line">
                <a:avLst/>
              </a:prstGeom>
              <a:noFill/>
              <a:ln w="12700" cap="flat" cmpd="sng" algn="ctr">
                <a:solidFill>
                  <a:srgbClr val="C8422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19A98332-4A52-EE40-6FCB-278D09C036B5}"/>
                  </a:ext>
                </a:extLst>
              </p:cNvPr>
              <p:cNvCxnSpPr/>
              <p:nvPr/>
            </p:nvCxnSpPr>
            <p:spPr>
              <a:xfrm>
                <a:off x="2722506" y="3171490"/>
                <a:ext cx="311499" cy="168453"/>
              </a:xfrm>
              <a:prstGeom prst="line">
                <a:avLst/>
              </a:prstGeom>
              <a:noFill/>
              <a:ln w="12700" cap="flat" cmpd="sng" algn="ctr">
                <a:solidFill>
                  <a:srgbClr val="C8422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FF3C004A-0816-6614-7656-033B25A91111}"/>
                  </a:ext>
                </a:extLst>
              </p:cNvPr>
              <p:cNvCxnSpPr/>
              <p:nvPr/>
            </p:nvCxnSpPr>
            <p:spPr>
              <a:xfrm>
                <a:off x="3034603" y="3345070"/>
                <a:ext cx="2215166" cy="3448"/>
              </a:xfrm>
              <a:prstGeom prst="line">
                <a:avLst/>
              </a:prstGeom>
              <a:noFill/>
              <a:ln w="12700" cap="flat" cmpd="sng" algn="ctr">
                <a:solidFill>
                  <a:srgbClr val="C8422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43946EB5-A4CB-971F-26D2-22CAE72056E9}"/>
                  </a:ext>
                </a:extLst>
              </p:cNvPr>
              <p:cNvCxnSpPr/>
              <p:nvPr/>
            </p:nvCxnSpPr>
            <p:spPr>
              <a:xfrm flipH="1">
                <a:off x="5249769" y="3063842"/>
                <a:ext cx="625292" cy="281228"/>
              </a:xfrm>
              <a:prstGeom prst="line">
                <a:avLst/>
              </a:prstGeom>
              <a:noFill/>
              <a:ln w="12700" cap="flat" cmpd="sng" algn="ctr">
                <a:solidFill>
                  <a:srgbClr val="C8422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739E8F3C-6A5B-EED8-5D0E-87168A3ED84D}"/>
                  </a:ext>
                </a:extLst>
              </p:cNvPr>
              <p:cNvCxnSpPr/>
              <p:nvPr/>
            </p:nvCxnSpPr>
            <p:spPr>
              <a:xfrm flipH="1">
                <a:off x="5875061" y="3045474"/>
                <a:ext cx="1268637" cy="9054"/>
              </a:xfrm>
              <a:prstGeom prst="line">
                <a:avLst/>
              </a:prstGeom>
              <a:noFill/>
              <a:ln w="12700" cap="flat" cmpd="sng" algn="ctr">
                <a:solidFill>
                  <a:srgbClr val="C8422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5ED8B099-11A5-60AE-CDA6-7302A90C523B}"/>
                  </a:ext>
                </a:extLst>
              </p:cNvPr>
              <p:cNvCxnSpPr/>
              <p:nvPr/>
            </p:nvCxnSpPr>
            <p:spPr>
              <a:xfrm>
                <a:off x="415225" y="3145930"/>
                <a:ext cx="469145" cy="10826"/>
              </a:xfrm>
              <a:prstGeom prst="line">
                <a:avLst/>
              </a:prstGeom>
              <a:noFill/>
              <a:ln w="12700" cap="flat" cmpd="sng" algn="ctr">
                <a:solidFill>
                  <a:srgbClr val="C8422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E733900-3059-B9C8-BFA0-D7D226D895E2}"/>
                </a:ext>
              </a:extLst>
            </p:cNvPr>
            <p:cNvGrpSpPr/>
            <p:nvPr/>
          </p:nvGrpSpPr>
          <p:grpSpPr>
            <a:xfrm>
              <a:off x="4408986" y="4390740"/>
              <a:ext cx="730748" cy="182803"/>
              <a:chOff x="4567094" y="2042598"/>
              <a:chExt cx="730748" cy="182803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11859E42-6CB7-474A-E68C-0EC7B18D4D3D}"/>
                  </a:ext>
                </a:extLst>
              </p:cNvPr>
              <p:cNvSpPr/>
              <p:nvPr/>
            </p:nvSpPr>
            <p:spPr>
              <a:xfrm>
                <a:off x="4567094" y="2042598"/>
                <a:ext cx="730748" cy="182803"/>
              </a:xfrm>
              <a:prstGeom prst="rect">
                <a:avLst/>
              </a:prstGeom>
              <a:pattFill prst="pct70">
                <a:fgClr>
                  <a:srgbClr val="FFFFFF">
                    <a:lumMod val="50000"/>
                  </a:srgbClr>
                </a:fgClr>
                <a:bgClr>
                  <a:srgbClr val="FFFFFF"/>
                </a:bgClr>
              </a:patt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BC5556C-62E8-72D5-0C89-8162499CFAE0}"/>
                  </a:ext>
                </a:extLst>
              </p:cNvPr>
              <p:cNvCxnSpPr/>
              <p:nvPr/>
            </p:nvCxnSpPr>
            <p:spPr>
              <a:xfrm>
                <a:off x="4591806" y="2051912"/>
                <a:ext cx="685940" cy="5022"/>
              </a:xfrm>
              <a:prstGeom prst="line">
                <a:avLst/>
              </a:prstGeom>
              <a:noFill/>
              <a:ln w="50800" cap="flat" cmpd="sng" algn="ctr">
                <a:solidFill>
                  <a:srgbClr val="FFFF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4B6A601-F713-F154-2BAE-AB1D387009B1}"/>
                </a:ext>
              </a:extLst>
            </p:cNvPr>
            <p:cNvCxnSpPr/>
            <p:nvPr/>
          </p:nvCxnSpPr>
          <p:spPr>
            <a:xfrm flipV="1">
              <a:off x="1801731" y="4358252"/>
              <a:ext cx="1154089" cy="7586"/>
            </a:xfrm>
            <a:prstGeom prst="line">
              <a:avLst/>
            </a:prstGeom>
            <a:noFill/>
            <a:ln w="12700" cap="flat" cmpd="sng" algn="ctr">
              <a:solidFill>
                <a:srgbClr val="0070C0"/>
              </a:solidFill>
              <a:prstDash val="dash"/>
              <a:miter lim="800000"/>
            </a:ln>
            <a:effectLst/>
          </p:spPr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A5842AB5-01FA-F29D-AA81-63BA3F17C2F2}"/>
                </a:ext>
              </a:extLst>
            </p:cNvPr>
            <p:cNvGrpSpPr/>
            <p:nvPr/>
          </p:nvGrpSpPr>
          <p:grpSpPr>
            <a:xfrm>
              <a:off x="1958689" y="4162670"/>
              <a:ext cx="730748" cy="182803"/>
              <a:chOff x="2379861" y="2054423"/>
              <a:chExt cx="730748" cy="182803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E154E11-E5BA-9B4A-CFCA-945AEFF6181F}"/>
                  </a:ext>
                </a:extLst>
              </p:cNvPr>
              <p:cNvSpPr/>
              <p:nvPr/>
            </p:nvSpPr>
            <p:spPr>
              <a:xfrm>
                <a:off x="2379861" y="2054423"/>
                <a:ext cx="730748" cy="182803"/>
              </a:xfrm>
              <a:prstGeom prst="rect">
                <a:avLst/>
              </a:prstGeom>
              <a:pattFill prst="pct70">
                <a:fgClr>
                  <a:srgbClr val="FFFFFF">
                    <a:lumMod val="50000"/>
                  </a:srgbClr>
                </a:fgClr>
                <a:bgClr>
                  <a:srgbClr val="FFFFFF"/>
                </a:bgClr>
              </a:patt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19BF5D58-BF38-8774-2AFC-208C4B2B1312}"/>
                  </a:ext>
                </a:extLst>
              </p:cNvPr>
              <p:cNvCxnSpPr/>
              <p:nvPr/>
            </p:nvCxnSpPr>
            <p:spPr>
              <a:xfrm>
                <a:off x="2401809" y="2059453"/>
                <a:ext cx="685940" cy="5022"/>
              </a:xfrm>
              <a:prstGeom prst="line">
                <a:avLst/>
              </a:prstGeom>
              <a:noFill/>
              <a:ln w="50800" cap="flat" cmpd="sng" algn="ctr">
                <a:solidFill>
                  <a:srgbClr val="FFFF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9E0E31B7-73A4-B522-54BA-D9938E97F398}"/>
                </a:ext>
              </a:extLst>
            </p:cNvPr>
            <p:cNvGrpSpPr/>
            <p:nvPr/>
          </p:nvGrpSpPr>
          <p:grpSpPr>
            <a:xfrm>
              <a:off x="3043733" y="4259968"/>
              <a:ext cx="1100247" cy="179988"/>
              <a:chOff x="6401049" y="4564466"/>
              <a:chExt cx="1737133" cy="291400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22F8738A-DA87-DE12-4072-A1065795456E}"/>
                  </a:ext>
                </a:extLst>
              </p:cNvPr>
              <p:cNvSpPr/>
              <p:nvPr/>
            </p:nvSpPr>
            <p:spPr>
              <a:xfrm>
                <a:off x="6824066" y="4569489"/>
                <a:ext cx="864409" cy="286376"/>
              </a:xfrm>
              <a:prstGeom prst="rect">
                <a:avLst/>
              </a:prstGeom>
              <a:pattFill prst="pct70">
                <a:fgClr>
                  <a:srgbClr val="FFFFFF">
                    <a:lumMod val="50000"/>
                  </a:srgbClr>
                </a:fgClr>
                <a:bgClr>
                  <a:srgbClr val="FFFFFF"/>
                </a:bgClr>
              </a:patt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3D37D564-B83A-D59A-FB0F-E4F85089524C}"/>
                  </a:ext>
                </a:extLst>
              </p:cNvPr>
              <p:cNvCxnSpPr/>
              <p:nvPr/>
            </p:nvCxnSpPr>
            <p:spPr>
              <a:xfrm flipV="1">
                <a:off x="6906967" y="4593721"/>
                <a:ext cx="728505" cy="10044"/>
              </a:xfrm>
              <a:prstGeom prst="line">
                <a:avLst/>
              </a:prstGeom>
              <a:noFill/>
              <a:ln w="50800" cap="flat" cmpd="sng" algn="ctr">
                <a:solidFill>
                  <a:srgbClr val="FFFF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03" name="Isosceles Triangle 102">
                <a:extLst>
                  <a:ext uri="{FF2B5EF4-FFF2-40B4-BE49-F238E27FC236}">
                    <a16:creationId xmlns:a16="http://schemas.microsoft.com/office/drawing/2014/main" id="{E1CF9513-E4D4-479D-C603-5920B2942F54}"/>
                  </a:ext>
                </a:extLst>
              </p:cNvPr>
              <p:cNvSpPr/>
              <p:nvPr/>
            </p:nvSpPr>
            <p:spPr>
              <a:xfrm flipH="1">
                <a:off x="6401049" y="4569490"/>
                <a:ext cx="423015" cy="286376"/>
              </a:xfrm>
              <a:prstGeom prst="triangle">
                <a:avLst>
                  <a:gd name="adj" fmla="val 0"/>
                </a:avLst>
              </a:prstGeom>
              <a:pattFill prst="pct70">
                <a:fgClr>
                  <a:srgbClr val="FFFFFF">
                    <a:lumMod val="50000"/>
                  </a:srgbClr>
                </a:fgClr>
                <a:bgClr>
                  <a:srgbClr val="FFFFFF"/>
                </a:bgClr>
              </a:patt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4" name="Isosceles Triangle 103">
                <a:extLst>
                  <a:ext uri="{FF2B5EF4-FFF2-40B4-BE49-F238E27FC236}">
                    <a16:creationId xmlns:a16="http://schemas.microsoft.com/office/drawing/2014/main" id="{7D2F925B-99EE-95D4-EA21-6DA1E0E96E39}"/>
                  </a:ext>
                </a:extLst>
              </p:cNvPr>
              <p:cNvSpPr/>
              <p:nvPr/>
            </p:nvSpPr>
            <p:spPr>
              <a:xfrm>
                <a:off x="7688475" y="4564466"/>
                <a:ext cx="449707" cy="291399"/>
              </a:xfrm>
              <a:prstGeom prst="triangle">
                <a:avLst>
                  <a:gd name="adj" fmla="val 0"/>
                </a:avLst>
              </a:prstGeom>
              <a:pattFill prst="pct70">
                <a:fgClr>
                  <a:srgbClr val="FFFFFF">
                    <a:lumMod val="50000"/>
                  </a:srgbClr>
                </a:fgClr>
                <a:bgClr>
                  <a:srgbClr val="FFFFFF"/>
                </a:bgClr>
              </a:patt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3F81556-B149-B6E7-8801-1D426A31522D}"/>
                </a:ext>
              </a:extLst>
            </p:cNvPr>
            <p:cNvCxnSpPr/>
            <p:nvPr/>
          </p:nvCxnSpPr>
          <p:spPr>
            <a:xfrm>
              <a:off x="5256239" y="4424241"/>
              <a:ext cx="1794506" cy="26536"/>
            </a:xfrm>
            <a:prstGeom prst="line">
              <a:avLst/>
            </a:prstGeom>
            <a:noFill/>
            <a:ln w="12700" cap="flat" cmpd="sng" algn="ctr">
              <a:solidFill>
                <a:srgbClr val="0070C0"/>
              </a:solidFill>
              <a:prstDash val="dash"/>
              <a:miter lim="800000"/>
            </a:ln>
            <a:effectLst/>
          </p:spPr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14CF48F-A656-A440-24EC-AE9E2C69A156}"/>
                </a:ext>
              </a:extLst>
            </p:cNvPr>
            <p:cNvGrpSpPr/>
            <p:nvPr/>
          </p:nvGrpSpPr>
          <p:grpSpPr>
            <a:xfrm>
              <a:off x="6116905" y="4061967"/>
              <a:ext cx="730748" cy="182803"/>
              <a:chOff x="4567094" y="2042598"/>
              <a:chExt cx="730748" cy="182803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DA0FBB29-DF60-2F76-9C1B-B6584885020D}"/>
                  </a:ext>
                </a:extLst>
              </p:cNvPr>
              <p:cNvSpPr/>
              <p:nvPr/>
            </p:nvSpPr>
            <p:spPr>
              <a:xfrm>
                <a:off x="4567094" y="2042598"/>
                <a:ext cx="730748" cy="182803"/>
              </a:xfrm>
              <a:prstGeom prst="rect">
                <a:avLst/>
              </a:prstGeom>
              <a:pattFill prst="pct70">
                <a:fgClr>
                  <a:srgbClr val="FFFFFF">
                    <a:lumMod val="50000"/>
                  </a:srgbClr>
                </a:fgClr>
                <a:bgClr>
                  <a:srgbClr val="FFFFFF"/>
                </a:bgClr>
              </a:patt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C3C05D6-77B2-FD40-5BC9-22C8CC0529CE}"/>
                  </a:ext>
                </a:extLst>
              </p:cNvPr>
              <p:cNvCxnSpPr/>
              <p:nvPr/>
            </p:nvCxnSpPr>
            <p:spPr>
              <a:xfrm>
                <a:off x="4591806" y="2051912"/>
                <a:ext cx="685940" cy="5022"/>
              </a:xfrm>
              <a:prstGeom prst="line">
                <a:avLst/>
              </a:prstGeom>
              <a:noFill/>
              <a:ln w="50800" cap="flat" cmpd="sng" algn="ctr">
                <a:solidFill>
                  <a:srgbClr val="FFFFFF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AFD8B82-505A-2889-9498-045CE012C839}"/>
                </a:ext>
              </a:extLst>
            </p:cNvPr>
            <p:cNvSpPr txBox="1"/>
            <p:nvPr/>
          </p:nvSpPr>
          <p:spPr>
            <a:xfrm>
              <a:off x="5780161" y="4508540"/>
              <a:ext cx="853526" cy="189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34A5C"/>
                  </a:solidFill>
                  <a:effectLst/>
                  <a:uLnTx/>
                  <a:uFillTx/>
                  <a:latin typeface="Segoe UI"/>
                </a:rPr>
                <a:t>ground water level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3EA98D8-372C-94F1-DA0E-5D2A17115278}"/>
                </a:ext>
              </a:extLst>
            </p:cNvPr>
            <p:cNvSpPr txBox="1"/>
            <p:nvPr/>
          </p:nvSpPr>
          <p:spPr>
            <a:xfrm>
              <a:off x="1749206" y="4552382"/>
              <a:ext cx="853526" cy="189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34A5C"/>
                  </a:solidFill>
                  <a:effectLst/>
                  <a:uLnTx/>
                  <a:uFillTx/>
                  <a:latin typeface="Segoe UI"/>
                </a:rPr>
                <a:t>ground water level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85D2EE9-A694-0328-43D8-272FBEEBA000}"/>
                </a:ext>
              </a:extLst>
            </p:cNvPr>
            <p:cNvSpPr txBox="1"/>
            <p:nvPr/>
          </p:nvSpPr>
          <p:spPr>
            <a:xfrm>
              <a:off x="618756" y="4508912"/>
              <a:ext cx="641167" cy="189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34A5C"/>
                  </a:solidFill>
                  <a:effectLst/>
                  <a:uLnTx/>
                  <a:uFillTx/>
                  <a:latin typeface="Segoe UI"/>
                </a:rPr>
                <a:t>channel level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AEB53B8-F329-100B-301F-16B1FD88344E}"/>
                </a:ext>
              </a:extLst>
            </p:cNvPr>
            <p:cNvSpPr txBox="1"/>
            <p:nvPr/>
          </p:nvSpPr>
          <p:spPr>
            <a:xfrm>
              <a:off x="1565446" y="3488175"/>
              <a:ext cx="827838" cy="246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34A5C"/>
                  </a:solidFill>
                  <a:effectLst/>
                  <a:uLnTx/>
                  <a:uFillTx/>
                  <a:latin typeface="Segoe UI"/>
                </a:rPr>
                <a:t>Time Effects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7E9157A-B458-9A2C-B8DE-20A8182AEB41}"/>
                </a:ext>
              </a:extLst>
            </p:cNvPr>
            <p:cNvSpPr txBox="1"/>
            <p:nvPr/>
          </p:nvSpPr>
          <p:spPr>
            <a:xfrm>
              <a:off x="4093385" y="3488175"/>
              <a:ext cx="1343484" cy="189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34A5C"/>
                  </a:solidFill>
                  <a:effectLst/>
                  <a:uLnTx/>
                  <a:uFillTx/>
                  <a:latin typeface="Segoe UI"/>
                </a:rPr>
                <a:t>Flood frequency and dissipation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098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7C43-6654-600D-CE63-78366243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Calculate Infrastructure Impacts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F8E633-3563-FD13-E0AA-7FEB6AEB201E}"/>
              </a:ext>
            </a:extLst>
          </p:cNvPr>
          <p:cNvSpPr txBox="1"/>
          <p:nvPr/>
        </p:nvSpPr>
        <p:spPr>
          <a:xfrm>
            <a:off x="678959" y="654169"/>
            <a:ext cx="7786083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177800" stA="66000" endPos="34000" dir="5400000" sy="-100000" algn="bl" rotWithShape="0"/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rgbClr val="500000"/>
                </a:solidFill>
                <a:effectLst/>
                <a:latin typeface="+mj-lt"/>
                <a:ea typeface="Times New Roman" panose="02020603050405020304" pitchFamily="18" charset="0"/>
              </a:defRPr>
            </a:lvl1pPr>
          </a:lstStyle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Pavement Structures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D30948-A9DA-24C8-C160-D9D34E3047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1316939"/>
            <a:ext cx="5819775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9BCF94-DF90-DF5C-B48B-23C0B92BEE54}"/>
              </a:ext>
            </a:extLst>
          </p:cNvPr>
          <p:cNvSpPr/>
          <p:nvPr/>
        </p:nvSpPr>
        <p:spPr>
          <a:xfrm>
            <a:off x="1743890" y="4022039"/>
            <a:ext cx="608647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/>
              <a:t>               I (5)                                     II  (10)                                  III (6)</a:t>
            </a:r>
            <a:endParaRPr lang="en-US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FAEA1B-1B79-98B0-97E7-CD9885D5E06D}"/>
              </a:ext>
            </a:extLst>
          </p:cNvPr>
          <p:cNvSpPr txBox="1"/>
          <p:nvPr/>
        </p:nvSpPr>
        <p:spPr>
          <a:xfrm>
            <a:off x="179702" y="4699416"/>
            <a:ext cx="87845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Notes:  AC = asphalt concrete, CTB = cement treated base, LTSG = lime treated subgrade, FB = flexible base, and SG = subgrade</a:t>
            </a:r>
            <a:endParaRPr lang="en-US" sz="12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66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42E57-7B7A-17AB-2E64-DB00A8B4D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Calculate System Impacts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801F9F-30C0-4C9C-1444-E3F16011E9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9"/>
          <a:stretch/>
        </p:blipFill>
        <p:spPr>
          <a:xfrm>
            <a:off x="4840941" y="1081795"/>
            <a:ext cx="4303060" cy="39176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BEB68A-E113-1E2B-7962-95DC1A2F3FB5}"/>
              </a:ext>
            </a:extLst>
          </p:cNvPr>
          <p:cNvSpPr/>
          <p:nvPr/>
        </p:nvSpPr>
        <p:spPr>
          <a:xfrm>
            <a:off x="4840940" y="578862"/>
            <a:ext cx="430306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dirty="0"/>
              <a:t>Locations of Pavement Types 6 and 10 Roadways</a:t>
            </a:r>
            <a:br>
              <a:rPr lang="en-GB" sz="1400" dirty="0"/>
            </a:br>
            <a:r>
              <a:rPr lang="en-GB" sz="1400" dirty="0"/>
              <a:t>in the Houston District</a:t>
            </a:r>
            <a:endParaRPr lang="en-US" sz="140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A08F5A4-7DF4-50E6-6AD9-5C2DA78B5897}"/>
              </a:ext>
            </a:extLst>
          </p:cNvPr>
          <p:cNvSpPr/>
          <p:nvPr/>
        </p:nvSpPr>
        <p:spPr>
          <a:xfrm>
            <a:off x="92090" y="1413846"/>
            <a:ext cx="4528808" cy="1394282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19447E"/>
            </a:solidFill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365760" rIns="182880" bIns="128016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600" kern="12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~110 lane miles of thinner pavement structures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600" kern="12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53 lane miles - minimal risk of flooding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600" kern="12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57 lane-miles ~ $17.2 million 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46FF844-2D89-61D5-6161-E12836DA6363}"/>
              </a:ext>
            </a:extLst>
          </p:cNvPr>
          <p:cNvSpPr/>
          <p:nvPr/>
        </p:nvSpPr>
        <p:spPr>
          <a:xfrm>
            <a:off x="238378" y="1148166"/>
            <a:ext cx="3833016" cy="476628"/>
          </a:xfrm>
          <a:custGeom>
            <a:avLst/>
            <a:gdLst>
              <a:gd name="connsiteX0" fmla="*/ 0 w 4991711"/>
              <a:gd name="connsiteY0" fmla="*/ 88562 h 531360"/>
              <a:gd name="connsiteX1" fmla="*/ 88562 w 4991711"/>
              <a:gd name="connsiteY1" fmla="*/ 0 h 531360"/>
              <a:gd name="connsiteX2" fmla="*/ 4903149 w 4991711"/>
              <a:gd name="connsiteY2" fmla="*/ 0 h 531360"/>
              <a:gd name="connsiteX3" fmla="*/ 4991711 w 4991711"/>
              <a:gd name="connsiteY3" fmla="*/ 88562 h 531360"/>
              <a:gd name="connsiteX4" fmla="*/ 4991711 w 4991711"/>
              <a:gd name="connsiteY4" fmla="*/ 442798 h 531360"/>
              <a:gd name="connsiteX5" fmla="*/ 4903149 w 4991711"/>
              <a:gd name="connsiteY5" fmla="*/ 531360 h 531360"/>
              <a:gd name="connsiteX6" fmla="*/ 88562 w 4991711"/>
              <a:gd name="connsiteY6" fmla="*/ 531360 h 531360"/>
              <a:gd name="connsiteX7" fmla="*/ 0 w 4991711"/>
              <a:gd name="connsiteY7" fmla="*/ 442798 h 531360"/>
              <a:gd name="connsiteX8" fmla="*/ 0 w 4991711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711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4903149" y="0"/>
                </a:lnTo>
                <a:cubicBezTo>
                  <a:pt x="4952060" y="0"/>
                  <a:pt x="4991711" y="39651"/>
                  <a:pt x="4991711" y="88562"/>
                </a:cubicBezTo>
                <a:lnTo>
                  <a:pt x="4991711" y="442798"/>
                </a:lnTo>
                <a:cubicBezTo>
                  <a:pt x="4991711" y="491709"/>
                  <a:pt x="4952060" y="531360"/>
                  <a:pt x="4903149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19447E"/>
          </a:solidFill>
          <a:effectLst>
            <a:reflection blurRad="50800" stA="66000" endPos="22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4614" tIns="25939" rIns="214614" bIns="25939" numCol="1" spcCol="1270" anchor="ctr" anchorCtr="0">
            <a:noAutofit/>
          </a:bodyPr>
          <a:lstStyle/>
          <a:p>
            <a:pPr marL="142875" indent="-257175">
              <a:spcAft>
                <a:spcPts val="450"/>
              </a:spcAft>
            </a:pPr>
            <a:r>
              <a:rPr lang="en-US" sz="1600" dirty="0"/>
              <a:t>Pavement failures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1AFF2D3-DCCC-B8CC-C259-4D5EFE53D080}"/>
              </a:ext>
            </a:extLst>
          </p:cNvPr>
          <p:cNvSpPr/>
          <p:nvPr/>
        </p:nvSpPr>
        <p:spPr>
          <a:xfrm>
            <a:off x="92090" y="3460583"/>
            <a:ext cx="4528808" cy="998530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19447E"/>
            </a:solidFill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365760" rIns="182880" bIns="128016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600" kern="12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12% of lane-miles in Harris County at risk of flooding (100 year)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1816670-9EDD-72BB-86A4-65C1E0915B99}"/>
              </a:ext>
            </a:extLst>
          </p:cNvPr>
          <p:cNvSpPr/>
          <p:nvPr/>
        </p:nvSpPr>
        <p:spPr>
          <a:xfrm>
            <a:off x="238378" y="3203490"/>
            <a:ext cx="3833016" cy="476628"/>
          </a:xfrm>
          <a:custGeom>
            <a:avLst/>
            <a:gdLst>
              <a:gd name="connsiteX0" fmla="*/ 0 w 4991711"/>
              <a:gd name="connsiteY0" fmla="*/ 88562 h 531360"/>
              <a:gd name="connsiteX1" fmla="*/ 88562 w 4991711"/>
              <a:gd name="connsiteY1" fmla="*/ 0 h 531360"/>
              <a:gd name="connsiteX2" fmla="*/ 4903149 w 4991711"/>
              <a:gd name="connsiteY2" fmla="*/ 0 h 531360"/>
              <a:gd name="connsiteX3" fmla="*/ 4991711 w 4991711"/>
              <a:gd name="connsiteY3" fmla="*/ 88562 h 531360"/>
              <a:gd name="connsiteX4" fmla="*/ 4991711 w 4991711"/>
              <a:gd name="connsiteY4" fmla="*/ 442798 h 531360"/>
              <a:gd name="connsiteX5" fmla="*/ 4903149 w 4991711"/>
              <a:gd name="connsiteY5" fmla="*/ 531360 h 531360"/>
              <a:gd name="connsiteX6" fmla="*/ 88562 w 4991711"/>
              <a:gd name="connsiteY6" fmla="*/ 531360 h 531360"/>
              <a:gd name="connsiteX7" fmla="*/ 0 w 4991711"/>
              <a:gd name="connsiteY7" fmla="*/ 442798 h 531360"/>
              <a:gd name="connsiteX8" fmla="*/ 0 w 4991711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711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4903149" y="0"/>
                </a:lnTo>
                <a:cubicBezTo>
                  <a:pt x="4952060" y="0"/>
                  <a:pt x="4991711" y="39651"/>
                  <a:pt x="4991711" y="88562"/>
                </a:cubicBezTo>
                <a:lnTo>
                  <a:pt x="4991711" y="442798"/>
                </a:lnTo>
                <a:cubicBezTo>
                  <a:pt x="4991711" y="491709"/>
                  <a:pt x="4952060" y="531360"/>
                  <a:pt x="4903149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19447E"/>
          </a:solidFill>
          <a:effectLst>
            <a:reflection blurRad="50800" stA="66000" endPos="22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4614" tIns="25939" rIns="214614" bIns="25939" numCol="1" spcCol="1270" anchor="ctr" anchorCtr="0">
            <a:noAutofit/>
          </a:bodyPr>
          <a:lstStyle/>
          <a:p>
            <a:pPr marL="142875" indent="-257175">
              <a:spcAft>
                <a:spcPts val="450"/>
              </a:spcAft>
            </a:pPr>
            <a:r>
              <a:rPr lang="en-US" sz="1600" dirty="0"/>
              <a:t>Disruption</a:t>
            </a:r>
          </a:p>
        </p:txBody>
      </p:sp>
    </p:spTree>
    <p:extLst>
      <p:ext uri="{BB962C8B-B14F-4D97-AF65-F5344CB8AC3E}">
        <p14:creationId xmlns:p14="http://schemas.microsoft.com/office/powerpoint/2010/main" val="53654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0A1C3-F005-C610-E3FD-BDC80B327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Elevating Infrastructure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83964D-8408-A528-B285-448E77EB4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901487"/>
              </p:ext>
            </p:extLst>
          </p:nvPr>
        </p:nvGraphicFramePr>
        <p:xfrm>
          <a:off x="62218" y="825364"/>
          <a:ext cx="9019564" cy="402782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78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3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242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00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9536">
                <a:tc gridSpan="3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HOU Roadways for Possible Raise 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608" marR="5608" marT="5608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608" marR="5608" marT="5608" marB="0" anchor="ctr">
                    <a:lnR>
                      <a:noFill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608" marR="5608" marT="5608" marB="0"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5608" marR="5608" marT="5608" marB="0" anchor="ctr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93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County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Roadway 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Limits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Estimates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Flood Frequency 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61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Fort Bend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Spur 10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SH 36 to Cottonwood School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73152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60,000,000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elevate pavement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Harvey 2017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61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Fort Bend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US 90 A 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FM 359 to SH 99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73152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50,000,000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 err="1">
                          <a:solidFill>
                            <a:srgbClr val="460000"/>
                          </a:solidFill>
                          <a:effectLst/>
                        </a:rPr>
                        <a:t>evelate</a:t>
                      </a:r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 pavement and replace bridges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>
                          <a:solidFill>
                            <a:srgbClr val="460000"/>
                          </a:solidFill>
                          <a:effectLst/>
                        </a:rPr>
                        <a:t>Memorial 2016, Harvey 2017</a:t>
                      </a:r>
                      <a:endParaRPr lang="en-US" sz="900" b="0" i="0" u="none" strike="noStrike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61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Fort Bend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FM 723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Brazos River to FM 359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73152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100,000,000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>
                          <a:solidFill>
                            <a:srgbClr val="460000"/>
                          </a:solidFill>
                          <a:effectLst/>
                        </a:rPr>
                        <a:t>evelate pavement</a:t>
                      </a:r>
                      <a:endParaRPr lang="en-US" sz="900" b="0" i="0" u="none" strike="noStrike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>
                          <a:solidFill>
                            <a:srgbClr val="460000"/>
                          </a:solidFill>
                          <a:effectLst/>
                        </a:rPr>
                        <a:t>Memorial 2016, Harvey 2017</a:t>
                      </a:r>
                      <a:endParaRPr lang="en-US" sz="900" b="0" i="0" u="none" strike="noStrike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61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Fort Bend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SH 6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Fort Bend County Line to FM 1092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73152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250,000,000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elevate pavement and replace bridges 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>
                          <a:solidFill>
                            <a:srgbClr val="460000"/>
                          </a:solidFill>
                          <a:effectLst/>
                        </a:rPr>
                        <a:t>Harvey 2017</a:t>
                      </a:r>
                      <a:endParaRPr lang="en-US" sz="900" b="0" i="0" u="none" strike="noStrike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61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Fort Bend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FM 1093 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Brazos River to FM 1489 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73152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75,000,000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elevate pavement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>
                          <a:solidFill>
                            <a:srgbClr val="460000"/>
                          </a:solidFill>
                          <a:effectLst/>
                        </a:rPr>
                        <a:t>Tax Day 2016, Memorial 2016, Harvey 2017</a:t>
                      </a:r>
                      <a:endParaRPr lang="en-US" sz="900" b="0" i="0" u="none" strike="noStrike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61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Brazoria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SH 6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SH 35 to Fort Bend County Line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73152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450,000,000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elevate pavement and replace bridges 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endParaRPr lang="en-US" sz="900" b="0" i="0" u="none" strike="noStrike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61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Harris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SH 6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Addicks</a:t>
                      </a:r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Dam to Clay Road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73152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200,000,000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bridge roadway through </a:t>
                      </a:r>
                      <a:r>
                        <a:rPr lang="en-US" sz="900" u="none" strike="noStrike" dirty="0" err="1">
                          <a:solidFill>
                            <a:srgbClr val="460000"/>
                          </a:solidFill>
                          <a:effectLst/>
                        </a:rPr>
                        <a:t>revisore</a:t>
                      </a:r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 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Memorial 2015, Tax Day 2016, Memorial 2016, Harvey 2017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025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t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Harris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t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I 45 N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t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Cypresswood to Parramatta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73152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t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250,000,000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t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elevating pavement and rebuild two intersections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t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Memorial 2015 Frontage Road, Tax Day 2016 Frontage Road, Memorial 2016 Frontage Road, Harvey 2017 Frontage Road and </a:t>
                      </a:r>
                      <a:r>
                        <a:rPr lang="en-US" sz="900" u="none" strike="noStrike" dirty="0" err="1">
                          <a:solidFill>
                            <a:srgbClr val="460000"/>
                          </a:solidFill>
                          <a:effectLst/>
                        </a:rPr>
                        <a:t>Mainlanes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61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Harris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US 290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Skinnner</a:t>
                      </a:r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Road to </a:t>
                      </a:r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Telge</a:t>
                      </a:r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Road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73152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200,000,000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>
                          <a:solidFill>
                            <a:srgbClr val="460000"/>
                          </a:solidFill>
                          <a:effectLst/>
                        </a:rPr>
                        <a:t>elevating pavement and rebuild two intersections</a:t>
                      </a:r>
                      <a:endParaRPr lang="en-US" sz="900" b="0" i="0" u="none" strike="noStrike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Tax Day 2016, Harvey 2017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473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Waller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I 10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1000' East and West </a:t>
                      </a:r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Petterson</a:t>
                      </a:r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Road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73152" marT="560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75,000,000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replace and build urban intersection 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460000"/>
                          </a:solidFill>
                          <a:effectLst/>
                        </a:rPr>
                        <a:t>Harvey 2017</a:t>
                      </a:r>
                      <a:endParaRPr lang="en-US" sz="900" b="0" i="0" u="none" strike="noStrike" dirty="0">
                        <a:solidFill>
                          <a:srgbClr val="46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3152" marR="5608" marT="560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50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28650" y="89532"/>
            <a:ext cx="7886700" cy="416269"/>
          </a:xfrm>
        </p:spPr>
        <p:txBody>
          <a:bodyPr wrap="none">
            <a:noAutofit/>
          </a:bodyPr>
          <a:lstStyle/>
          <a:p>
            <a:r>
              <a:rPr lang="en-US" dirty="0"/>
              <a:t>Starting On The Same Page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97CA8ED-90DA-376E-31BB-F4D798BBF4D9}"/>
              </a:ext>
            </a:extLst>
          </p:cNvPr>
          <p:cNvSpPr/>
          <p:nvPr/>
        </p:nvSpPr>
        <p:spPr>
          <a:xfrm>
            <a:off x="1539486" y="1167756"/>
            <a:ext cx="7131016" cy="992250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325B60"/>
            </a:solidFill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3446" tIns="374904" rIns="553446" bIns="128016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325B60"/>
              </a:buClr>
              <a:buChar char="•"/>
            </a:pPr>
            <a:r>
              <a:rPr lang="en-US" sz="1400" kern="1200" dirty="0">
                <a:solidFill>
                  <a:srgbClr val="325B6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Resilience is </a:t>
            </a:r>
            <a:r>
              <a:rPr lang="en-US" sz="1400" i="1" kern="1200" dirty="0">
                <a:solidFill>
                  <a:srgbClr val="325B6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“the ability to prepare and plan for, absorb, recover from, or more successfully adapt to adverse events.”</a:t>
            </a:r>
            <a:endParaRPr lang="en-US" sz="1400" kern="1200" dirty="0">
              <a:solidFill>
                <a:srgbClr val="325B60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E3ADA2A-AB87-F157-AEC7-0F86D1C7AD13}"/>
              </a:ext>
            </a:extLst>
          </p:cNvPr>
          <p:cNvSpPr/>
          <p:nvPr/>
        </p:nvSpPr>
        <p:spPr>
          <a:xfrm>
            <a:off x="1896036" y="902076"/>
            <a:ext cx="4991711" cy="531360"/>
          </a:xfrm>
          <a:custGeom>
            <a:avLst/>
            <a:gdLst>
              <a:gd name="connsiteX0" fmla="*/ 0 w 4991711"/>
              <a:gd name="connsiteY0" fmla="*/ 88562 h 531360"/>
              <a:gd name="connsiteX1" fmla="*/ 88562 w 4991711"/>
              <a:gd name="connsiteY1" fmla="*/ 0 h 531360"/>
              <a:gd name="connsiteX2" fmla="*/ 4903149 w 4991711"/>
              <a:gd name="connsiteY2" fmla="*/ 0 h 531360"/>
              <a:gd name="connsiteX3" fmla="*/ 4991711 w 4991711"/>
              <a:gd name="connsiteY3" fmla="*/ 88562 h 531360"/>
              <a:gd name="connsiteX4" fmla="*/ 4991711 w 4991711"/>
              <a:gd name="connsiteY4" fmla="*/ 442798 h 531360"/>
              <a:gd name="connsiteX5" fmla="*/ 4903149 w 4991711"/>
              <a:gd name="connsiteY5" fmla="*/ 531360 h 531360"/>
              <a:gd name="connsiteX6" fmla="*/ 88562 w 4991711"/>
              <a:gd name="connsiteY6" fmla="*/ 531360 h 531360"/>
              <a:gd name="connsiteX7" fmla="*/ 0 w 4991711"/>
              <a:gd name="connsiteY7" fmla="*/ 442798 h 531360"/>
              <a:gd name="connsiteX8" fmla="*/ 0 w 4991711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711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4903149" y="0"/>
                </a:lnTo>
                <a:cubicBezTo>
                  <a:pt x="4952060" y="0"/>
                  <a:pt x="4991711" y="39651"/>
                  <a:pt x="4991711" y="88562"/>
                </a:cubicBezTo>
                <a:lnTo>
                  <a:pt x="4991711" y="442798"/>
                </a:lnTo>
                <a:cubicBezTo>
                  <a:pt x="4991711" y="491709"/>
                  <a:pt x="4952060" y="531360"/>
                  <a:pt x="4903149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4B8992"/>
          </a:solidFill>
          <a:effectLst>
            <a:reflection blurRad="50800" stA="66000" endPos="22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4614" tIns="25939" rIns="214614" bIns="25939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05588"/>
              </a:buClr>
              <a:buNone/>
            </a:pPr>
            <a:r>
              <a:rPr lang="en-US" sz="1800" b="1" u="none" kern="1200" dirty="0">
                <a:solidFill>
                  <a:schemeClr val="bg1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Defining Resiliency</a:t>
            </a:r>
            <a:endParaRPr lang="en-US" sz="1800" u="none" kern="1200" dirty="0">
              <a:solidFill>
                <a:schemeClr val="bg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47223A8-F7CC-DCF9-EA04-B275F6DEA150}"/>
              </a:ext>
            </a:extLst>
          </p:cNvPr>
          <p:cNvSpPr/>
          <p:nvPr/>
        </p:nvSpPr>
        <p:spPr>
          <a:xfrm>
            <a:off x="1539486" y="3021653"/>
            <a:ext cx="7131016" cy="1589465"/>
          </a:xfrm>
          <a:custGeom>
            <a:avLst/>
            <a:gdLst>
              <a:gd name="connsiteX0" fmla="*/ 0 w 7131016"/>
              <a:gd name="connsiteY0" fmla="*/ 0 h 1672650"/>
              <a:gd name="connsiteX1" fmla="*/ 7131016 w 7131016"/>
              <a:gd name="connsiteY1" fmla="*/ 0 h 1672650"/>
              <a:gd name="connsiteX2" fmla="*/ 7131016 w 7131016"/>
              <a:gd name="connsiteY2" fmla="*/ 1672650 h 1672650"/>
              <a:gd name="connsiteX3" fmla="*/ 0 w 7131016"/>
              <a:gd name="connsiteY3" fmla="*/ 1672650 h 1672650"/>
              <a:gd name="connsiteX4" fmla="*/ 0 w 7131016"/>
              <a:gd name="connsiteY4" fmla="*/ 0 h 167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1672650">
                <a:moveTo>
                  <a:pt x="0" y="0"/>
                </a:moveTo>
                <a:lnTo>
                  <a:pt x="7131016" y="0"/>
                </a:lnTo>
                <a:lnTo>
                  <a:pt x="7131016" y="1672650"/>
                </a:lnTo>
                <a:lnTo>
                  <a:pt x="0" y="167265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325B60"/>
            </a:solidFill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3446" tIns="374904" rIns="553446" bIns="128016" numCol="1" spcCol="1270" anchor="t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325B60"/>
              </a:buClr>
              <a:buChar char="•"/>
            </a:pPr>
            <a:r>
              <a:rPr lang="en-US" sz="1400" dirty="0">
                <a:solidFill>
                  <a:srgbClr val="325B6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The Multimodal Freight Network (MFN) includes highways, freight railroads, ports and waterways, cargo airports, and international border crossings. 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325B60"/>
              </a:buClr>
              <a:buChar char="•"/>
            </a:pPr>
            <a:r>
              <a:rPr lang="en-US" sz="1400" dirty="0">
                <a:solidFill>
                  <a:srgbClr val="325B6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DOTs are primarily responsible for the Highway Freight Network as defined by the Freight Mobility Plans.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8632AD8-8E82-B1AA-E783-43A3767B5AA3}"/>
              </a:ext>
            </a:extLst>
          </p:cNvPr>
          <p:cNvSpPr/>
          <p:nvPr/>
        </p:nvSpPr>
        <p:spPr>
          <a:xfrm>
            <a:off x="1896036" y="2755975"/>
            <a:ext cx="4991711" cy="531360"/>
          </a:xfrm>
          <a:custGeom>
            <a:avLst/>
            <a:gdLst>
              <a:gd name="connsiteX0" fmla="*/ 0 w 4991711"/>
              <a:gd name="connsiteY0" fmla="*/ 88562 h 531360"/>
              <a:gd name="connsiteX1" fmla="*/ 88562 w 4991711"/>
              <a:gd name="connsiteY1" fmla="*/ 0 h 531360"/>
              <a:gd name="connsiteX2" fmla="*/ 4903149 w 4991711"/>
              <a:gd name="connsiteY2" fmla="*/ 0 h 531360"/>
              <a:gd name="connsiteX3" fmla="*/ 4991711 w 4991711"/>
              <a:gd name="connsiteY3" fmla="*/ 88562 h 531360"/>
              <a:gd name="connsiteX4" fmla="*/ 4991711 w 4991711"/>
              <a:gd name="connsiteY4" fmla="*/ 442798 h 531360"/>
              <a:gd name="connsiteX5" fmla="*/ 4903149 w 4991711"/>
              <a:gd name="connsiteY5" fmla="*/ 531360 h 531360"/>
              <a:gd name="connsiteX6" fmla="*/ 88562 w 4991711"/>
              <a:gd name="connsiteY6" fmla="*/ 531360 h 531360"/>
              <a:gd name="connsiteX7" fmla="*/ 0 w 4991711"/>
              <a:gd name="connsiteY7" fmla="*/ 442798 h 531360"/>
              <a:gd name="connsiteX8" fmla="*/ 0 w 4991711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711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4903149" y="0"/>
                </a:lnTo>
                <a:cubicBezTo>
                  <a:pt x="4952060" y="0"/>
                  <a:pt x="4991711" y="39651"/>
                  <a:pt x="4991711" y="88562"/>
                </a:cubicBezTo>
                <a:lnTo>
                  <a:pt x="4991711" y="442798"/>
                </a:lnTo>
                <a:cubicBezTo>
                  <a:pt x="4991711" y="491709"/>
                  <a:pt x="4952060" y="531360"/>
                  <a:pt x="4903149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4B8992"/>
          </a:solidFill>
          <a:effectLst>
            <a:reflection blurRad="50800" stA="66000" endPos="22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4614" tIns="25939" rIns="214614" bIns="25939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205588"/>
              </a:buClr>
            </a:pPr>
            <a:r>
              <a:rPr lang="en-US" sz="1800" b="1" dirty="0">
                <a:solidFill>
                  <a:schemeClr val="bg1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Defining the Multimodal Freight Network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84F88936-A4D7-4FA2-226F-69D1B4007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42" y="3528834"/>
            <a:ext cx="736430" cy="73643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00788CD-7BB4-6085-81CA-BAAC04A05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42" y="1308849"/>
            <a:ext cx="736430" cy="73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87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ardrop 97">
            <a:extLst>
              <a:ext uri="{FF2B5EF4-FFF2-40B4-BE49-F238E27FC236}">
                <a16:creationId xmlns:a16="http://schemas.microsoft.com/office/drawing/2014/main" id="{9966A7E0-6E92-CA76-C365-D7CC7477387F}"/>
              </a:ext>
            </a:extLst>
          </p:cNvPr>
          <p:cNvSpPr/>
          <p:nvPr/>
        </p:nvSpPr>
        <p:spPr>
          <a:xfrm rot="8185829">
            <a:off x="8410219" y="630502"/>
            <a:ext cx="566614" cy="580566"/>
          </a:xfrm>
          <a:prstGeom prst="teardrop">
            <a:avLst/>
          </a:prstGeom>
          <a:solidFill>
            <a:srgbClr val="0F3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8BBCBD86-EC74-139F-AE0D-80CCA4042DD0}"/>
              </a:ext>
            </a:extLst>
          </p:cNvPr>
          <p:cNvSpPr/>
          <p:nvPr/>
        </p:nvSpPr>
        <p:spPr>
          <a:xfrm>
            <a:off x="8442913" y="661270"/>
            <a:ext cx="491995" cy="523420"/>
          </a:xfrm>
          <a:prstGeom prst="ellipse">
            <a:avLst/>
          </a:prstGeom>
          <a:solidFill>
            <a:srgbClr val="E6E6E6"/>
          </a:solidFill>
          <a:ln w="127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Teardrop 95">
            <a:extLst>
              <a:ext uri="{FF2B5EF4-FFF2-40B4-BE49-F238E27FC236}">
                <a16:creationId xmlns:a16="http://schemas.microsoft.com/office/drawing/2014/main" id="{825C1A9F-F10A-5691-31B2-61ED39987C5A}"/>
              </a:ext>
            </a:extLst>
          </p:cNvPr>
          <p:cNvSpPr/>
          <p:nvPr/>
        </p:nvSpPr>
        <p:spPr>
          <a:xfrm rot="8185829">
            <a:off x="7062250" y="630502"/>
            <a:ext cx="566614" cy="580566"/>
          </a:xfrm>
          <a:prstGeom prst="teardrop">
            <a:avLst/>
          </a:prstGeom>
          <a:solidFill>
            <a:srgbClr val="0F3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0922350-0021-9B85-296E-EE9443AC4A0A}"/>
              </a:ext>
            </a:extLst>
          </p:cNvPr>
          <p:cNvSpPr/>
          <p:nvPr/>
        </p:nvSpPr>
        <p:spPr>
          <a:xfrm>
            <a:off x="7094944" y="661270"/>
            <a:ext cx="491995" cy="523420"/>
          </a:xfrm>
          <a:prstGeom prst="ellipse">
            <a:avLst/>
          </a:prstGeom>
          <a:solidFill>
            <a:srgbClr val="E6E6E6"/>
          </a:solidFill>
          <a:ln w="127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71E98-E718-7D90-0899-6984BF396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Disruptive Events</a:t>
            </a:r>
          </a:p>
        </p:txBody>
      </p: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713E776B-0F19-3A3E-EE6F-F8B3CD2926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7630390"/>
              </p:ext>
            </p:extLst>
          </p:nvPr>
        </p:nvGraphicFramePr>
        <p:xfrm>
          <a:off x="79599" y="1619899"/>
          <a:ext cx="8722964" cy="311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E42ACBC3-8265-BDBC-B20C-E1683FE26A52}"/>
              </a:ext>
            </a:extLst>
          </p:cNvPr>
          <p:cNvSpPr txBox="1"/>
          <p:nvPr/>
        </p:nvSpPr>
        <p:spPr>
          <a:xfrm>
            <a:off x="12991" y="4846038"/>
            <a:ext cx="23830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accent5">
                    <a:lumMod val="75000"/>
                  </a:schemeClr>
                </a:solidFill>
              </a:rPr>
              <a:t>Source:  Bureau of Transportation Statistics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0432B3F-513D-EB2B-D80B-FDB7D49EE8E5}"/>
              </a:ext>
            </a:extLst>
          </p:cNvPr>
          <p:cNvSpPr txBox="1"/>
          <p:nvPr/>
        </p:nvSpPr>
        <p:spPr>
          <a:xfrm>
            <a:off x="5666407" y="1350421"/>
            <a:ext cx="64866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625519"/>
            <a:r>
              <a:rPr lang="en-US" sz="1200" dirty="0">
                <a:solidFill>
                  <a:srgbClr val="0F385A"/>
                </a:solidFill>
                <a:latin typeface="Franklin Gothic Medium" panose="020B0603020102020204" pitchFamily="34" charset="0"/>
              </a:rPr>
              <a:t>Winter Storm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1691DE5-60DD-91A3-BBC9-0436B6694F50}"/>
              </a:ext>
            </a:extLst>
          </p:cNvPr>
          <p:cNvCxnSpPr>
            <a:cxnSpLocks/>
          </p:cNvCxnSpPr>
          <p:nvPr/>
        </p:nvCxnSpPr>
        <p:spPr>
          <a:xfrm flipH="1" flipV="1">
            <a:off x="5890356" y="1776314"/>
            <a:ext cx="4616" cy="2323707"/>
          </a:xfrm>
          <a:prstGeom prst="line">
            <a:avLst/>
          </a:prstGeom>
          <a:ln w="12700">
            <a:solidFill>
              <a:srgbClr val="FF0000">
                <a:alpha val="59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13E68F-5E6C-CB85-5D20-8A71F5D03B47}"/>
              </a:ext>
            </a:extLst>
          </p:cNvPr>
          <p:cNvGrpSpPr/>
          <p:nvPr/>
        </p:nvGrpSpPr>
        <p:grpSpPr>
          <a:xfrm>
            <a:off x="5691679" y="1347519"/>
            <a:ext cx="579389" cy="372201"/>
            <a:chOff x="857250" y="1377538"/>
            <a:chExt cx="666750" cy="22923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CE0F542-7B71-CBCA-00DC-1CC45500A7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250" y="1377538"/>
              <a:ext cx="666750" cy="0"/>
            </a:xfrm>
            <a:prstGeom prst="line">
              <a:avLst/>
            </a:prstGeom>
            <a:ln w="952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5E85583-3404-A793-601C-2521D820F4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250" y="1606774"/>
              <a:ext cx="666750" cy="0"/>
            </a:xfrm>
            <a:prstGeom prst="line">
              <a:avLst/>
            </a:prstGeom>
            <a:ln w="952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8B243520-D887-E9B0-7E90-C5055DC51569}"/>
              </a:ext>
            </a:extLst>
          </p:cNvPr>
          <p:cNvSpPr txBox="1"/>
          <p:nvPr/>
        </p:nvSpPr>
        <p:spPr>
          <a:xfrm>
            <a:off x="6926691" y="1341311"/>
            <a:ext cx="8242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defTabSz="1219170">
              <a:defRPr sz="1000">
                <a:solidFill>
                  <a:srgbClr val="0F385A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sz="1200" dirty="0"/>
              <a:t>Migrant Surge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DC7211D-2DA0-0F32-B09C-BCF32E478BC6}"/>
              </a:ext>
            </a:extLst>
          </p:cNvPr>
          <p:cNvCxnSpPr>
            <a:cxnSpLocks/>
          </p:cNvCxnSpPr>
          <p:nvPr/>
        </p:nvCxnSpPr>
        <p:spPr>
          <a:xfrm flipV="1">
            <a:off x="7275368" y="1776314"/>
            <a:ext cx="0" cy="2321887"/>
          </a:xfrm>
          <a:prstGeom prst="line">
            <a:avLst/>
          </a:prstGeom>
          <a:ln w="12700">
            <a:solidFill>
              <a:srgbClr val="FF0000">
                <a:alpha val="59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033316-310E-EA7F-5BFD-30119410963A}"/>
              </a:ext>
            </a:extLst>
          </p:cNvPr>
          <p:cNvGrpSpPr/>
          <p:nvPr/>
        </p:nvGrpSpPr>
        <p:grpSpPr>
          <a:xfrm>
            <a:off x="7049100" y="1350145"/>
            <a:ext cx="579389" cy="368746"/>
            <a:chOff x="857250" y="1377538"/>
            <a:chExt cx="666750" cy="316278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72F4D1-477C-ED8E-4ECA-3F994CCEE3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250" y="1377538"/>
              <a:ext cx="666750" cy="0"/>
            </a:xfrm>
            <a:prstGeom prst="line">
              <a:avLst/>
            </a:prstGeom>
            <a:ln w="952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EA30E6F-6CC7-3FBC-E788-9BCE02F72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250" y="1693816"/>
              <a:ext cx="666750" cy="0"/>
            </a:xfrm>
            <a:prstGeom prst="line">
              <a:avLst/>
            </a:prstGeom>
            <a:ln w="952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E08EFCFD-5B42-13BC-7E9B-C061EA5A73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0114" y="728391"/>
            <a:ext cx="357357" cy="380183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A8B5113-76D3-0686-ADF5-083103C9B5E5}"/>
              </a:ext>
            </a:extLst>
          </p:cNvPr>
          <p:cNvCxnSpPr>
            <a:cxnSpLocks/>
          </p:cNvCxnSpPr>
          <p:nvPr/>
        </p:nvCxnSpPr>
        <p:spPr>
          <a:xfrm flipV="1">
            <a:off x="8689623" y="1740135"/>
            <a:ext cx="1" cy="2321123"/>
          </a:xfrm>
          <a:prstGeom prst="line">
            <a:avLst/>
          </a:prstGeom>
          <a:ln w="12700">
            <a:solidFill>
              <a:srgbClr val="FF0000">
                <a:alpha val="59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125" descr="Police male with solid fill">
            <a:extLst>
              <a:ext uri="{FF2B5EF4-FFF2-40B4-BE49-F238E27FC236}">
                <a16:creationId xmlns:a16="http://schemas.microsoft.com/office/drawing/2014/main" id="{25EAB1EC-8CDC-9244-17AE-DF19AE8041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491460" y="709558"/>
            <a:ext cx="406659" cy="432634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56D76B0-2B09-212F-7F67-26D3FF877818}"/>
              </a:ext>
            </a:extLst>
          </p:cNvPr>
          <p:cNvGrpSpPr/>
          <p:nvPr/>
        </p:nvGrpSpPr>
        <p:grpSpPr>
          <a:xfrm>
            <a:off x="8283456" y="1350898"/>
            <a:ext cx="815637" cy="382388"/>
            <a:chOff x="3614199" y="1361918"/>
            <a:chExt cx="825274" cy="36367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527BE30-34D7-84E2-DB34-5C0C7C59E6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4199" y="1361918"/>
              <a:ext cx="825274" cy="0"/>
            </a:xfrm>
            <a:prstGeom prst="line">
              <a:avLst/>
            </a:prstGeom>
            <a:ln w="952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DF20513-6199-8B8C-FF9B-5DAACB4635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4199" y="1725595"/>
              <a:ext cx="825274" cy="0"/>
            </a:xfrm>
            <a:prstGeom prst="line">
              <a:avLst/>
            </a:prstGeom>
            <a:ln w="952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8DDC3EA-400F-FCAD-094A-1E7FB75FA52E}"/>
                </a:ext>
              </a:extLst>
            </p:cNvPr>
            <p:cNvSpPr txBox="1"/>
            <p:nvPr/>
          </p:nvSpPr>
          <p:spPr>
            <a:xfrm>
              <a:off x="3631083" y="1369400"/>
              <a:ext cx="773288" cy="3512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 defTabSz="1219170">
                <a:defRPr sz="1000">
                  <a:solidFill>
                    <a:srgbClr val="0F385A"/>
                  </a:solidFill>
                  <a:latin typeface="Franklin Gothic Medium" panose="020B0603020102020204" pitchFamily="34" charset="0"/>
                </a:defRPr>
              </a:lvl1pPr>
            </a:lstStyle>
            <a:p>
              <a:r>
                <a:rPr lang="en-US" sz="1200" dirty="0"/>
                <a:t>DPS Inspections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9023828E-E4DE-0F12-2975-FF6AD8083D1B}"/>
              </a:ext>
            </a:extLst>
          </p:cNvPr>
          <p:cNvSpPr txBox="1"/>
          <p:nvPr/>
        </p:nvSpPr>
        <p:spPr>
          <a:xfrm>
            <a:off x="3244223" y="1414071"/>
            <a:ext cx="920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25519"/>
            <a:r>
              <a:rPr lang="en-US" sz="1200" dirty="0">
                <a:solidFill>
                  <a:srgbClr val="0F385A"/>
                </a:solidFill>
                <a:latin typeface="Franklin Gothic Medium" panose="020B0603020102020204" pitchFamily="34" charset="0"/>
              </a:rPr>
              <a:t>Covid-19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F823040-651A-95B3-EC2D-7C86960A51B2}"/>
              </a:ext>
            </a:extLst>
          </p:cNvPr>
          <p:cNvGrpSpPr/>
          <p:nvPr/>
        </p:nvGrpSpPr>
        <p:grpSpPr>
          <a:xfrm>
            <a:off x="3385244" y="1364537"/>
            <a:ext cx="579389" cy="368748"/>
            <a:chOff x="857250" y="1377538"/>
            <a:chExt cx="666750" cy="316278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20192C5-DD68-4412-F0BC-76DA01EAFC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250" y="1377538"/>
              <a:ext cx="666750" cy="0"/>
            </a:xfrm>
            <a:prstGeom prst="line">
              <a:avLst/>
            </a:prstGeom>
            <a:ln w="952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926C79E-8273-121B-D4D9-B9010A1B3D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250" y="1693816"/>
              <a:ext cx="666750" cy="0"/>
            </a:xfrm>
            <a:prstGeom prst="line">
              <a:avLst/>
            </a:prstGeom>
            <a:ln w="952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1" name="Teardrop 80">
            <a:extLst>
              <a:ext uri="{FF2B5EF4-FFF2-40B4-BE49-F238E27FC236}">
                <a16:creationId xmlns:a16="http://schemas.microsoft.com/office/drawing/2014/main" id="{D701ABCE-5670-E472-8FC8-013927C62A38}"/>
              </a:ext>
            </a:extLst>
          </p:cNvPr>
          <p:cNvSpPr/>
          <p:nvPr/>
        </p:nvSpPr>
        <p:spPr>
          <a:xfrm rot="8185829">
            <a:off x="3421274" y="624596"/>
            <a:ext cx="566614" cy="580566"/>
          </a:xfrm>
          <a:prstGeom prst="teardrop">
            <a:avLst/>
          </a:prstGeom>
          <a:solidFill>
            <a:srgbClr val="0F3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198EA11-C036-8B2B-544A-2CCFDFA9DEA6}"/>
              </a:ext>
            </a:extLst>
          </p:cNvPr>
          <p:cNvSpPr/>
          <p:nvPr/>
        </p:nvSpPr>
        <p:spPr>
          <a:xfrm>
            <a:off x="3458585" y="661267"/>
            <a:ext cx="491995" cy="523420"/>
          </a:xfrm>
          <a:prstGeom prst="ellipse">
            <a:avLst/>
          </a:prstGeom>
          <a:solidFill>
            <a:srgbClr val="E6E6E6"/>
          </a:solidFill>
          <a:ln w="127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Teardrop 93">
            <a:extLst>
              <a:ext uri="{FF2B5EF4-FFF2-40B4-BE49-F238E27FC236}">
                <a16:creationId xmlns:a16="http://schemas.microsoft.com/office/drawing/2014/main" id="{73BE655E-060E-E528-FC60-C50B80177302}"/>
              </a:ext>
            </a:extLst>
          </p:cNvPr>
          <p:cNvSpPr/>
          <p:nvPr/>
        </p:nvSpPr>
        <p:spPr>
          <a:xfrm rot="8185829">
            <a:off x="5698067" y="630501"/>
            <a:ext cx="566614" cy="580566"/>
          </a:xfrm>
          <a:prstGeom prst="teardrop">
            <a:avLst/>
          </a:prstGeom>
          <a:solidFill>
            <a:srgbClr val="0F3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B8432ECE-6767-B5FE-CE9E-2795AE9EB3F4}"/>
              </a:ext>
            </a:extLst>
          </p:cNvPr>
          <p:cNvSpPr/>
          <p:nvPr/>
        </p:nvSpPr>
        <p:spPr>
          <a:xfrm>
            <a:off x="5730761" y="661269"/>
            <a:ext cx="491995" cy="523420"/>
          </a:xfrm>
          <a:prstGeom prst="ellipse">
            <a:avLst/>
          </a:prstGeom>
          <a:solidFill>
            <a:srgbClr val="E6E6E6"/>
          </a:solidFill>
          <a:ln w="127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5D0CEDA-9468-C06B-F57C-BB3CC44BC3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1299" y="720492"/>
            <a:ext cx="546566" cy="442100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760C78C-9B36-E794-2DA5-2E8C6459F02B}"/>
              </a:ext>
            </a:extLst>
          </p:cNvPr>
          <p:cNvCxnSpPr>
            <a:cxnSpLocks/>
          </p:cNvCxnSpPr>
          <p:nvPr/>
        </p:nvCxnSpPr>
        <p:spPr>
          <a:xfrm flipH="1" flipV="1">
            <a:off x="3657227" y="1776314"/>
            <a:ext cx="30334" cy="2336329"/>
          </a:xfrm>
          <a:prstGeom prst="line">
            <a:avLst/>
          </a:prstGeom>
          <a:ln w="12700">
            <a:solidFill>
              <a:srgbClr val="FF0000">
                <a:alpha val="59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45545251-1B67-A641-3E19-B3703A23DF40}"/>
              </a:ext>
            </a:extLst>
          </p:cNvPr>
          <p:cNvSpPr txBox="1"/>
          <p:nvPr/>
        </p:nvSpPr>
        <p:spPr>
          <a:xfrm>
            <a:off x="1905501" y="4668155"/>
            <a:ext cx="604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ranklin Gothic Medium" panose="020B0603020102020204" pitchFamily="34" charset="0"/>
              </a:rPr>
              <a:t>2019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1FF95DF-BA30-02E0-736C-D5435AEA3832}"/>
              </a:ext>
            </a:extLst>
          </p:cNvPr>
          <p:cNvSpPr txBox="1"/>
          <p:nvPr/>
        </p:nvSpPr>
        <p:spPr>
          <a:xfrm>
            <a:off x="6523247" y="4670986"/>
            <a:ext cx="579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ranklin Gothic Medium" panose="020B0603020102020204" pitchFamily="34" charset="0"/>
              </a:rPr>
              <a:t>2021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28ED1B9-0ED1-2C8C-BFFE-D9D2B8195C52}"/>
              </a:ext>
            </a:extLst>
          </p:cNvPr>
          <p:cNvSpPr txBox="1"/>
          <p:nvPr/>
        </p:nvSpPr>
        <p:spPr>
          <a:xfrm>
            <a:off x="4092939" y="4668154"/>
            <a:ext cx="642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ranklin Gothic Medium" panose="020B0603020102020204" pitchFamily="34" charset="0"/>
              </a:rPr>
              <a:t>2020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CCC9699-BFB3-910B-383E-ABD3566118EF}"/>
              </a:ext>
            </a:extLst>
          </p:cNvPr>
          <p:cNvSpPr txBox="1"/>
          <p:nvPr/>
        </p:nvSpPr>
        <p:spPr>
          <a:xfrm>
            <a:off x="8248425" y="4668153"/>
            <a:ext cx="554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ranklin Gothic Medium" panose="020B0603020102020204" pitchFamily="34" charset="0"/>
              </a:rPr>
              <a:t>2022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96636392-84B5-5593-8075-69FB2E1657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5126" y="759870"/>
            <a:ext cx="336882" cy="33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68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CAC5-7545-21A9-2013-043380AE3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DPS Increased Border Truck Inspections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19834-33FF-95A8-8263-8F2921944F8E}"/>
              </a:ext>
            </a:extLst>
          </p:cNvPr>
          <p:cNvSpPr txBox="1"/>
          <p:nvPr/>
        </p:nvSpPr>
        <p:spPr>
          <a:xfrm>
            <a:off x="678959" y="654169"/>
            <a:ext cx="7786083" cy="28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177800" stA="66000" endPos="34000" dir="5400000" sy="-100000" algn="bl" rotWithShape="0"/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rgbClr val="500000"/>
                </a:solidFill>
                <a:effectLst/>
                <a:latin typeface="+mj-lt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Impact Texas’ International Border Crossings (2022)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68819C-9F3A-B984-64CE-C05E8F599B71}"/>
              </a:ext>
            </a:extLst>
          </p:cNvPr>
          <p:cNvSpPr txBox="1"/>
          <p:nvPr/>
        </p:nvSpPr>
        <p:spPr>
          <a:xfrm>
            <a:off x="3968074" y="4716306"/>
            <a:ext cx="12105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The Texas Tribune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3E8F2F-E7F6-104B-D091-90973A613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r="3139"/>
          <a:stretch/>
        </p:blipFill>
        <p:spPr>
          <a:xfrm>
            <a:off x="4038601" y="1060259"/>
            <a:ext cx="5105399" cy="36529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3F87EE-78A0-E330-0D15-CA1C219B5038}"/>
              </a:ext>
            </a:extLst>
          </p:cNvPr>
          <p:cNvGrpSpPr/>
          <p:nvPr/>
        </p:nvGrpSpPr>
        <p:grpSpPr>
          <a:xfrm>
            <a:off x="183777" y="1060259"/>
            <a:ext cx="3771809" cy="3656047"/>
            <a:chOff x="183776" y="776246"/>
            <a:chExt cx="3771809" cy="39758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A4C5437-E1F9-68EB-9D91-1F2EFFF844BF}"/>
                </a:ext>
              </a:extLst>
            </p:cNvPr>
            <p:cNvCxnSpPr>
              <a:cxnSpLocks/>
            </p:cNvCxnSpPr>
            <p:nvPr/>
          </p:nvCxnSpPr>
          <p:spPr>
            <a:xfrm>
              <a:off x="3955585" y="776246"/>
              <a:ext cx="0" cy="685800"/>
            </a:xfrm>
            <a:prstGeom prst="line">
              <a:avLst/>
            </a:prstGeom>
            <a:ln w="19050">
              <a:solidFill>
                <a:srgbClr val="4B899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EDA877-F695-D9D5-6DB9-B63634F16BD6}"/>
                </a:ext>
              </a:extLst>
            </p:cNvPr>
            <p:cNvSpPr/>
            <p:nvPr/>
          </p:nvSpPr>
          <p:spPr>
            <a:xfrm>
              <a:off x="190500" y="3206319"/>
              <a:ext cx="3738189" cy="731520"/>
            </a:xfrm>
            <a:prstGeom prst="rect">
              <a:avLst/>
            </a:prstGeom>
            <a:gradFill flip="none" rotWithShape="1">
              <a:gsLst>
                <a:gs pos="0">
                  <a:srgbClr val="13385A">
                    <a:shade val="30000"/>
                    <a:satMod val="115000"/>
                  </a:srgbClr>
                </a:gs>
                <a:gs pos="50000">
                  <a:srgbClr val="143766"/>
                </a:gs>
                <a:gs pos="100000">
                  <a:srgbClr val="19447E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5740" rtlCol="0" anchor="ctr"/>
            <a:lstStyle/>
            <a:p>
              <a:pPr marL="114300">
                <a:defRPr/>
              </a:pPr>
              <a:r>
                <a:rPr lang="en-US" sz="1300" dirty="0">
                  <a:solidFill>
                    <a:srgbClr val="FFFFFF"/>
                  </a:solidFill>
                  <a:latin typeface="Franklin Gothic Book" panose="020B0503020102020204" pitchFamily="34" charset="0"/>
                </a:rPr>
                <a:t>Canceled orders, delayed shipments, and spoiled produce and products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8041BD-1BE9-1903-DF8C-2BB6B8B92F04}"/>
                </a:ext>
              </a:extLst>
            </p:cNvPr>
            <p:cNvSpPr/>
            <p:nvPr/>
          </p:nvSpPr>
          <p:spPr>
            <a:xfrm>
              <a:off x="183776" y="776246"/>
              <a:ext cx="3738189" cy="731520"/>
            </a:xfrm>
            <a:prstGeom prst="rect">
              <a:avLst/>
            </a:prstGeom>
            <a:gradFill flip="none" rotWithShape="1">
              <a:gsLst>
                <a:gs pos="0">
                  <a:srgbClr val="13385A">
                    <a:shade val="30000"/>
                    <a:satMod val="115000"/>
                  </a:srgbClr>
                </a:gs>
                <a:gs pos="50000">
                  <a:srgbClr val="143766"/>
                </a:gs>
                <a:gs pos="100000">
                  <a:srgbClr val="19447E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5740" rtlCol="0" anchor="ctr"/>
            <a:lstStyle/>
            <a:p>
              <a:pPr marL="114300">
                <a:defRPr/>
              </a:pPr>
              <a:r>
                <a:rPr lang="en-US" sz="1300" dirty="0">
                  <a:solidFill>
                    <a:srgbClr val="FFFFFF"/>
                  </a:solidFill>
                  <a:latin typeface="Franklin Gothic Book" panose="020B0503020102020204" pitchFamily="34" charset="0"/>
                </a:rPr>
                <a:t>Cross-border traffic decreased to one third of normal levels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CE6814-2E4E-B016-4266-A9D45DF92211}"/>
                </a:ext>
              </a:extLst>
            </p:cNvPr>
            <p:cNvSpPr/>
            <p:nvPr/>
          </p:nvSpPr>
          <p:spPr>
            <a:xfrm>
              <a:off x="190500" y="1600228"/>
              <a:ext cx="3738189" cy="731520"/>
            </a:xfrm>
            <a:prstGeom prst="rect">
              <a:avLst/>
            </a:prstGeom>
            <a:gradFill flip="none" rotWithShape="1">
              <a:gsLst>
                <a:gs pos="0">
                  <a:srgbClr val="13385A">
                    <a:shade val="30000"/>
                    <a:satMod val="115000"/>
                  </a:srgbClr>
                </a:gs>
                <a:gs pos="50000">
                  <a:srgbClr val="143766"/>
                </a:gs>
                <a:gs pos="100000">
                  <a:srgbClr val="19447E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5740" rtlCol="0" anchor="ctr"/>
            <a:lstStyle/>
            <a:p>
              <a:pPr marL="114300">
                <a:defRPr/>
              </a:pPr>
              <a:r>
                <a:rPr lang="en-US" sz="1300" dirty="0">
                  <a:solidFill>
                    <a:srgbClr val="FFFFFF"/>
                  </a:solidFill>
                  <a:latin typeface="Franklin Gothic Book" panose="020B0503020102020204" pitchFamily="34" charset="0"/>
                </a:rPr>
                <a:t>Long queues of trucks in Mexico (more than 6 miles)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782E59-109A-0C67-B377-ADF9D331804F}"/>
                </a:ext>
              </a:extLst>
            </p:cNvPr>
            <p:cNvSpPr/>
            <p:nvPr/>
          </p:nvSpPr>
          <p:spPr>
            <a:xfrm>
              <a:off x="190500" y="2392141"/>
              <a:ext cx="3738189" cy="731520"/>
            </a:xfrm>
            <a:prstGeom prst="rect">
              <a:avLst/>
            </a:prstGeom>
            <a:gradFill flip="none" rotWithShape="1">
              <a:gsLst>
                <a:gs pos="0">
                  <a:srgbClr val="13385A">
                    <a:shade val="30000"/>
                    <a:satMod val="115000"/>
                  </a:srgbClr>
                </a:gs>
                <a:gs pos="50000">
                  <a:srgbClr val="143766"/>
                </a:gs>
                <a:gs pos="100000">
                  <a:srgbClr val="19447E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5740" rIns="0" rtlCol="0" anchor="ctr"/>
            <a:lstStyle/>
            <a:p>
              <a:pPr marL="114300">
                <a:defRPr/>
              </a:pPr>
              <a:r>
                <a:rPr lang="en-US" sz="1300" dirty="0">
                  <a:solidFill>
                    <a:srgbClr val="FFFFFF"/>
                  </a:solidFill>
                  <a:latin typeface="Franklin Gothic Book" panose="020B0503020102020204" pitchFamily="34" charset="0"/>
                </a:rPr>
                <a:t>Waiting times reached 8 hours at some crossings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0E4A862-A851-E24D-0423-C2E66713D308}"/>
                </a:ext>
              </a:extLst>
            </p:cNvPr>
            <p:cNvCxnSpPr>
              <a:cxnSpLocks/>
            </p:cNvCxnSpPr>
            <p:nvPr/>
          </p:nvCxnSpPr>
          <p:spPr>
            <a:xfrm>
              <a:off x="3955585" y="1600228"/>
              <a:ext cx="0" cy="685800"/>
            </a:xfrm>
            <a:prstGeom prst="line">
              <a:avLst/>
            </a:prstGeom>
            <a:ln w="19050">
              <a:solidFill>
                <a:srgbClr val="4B899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BAD6B08-9D70-E2A6-8897-A4FE22BA39BD}"/>
                </a:ext>
              </a:extLst>
            </p:cNvPr>
            <p:cNvCxnSpPr>
              <a:cxnSpLocks/>
            </p:cNvCxnSpPr>
            <p:nvPr/>
          </p:nvCxnSpPr>
          <p:spPr>
            <a:xfrm>
              <a:off x="3955585" y="2392141"/>
              <a:ext cx="0" cy="685800"/>
            </a:xfrm>
            <a:prstGeom prst="line">
              <a:avLst/>
            </a:prstGeom>
            <a:ln w="19050">
              <a:solidFill>
                <a:srgbClr val="4B899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CBDF29-3648-0C0C-AA29-86FDF4ACCC07}"/>
                </a:ext>
              </a:extLst>
            </p:cNvPr>
            <p:cNvCxnSpPr>
              <a:cxnSpLocks/>
            </p:cNvCxnSpPr>
            <p:nvPr/>
          </p:nvCxnSpPr>
          <p:spPr>
            <a:xfrm>
              <a:off x="3955585" y="3206319"/>
              <a:ext cx="0" cy="685800"/>
            </a:xfrm>
            <a:prstGeom prst="line">
              <a:avLst/>
            </a:prstGeom>
            <a:ln w="19050">
              <a:solidFill>
                <a:srgbClr val="4B899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0E602E-C958-7717-8CBA-23AE70B21D1C}"/>
                </a:ext>
              </a:extLst>
            </p:cNvPr>
            <p:cNvSpPr/>
            <p:nvPr/>
          </p:nvSpPr>
          <p:spPr>
            <a:xfrm>
              <a:off x="190500" y="4020544"/>
              <a:ext cx="3738189" cy="731520"/>
            </a:xfrm>
            <a:prstGeom prst="rect">
              <a:avLst/>
            </a:prstGeom>
            <a:gradFill flip="none" rotWithShape="1">
              <a:gsLst>
                <a:gs pos="0">
                  <a:srgbClr val="13385A">
                    <a:shade val="30000"/>
                    <a:satMod val="115000"/>
                  </a:srgbClr>
                </a:gs>
                <a:gs pos="50000">
                  <a:srgbClr val="143766"/>
                </a:gs>
                <a:gs pos="100000">
                  <a:srgbClr val="19447E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5740" rtlCol="0" anchor="ctr"/>
            <a:lstStyle/>
            <a:p>
              <a:pPr marL="114300">
                <a:defRPr/>
              </a:pPr>
              <a:r>
                <a:rPr lang="en-US" sz="1300" dirty="0">
                  <a:solidFill>
                    <a:srgbClr val="FFFFFF"/>
                  </a:solidFill>
                  <a:latin typeface="Franklin Gothic Book" panose="020B0503020102020204" pitchFamily="34" charset="0"/>
                </a:rPr>
                <a:t>Protests at Pharr International Bridge and Zaragoza Bridge</a:t>
              </a:r>
            </a:p>
            <a:p>
              <a:pPr marL="400050" indent="-114300">
                <a:buFont typeface="Arial" panose="020B0604020202020204" pitchFamily="34" charset="0"/>
                <a:buChar char="•"/>
                <a:defRPr/>
              </a:pPr>
              <a:r>
                <a:rPr lang="en-US" sz="1300" dirty="0">
                  <a:solidFill>
                    <a:srgbClr val="FFFFFF"/>
                  </a:solidFill>
                  <a:latin typeface="Franklin Gothic Book" panose="020B0503020102020204" pitchFamily="34" charset="0"/>
                </a:rPr>
                <a:t>Blockade lasted two days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106B34F-B05F-B666-481B-E9AED445D5E5}"/>
                </a:ext>
              </a:extLst>
            </p:cNvPr>
            <p:cNvCxnSpPr>
              <a:cxnSpLocks/>
            </p:cNvCxnSpPr>
            <p:nvPr/>
          </p:nvCxnSpPr>
          <p:spPr>
            <a:xfrm>
              <a:off x="3955585" y="4020544"/>
              <a:ext cx="0" cy="685800"/>
            </a:xfrm>
            <a:prstGeom prst="line">
              <a:avLst/>
            </a:prstGeom>
            <a:ln w="19050">
              <a:solidFill>
                <a:srgbClr val="4B899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68B0A1D-5293-9A11-2C0D-9464A6D6DE08}"/>
              </a:ext>
            </a:extLst>
          </p:cNvPr>
          <p:cNvSpPr/>
          <p:nvPr/>
        </p:nvSpPr>
        <p:spPr>
          <a:xfrm>
            <a:off x="0" y="1060259"/>
            <a:ext cx="190500" cy="672685"/>
          </a:xfrm>
          <a:prstGeom prst="rect">
            <a:avLst/>
          </a:prstGeom>
          <a:solidFill>
            <a:srgbClr val="5C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91B711-0463-C301-4A6B-250B09E3AA64}"/>
              </a:ext>
            </a:extLst>
          </p:cNvPr>
          <p:cNvSpPr/>
          <p:nvPr/>
        </p:nvSpPr>
        <p:spPr>
          <a:xfrm>
            <a:off x="0" y="1817969"/>
            <a:ext cx="190500" cy="672685"/>
          </a:xfrm>
          <a:prstGeom prst="rect">
            <a:avLst/>
          </a:prstGeom>
          <a:solidFill>
            <a:srgbClr val="5C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2C3B70-396F-CF74-C418-F82E618C1B6B}"/>
              </a:ext>
            </a:extLst>
          </p:cNvPr>
          <p:cNvSpPr/>
          <p:nvPr/>
        </p:nvSpPr>
        <p:spPr>
          <a:xfrm>
            <a:off x="0" y="2546189"/>
            <a:ext cx="190500" cy="672685"/>
          </a:xfrm>
          <a:prstGeom prst="rect">
            <a:avLst/>
          </a:prstGeom>
          <a:solidFill>
            <a:srgbClr val="5C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702E99-A079-B8B6-630B-3DA067C0E87B}"/>
              </a:ext>
            </a:extLst>
          </p:cNvPr>
          <p:cNvSpPr/>
          <p:nvPr/>
        </p:nvSpPr>
        <p:spPr>
          <a:xfrm>
            <a:off x="0" y="3294884"/>
            <a:ext cx="190500" cy="672685"/>
          </a:xfrm>
          <a:prstGeom prst="rect">
            <a:avLst/>
          </a:prstGeom>
          <a:solidFill>
            <a:srgbClr val="5C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0FF0F9-DE59-7823-9558-0A9587D33C24}"/>
              </a:ext>
            </a:extLst>
          </p:cNvPr>
          <p:cNvSpPr/>
          <p:nvPr/>
        </p:nvSpPr>
        <p:spPr>
          <a:xfrm>
            <a:off x="0" y="4043621"/>
            <a:ext cx="190500" cy="672685"/>
          </a:xfrm>
          <a:prstGeom prst="rect">
            <a:avLst/>
          </a:prstGeom>
          <a:solidFill>
            <a:srgbClr val="5C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47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CAC5-7545-21A9-2013-043380AE3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DPS Increased Border Truck Inspections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19834-33FF-95A8-8263-8F2921944F8E}"/>
              </a:ext>
            </a:extLst>
          </p:cNvPr>
          <p:cNvSpPr txBox="1"/>
          <p:nvPr/>
        </p:nvSpPr>
        <p:spPr>
          <a:xfrm>
            <a:off x="678959" y="654169"/>
            <a:ext cx="7786083" cy="28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177800" stA="66000" endPos="34000" dir="5400000" sy="-100000" algn="bl" rotWithShape="0"/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rgbClr val="500000"/>
                </a:solidFill>
                <a:effectLst/>
                <a:latin typeface="+mj-lt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Impact Texas’ International Border Crossings (2022)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D1A8F46-255B-8B78-0866-BADA30596BF0}"/>
              </a:ext>
            </a:extLst>
          </p:cNvPr>
          <p:cNvSpPr/>
          <p:nvPr/>
        </p:nvSpPr>
        <p:spPr>
          <a:xfrm>
            <a:off x="306956" y="1123437"/>
            <a:ext cx="4153412" cy="1707119"/>
          </a:xfrm>
          <a:prstGeom prst="roundRect">
            <a:avLst>
              <a:gd name="adj" fmla="val 7119"/>
            </a:avLst>
          </a:prstGeom>
          <a:solidFill>
            <a:srgbClr val="678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rtlCol="0" anchor="ctr"/>
          <a:lstStyle/>
          <a:p>
            <a:pPr algn="ctr"/>
            <a:endParaRPr lang="en-US" sz="1350" b="1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69BB5EF-CF06-E3A9-3D44-D56D36F087AA}"/>
              </a:ext>
            </a:extLst>
          </p:cNvPr>
          <p:cNvSpPr/>
          <p:nvPr/>
        </p:nvSpPr>
        <p:spPr>
          <a:xfrm>
            <a:off x="306956" y="1036871"/>
            <a:ext cx="4153412" cy="449170"/>
          </a:xfrm>
          <a:prstGeom prst="roundRect">
            <a:avLst/>
          </a:prstGeom>
          <a:gradFill flip="none" rotWithShape="1">
            <a:gsLst>
              <a:gs pos="0">
                <a:srgbClr val="13385A">
                  <a:shade val="30000"/>
                  <a:satMod val="115000"/>
                </a:srgbClr>
              </a:gs>
              <a:gs pos="50000">
                <a:srgbClr val="143766"/>
              </a:gs>
              <a:gs pos="100000">
                <a:srgbClr val="19447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rtlCol="0" anchor="ctr"/>
          <a:lstStyle/>
          <a:p>
            <a:pPr marL="114300" algn="ctr"/>
            <a:r>
              <a:rPr lang="en-US" sz="1300" dirty="0">
                <a:solidFill>
                  <a:srgbClr val="FFFFFF"/>
                </a:solidFill>
                <a:latin typeface="+mj-lt"/>
              </a:rPr>
              <a:t>U.S. GDP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E8EBD8-B06D-76E4-47AC-CA0566ABCA41}"/>
              </a:ext>
            </a:extLst>
          </p:cNvPr>
          <p:cNvSpPr/>
          <p:nvPr/>
        </p:nvSpPr>
        <p:spPr>
          <a:xfrm>
            <a:off x="306956" y="3133448"/>
            <a:ext cx="4153412" cy="1707119"/>
          </a:xfrm>
          <a:prstGeom prst="roundRect">
            <a:avLst>
              <a:gd name="adj" fmla="val 7119"/>
            </a:avLst>
          </a:prstGeom>
          <a:solidFill>
            <a:srgbClr val="678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rtlCol="0" anchor="ctr"/>
          <a:lstStyle/>
          <a:p>
            <a:pPr algn="ctr"/>
            <a:endParaRPr lang="en-US" sz="1350" b="1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BF8BD5B-7B0F-6607-F5CF-C55EC88B13EA}"/>
              </a:ext>
            </a:extLst>
          </p:cNvPr>
          <p:cNvSpPr/>
          <p:nvPr/>
        </p:nvSpPr>
        <p:spPr>
          <a:xfrm>
            <a:off x="306956" y="3046882"/>
            <a:ext cx="4153412" cy="449170"/>
          </a:xfrm>
          <a:prstGeom prst="roundRect">
            <a:avLst/>
          </a:prstGeom>
          <a:gradFill flip="none" rotWithShape="1">
            <a:gsLst>
              <a:gs pos="0">
                <a:srgbClr val="13385A">
                  <a:shade val="30000"/>
                  <a:satMod val="115000"/>
                </a:srgbClr>
              </a:gs>
              <a:gs pos="50000">
                <a:srgbClr val="143766"/>
              </a:gs>
              <a:gs pos="100000">
                <a:srgbClr val="19447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rtlCol="0" anchor="ctr"/>
          <a:lstStyle/>
          <a:p>
            <a:pPr marL="114300" algn="ctr"/>
            <a:r>
              <a:rPr lang="en-US" sz="1300" dirty="0">
                <a:solidFill>
                  <a:srgbClr val="FFFFFF"/>
                </a:solidFill>
                <a:latin typeface="+mj-lt"/>
              </a:rPr>
              <a:t>U.S. Employment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A953772-9676-B699-03CA-51CBD4F8EF98}"/>
              </a:ext>
            </a:extLst>
          </p:cNvPr>
          <p:cNvSpPr/>
          <p:nvPr/>
        </p:nvSpPr>
        <p:spPr>
          <a:xfrm>
            <a:off x="4717539" y="1127095"/>
            <a:ext cx="4153412" cy="1707119"/>
          </a:xfrm>
          <a:prstGeom prst="roundRect">
            <a:avLst>
              <a:gd name="adj" fmla="val 7119"/>
            </a:avLst>
          </a:prstGeom>
          <a:solidFill>
            <a:srgbClr val="678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rtlCol="0" anchor="ctr"/>
          <a:lstStyle/>
          <a:p>
            <a:pPr algn="ctr"/>
            <a:endParaRPr lang="en-US" sz="1350" b="1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10BAB3B-0E81-CFD5-D178-B5FFA504CF98}"/>
              </a:ext>
            </a:extLst>
          </p:cNvPr>
          <p:cNvSpPr/>
          <p:nvPr/>
        </p:nvSpPr>
        <p:spPr>
          <a:xfrm>
            <a:off x="4717539" y="1040529"/>
            <a:ext cx="4153412" cy="449170"/>
          </a:xfrm>
          <a:prstGeom prst="roundRect">
            <a:avLst/>
          </a:prstGeom>
          <a:gradFill flip="none" rotWithShape="1">
            <a:gsLst>
              <a:gs pos="0">
                <a:srgbClr val="13385A">
                  <a:shade val="30000"/>
                  <a:satMod val="115000"/>
                </a:srgbClr>
              </a:gs>
              <a:gs pos="50000">
                <a:srgbClr val="143766"/>
              </a:gs>
              <a:gs pos="100000">
                <a:srgbClr val="19447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rtlCol="0" anchor="ctr"/>
          <a:lstStyle/>
          <a:p>
            <a:pPr marL="114300" algn="ctr"/>
            <a:r>
              <a:rPr lang="en-US" sz="1300" dirty="0">
                <a:solidFill>
                  <a:srgbClr val="FFFFFF"/>
                </a:solidFill>
                <a:latin typeface="+mj-lt"/>
              </a:rPr>
              <a:t>Texas GDP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0442481-497A-5033-C79A-05C57594130F}"/>
              </a:ext>
            </a:extLst>
          </p:cNvPr>
          <p:cNvSpPr/>
          <p:nvPr/>
        </p:nvSpPr>
        <p:spPr>
          <a:xfrm>
            <a:off x="4717539" y="3132319"/>
            <a:ext cx="4153412" cy="1707119"/>
          </a:xfrm>
          <a:prstGeom prst="roundRect">
            <a:avLst>
              <a:gd name="adj" fmla="val 7119"/>
            </a:avLst>
          </a:prstGeom>
          <a:solidFill>
            <a:srgbClr val="678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rtlCol="0" anchor="ctr"/>
          <a:lstStyle/>
          <a:p>
            <a:pPr algn="ctr"/>
            <a:endParaRPr lang="en-US" sz="1350" b="1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59BDC98-DEB8-148C-B08B-7F4200326E9D}"/>
              </a:ext>
            </a:extLst>
          </p:cNvPr>
          <p:cNvSpPr/>
          <p:nvPr/>
        </p:nvSpPr>
        <p:spPr>
          <a:xfrm>
            <a:off x="4717539" y="3045753"/>
            <a:ext cx="4153412" cy="449170"/>
          </a:xfrm>
          <a:prstGeom prst="roundRect">
            <a:avLst/>
          </a:prstGeom>
          <a:gradFill flip="none" rotWithShape="1">
            <a:gsLst>
              <a:gs pos="0">
                <a:srgbClr val="13385A">
                  <a:shade val="30000"/>
                  <a:satMod val="115000"/>
                </a:srgbClr>
              </a:gs>
              <a:gs pos="50000">
                <a:srgbClr val="143766"/>
              </a:gs>
              <a:gs pos="100000">
                <a:srgbClr val="19447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rtlCol="0" anchor="ctr"/>
          <a:lstStyle/>
          <a:p>
            <a:pPr marL="114300" algn="ctr"/>
            <a:r>
              <a:rPr lang="en-US" sz="1300" dirty="0">
                <a:solidFill>
                  <a:srgbClr val="FFFFFF"/>
                </a:solidFill>
                <a:latin typeface="+mj-lt"/>
              </a:rPr>
              <a:t>Texas Employment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F2E126-477D-CB49-97E9-EAECC3B05FCC}"/>
              </a:ext>
            </a:extLst>
          </p:cNvPr>
          <p:cNvSpPr txBox="1"/>
          <p:nvPr/>
        </p:nvSpPr>
        <p:spPr>
          <a:xfrm>
            <a:off x="2848116" y="1813783"/>
            <a:ext cx="12925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$8.967 billion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BA87A0-83B6-21FE-C102-389884EB4F52}"/>
              </a:ext>
            </a:extLst>
          </p:cNvPr>
          <p:cNvSpPr txBox="1"/>
          <p:nvPr/>
        </p:nvSpPr>
        <p:spPr>
          <a:xfrm>
            <a:off x="3081653" y="2608641"/>
            <a:ext cx="132073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79A03F">
                    <a:lumMod val="20000"/>
                    <a:lumOff val="80000"/>
                  </a:srgbClr>
                </a:solidFill>
                <a:latin typeface="Arial"/>
              </a:defRPr>
            </a:lvl1pPr>
          </a:lstStyle>
          <a:p>
            <a:r>
              <a:rPr lang="en-US" dirty="0"/>
              <a:t>Source: Perryman Group</a:t>
            </a: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CC763287-8058-CB20-8F5A-D94F8BFEF356}"/>
              </a:ext>
            </a:extLst>
          </p:cNvPr>
          <p:cNvSpPr/>
          <p:nvPr/>
        </p:nvSpPr>
        <p:spPr>
          <a:xfrm>
            <a:off x="2173663" y="1795097"/>
            <a:ext cx="497714" cy="680785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B39502-335A-D492-99F5-4B953650FE0D}"/>
              </a:ext>
            </a:extLst>
          </p:cNvPr>
          <p:cNvSpPr txBox="1"/>
          <p:nvPr/>
        </p:nvSpPr>
        <p:spPr>
          <a:xfrm>
            <a:off x="7265281" y="1847585"/>
            <a:ext cx="14503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$4.233 billion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F98151-B4A3-F3FB-6591-24BAC0D782BB}"/>
              </a:ext>
            </a:extLst>
          </p:cNvPr>
          <p:cNvSpPr txBox="1"/>
          <p:nvPr/>
        </p:nvSpPr>
        <p:spPr>
          <a:xfrm>
            <a:off x="7550218" y="2601325"/>
            <a:ext cx="132073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79A03F">
                    <a:lumMod val="20000"/>
                    <a:lumOff val="80000"/>
                  </a:srgbClr>
                </a:solidFill>
                <a:latin typeface="Arial"/>
              </a:defRPr>
            </a:lvl1pPr>
          </a:lstStyle>
          <a:p>
            <a:r>
              <a:rPr lang="en-US" dirty="0"/>
              <a:t>Source: Perryman Group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47FB8A-9B23-1FD4-6538-9AB199E8F985}"/>
              </a:ext>
            </a:extLst>
          </p:cNvPr>
          <p:cNvSpPr txBox="1"/>
          <p:nvPr/>
        </p:nvSpPr>
        <p:spPr>
          <a:xfrm>
            <a:off x="2843953" y="3832238"/>
            <a:ext cx="15229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77,019 job years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154158-5361-0662-7185-44840B9AAD16}"/>
              </a:ext>
            </a:extLst>
          </p:cNvPr>
          <p:cNvSpPr txBox="1"/>
          <p:nvPr/>
        </p:nvSpPr>
        <p:spPr>
          <a:xfrm>
            <a:off x="3139635" y="4618652"/>
            <a:ext cx="126275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79A03F">
                    <a:lumMod val="20000"/>
                    <a:lumOff val="80000"/>
                  </a:srgbClr>
                </a:solidFill>
                <a:latin typeface="Arial"/>
              </a:defRPr>
            </a:lvl1pPr>
          </a:lstStyle>
          <a:p>
            <a:r>
              <a:rPr lang="en-US" dirty="0"/>
              <a:t>Source: Perryman Group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55906A-20D1-28FD-D203-FF3C1CB3BAA6}"/>
              </a:ext>
            </a:extLst>
          </p:cNvPr>
          <p:cNvSpPr txBox="1"/>
          <p:nvPr/>
        </p:nvSpPr>
        <p:spPr>
          <a:xfrm>
            <a:off x="7180740" y="3839325"/>
            <a:ext cx="14940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36,330 job years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5528CB-E0B1-330D-4437-CFDA5C27976C}"/>
              </a:ext>
            </a:extLst>
          </p:cNvPr>
          <p:cNvSpPr txBox="1"/>
          <p:nvPr/>
        </p:nvSpPr>
        <p:spPr>
          <a:xfrm>
            <a:off x="7574029" y="4633323"/>
            <a:ext cx="132073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79A03F">
                    <a:lumMod val="20000"/>
                    <a:lumOff val="80000"/>
                  </a:srgbClr>
                </a:solidFill>
                <a:latin typeface="Arial"/>
              </a:defRPr>
            </a:lvl1pPr>
          </a:lstStyle>
          <a:p>
            <a:r>
              <a:rPr lang="en-US" dirty="0"/>
              <a:t>Source: Perryman Group</a:t>
            </a: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55DB0A67-B58C-3246-084C-CE8832F548B5}"/>
              </a:ext>
            </a:extLst>
          </p:cNvPr>
          <p:cNvSpPr/>
          <p:nvPr/>
        </p:nvSpPr>
        <p:spPr>
          <a:xfrm>
            <a:off x="6652165" y="1795097"/>
            <a:ext cx="497714" cy="680785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C7AFA8D-2D86-2E81-9657-1998EEBB6871}"/>
              </a:ext>
            </a:extLst>
          </p:cNvPr>
          <p:cNvSpPr/>
          <p:nvPr/>
        </p:nvSpPr>
        <p:spPr>
          <a:xfrm>
            <a:off x="559871" y="3560842"/>
            <a:ext cx="1189674" cy="118967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413E26C-DAB4-9BD7-3A89-9332D58570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316" y="4212157"/>
            <a:ext cx="372539" cy="375520"/>
          </a:xfrm>
          <a:prstGeom prst="rect">
            <a:avLst/>
          </a:prstGeom>
          <a:noFill/>
        </p:spPr>
      </p:pic>
      <p:sp>
        <p:nvSpPr>
          <p:cNvPr id="45" name="Arrow: Down 44">
            <a:extLst>
              <a:ext uri="{FF2B5EF4-FFF2-40B4-BE49-F238E27FC236}">
                <a16:creationId xmlns:a16="http://schemas.microsoft.com/office/drawing/2014/main" id="{4F15EAD4-2973-C66A-5339-FA1EAE8FB1BA}"/>
              </a:ext>
            </a:extLst>
          </p:cNvPr>
          <p:cNvSpPr/>
          <p:nvPr/>
        </p:nvSpPr>
        <p:spPr>
          <a:xfrm>
            <a:off x="2173663" y="3806709"/>
            <a:ext cx="497714" cy="68078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0D5AA7C2-A8C5-7045-4850-F4608CF05A22}"/>
              </a:ext>
            </a:extLst>
          </p:cNvPr>
          <p:cNvSpPr/>
          <p:nvPr/>
        </p:nvSpPr>
        <p:spPr>
          <a:xfrm>
            <a:off x="6652165" y="3806709"/>
            <a:ext cx="497714" cy="68078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EBE2E84-1C27-8C9B-769C-3478BA8699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430" y="3725156"/>
            <a:ext cx="648324" cy="648324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61BA7C48-8A25-4207-980B-2A5CDEE4B924}"/>
              </a:ext>
            </a:extLst>
          </p:cNvPr>
          <p:cNvSpPr/>
          <p:nvPr/>
        </p:nvSpPr>
        <p:spPr>
          <a:xfrm>
            <a:off x="4885068" y="3560842"/>
            <a:ext cx="1189674" cy="118967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03D7031-0D5E-A03F-DF09-DAFDA41B4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0513" y="4212157"/>
            <a:ext cx="372539" cy="375520"/>
          </a:xfrm>
          <a:prstGeom prst="rect">
            <a:avLst/>
          </a:prstGeom>
          <a:noFill/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036F038-9088-E453-6790-3E7FF1279E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88" y="3756493"/>
            <a:ext cx="525929" cy="525929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FCA8749-356F-355E-33E8-5B994EE0537C}"/>
              </a:ext>
            </a:extLst>
          </p:cNvPr>
          <p:cNvSpPr/>
          <p:nvPr/>
        </p:nvSpPr>
        <p:spPr>
          <a:xfrm>
            <a:off x="557212" y="1565609"/>
            <a:ext cx="1189674" cy="118967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 err="1">
              <a:solidFill>
                <a:schemeClr val="lt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BD671B3B-9785-0F86-0159-DD58879681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50" y="2165142"/>
            <a:ext cx="574674" cy="574674"/>
          </a:xfrm>
          <a:prstGeom prst="rect">
            <a:avLst/>
          </a:prstGeom>
        </p:spPr>
      </p:pic>
      <p:pic>
        <p:nvPicPr>
          <p:cNvPr id="54" name="Picture 53" descr="A picture containing sunset&#10;&#10;Description automatically generated">
            <a:extLst>
              <a:ext uri="{FF2B5EF4-FFF2-40B4-BE49-F238E27FC236}">
                <a16:creationId xmlns:a16="http://schemas.microsoft.com/office/drawing/2014/main" id="{66BBBF3A-8556-16A2-0D70-C528CEDC1EB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71" y="1701256"/>
            <a:ext cx="648324" cy="648324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B3B5FA1A-2B9A-7673-C446-4294DCAA8591}"/>
              </a:ext>
            </a:extLst>
          </p:cNvPr>
          <p:cNvSpPr/>
          <p:nvPr/>
        </p:nvSpPr>
        <p:spPr>
          <a:xfrm>
            <a:off x="4875676" y="1576494"/>
            <a:ext cx="1189674" cy="118967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 err="1">
              <a:solidFill>
                <a:schemeClr val="lt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8BECF632-BC60-84B6-219A-CA388735A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14" y="2176027"/>
            <a:ext cx="574674" cy="57467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5023B72-841D-63E8-3882-01FD7C7019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2568" y="1745830"/>
            <a:ext cx="491376" cy="4913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382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FCEABE7-9A76-91AB-DB33-8BF3ABCE21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Adapting to Disruptive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946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F5586-FE4C-4023-A343-70BAC5E71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Impacts Disruptive Events</a:t>
            </a:r>
            <a:endParaRPr lang="en-US" sz="120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8711BED-304B-2BD9-D7AE-1C0883CC32EA}"/>
              </a:ext>
            </a:extLst>
          </p:cNvPr>
          <p:cNvSpPr/>
          <p:nvPr/>
        </p:nvSpPr>
        <p:spPr>
          <a:xfrm>
            <a:off x="87200" y="1683817"/>
            <a:ext cx="2753795" cy="1729288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19447E"/>
            </a:solidFill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5760" tIns="457200" rIns="553446" bIns="128016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400" kern="12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Failure 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400" kern="12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Inundation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4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Operational</a:t>
            </a:r>
            <a:endParaRPr lang="en-US" sz="1400" kern="1200" dirty="0">
              <a:solidFill>
                <a:srgbClr val="19447E"/>
              </a:solidFill>
              <a:latin typeface="Franklin Gothic Book" panose="020B0503020102020204" pitchFamily="34" charset="0"/>
              <a:cs typeface="Segoe UI" panose="020B0502040204020203" pitchFamily="34" charset="0"/>
            </a:endParaRP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endParaRPr lang="en-US" sz="1400" kern="1200" dirty="0">
              <a:solidFill>
                <a:srgbClr val="19447E"/>
              </a:solidFill>
              <a:latin typeface="Franklin Gothic Book" panose="020B0503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91F13F8-780B-7BAF-E952-C29907CD0972}"/>
              </a:ext>
            </a:extLst>
          </p:cNvPr>
          <p:cNvSpPr/>
          <p:nvPr/>
        </p:nvSpPr>
        <p:spPr>
          <a:xfrm>
            <a:off x="233488" y="1418137"/>
            <a:ext cx="2495041" cy="531360"/>
          </a:xfrm>
          <a:custGeom>
            <a:avLst/>
            <a:gdLst>
              <a:gd name="connsiteX0" fmla="*/ 0 w 4991711"/>
              <a:gd name="connsiteY0" fmla="*/ 88562 h 531360"/>
              <a:gd name="connsiteX1" fmla="*/ 88562 w 4991711"/>
              <a:gd name="connsiteY1" fmla="*/ 0 h 531360"/>
              <a:gd name="connsiteX2" fmla="*/ 4903149 w 4991711"/>
              <a:gd name="connsiteY2" fmla="*/ 0 h 531360"/>
              <a:gd name="connsiteX3" fmla="*/ 4991711 w 4991711"/>
              <a:gd name="connsiteY3" fmla="*/ 88562 h 531360"/>
              <a:gd name="connsiteX4" fmla="*/ 4991711 w 4991711"/>
              <a:gd name="connsiteY4" fmla="*/ 442798 h 531360"/>
              <a:gd name="connsiteX5" fmla="*/ 4903149 w 4991711"/>
              <a:gd name="connsiteY5" fmla="*/ 531360 h 531360"/>
              <a:gd name="connsiteX6" fmla="*/ 88562 w 4991711"/>
              <a:gd name="connsiteY6" fmla="*/ 531360 h 531360"/>
              <a:gd name="connsiteX7" fmla="*/ 0 w 4991711"/>
              <a:gd name="connsiteY7" fmla="*/ 442798 h 531360"/>
              <a:gd name="connsiteX8" fmla="*/ 0 w 4991711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711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4903149" y="0"/>
                </a:lnTo>
                <a:cubicBezTo>
                  <a:pt x="4952060" y="0"/>
                  <a:pt x="4991711" y="39651"/>
                  <a:pt x="4991711" y="88562"/>
                </a:cubicBezTo>
                <a:lnTo>
                  <a:pt x="4991711" y="442798"/>
                </a:lnTo>
                <a:cubicBezTo>
                  <a:pt x="4991711" y="491709"/>
                  <a:pt x="4952060" y="531360"/>
                  <a:pt x="4903149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19447E"/>
          </a:solidFill>
          <a:effectLst>
            <a:reflection blurRad="50800" stA="66000" endPos="22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4614" tIns="25939" rIns="214614" bIns="25939" numCol="1" spcCol="1270" anchor="ctr" anchorCtr="0">
            <a:noAutofit/>
          </a:bodyPr>
          <a:lstStyle/>
          <a:p>
            <a:pPr lvl="0"/>
            <a: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Infrastructure Impacts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BBDAEB5-FD96-BF6F-D068-3948C5B6089E}"/>
              </a:ext>
            </a:extLst>
          </p:cNvPr>
          <p:cNvSpPr/>
          <p:nvPr/>
        </p:nvSpPr>
        <p:spPr>
          <a:xfrm>
            <a:off x="2972811" y="1683817"/>
            <a:ext cx="3188380" cy="1729288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19447E"/>
            </a:solidFill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5760" tIns="457200" rIns="182880" bIns="128016" numCol="1" spcCol="1270" anchor="t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4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Loss of function/time to recover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4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Cost (debris removal, user cost)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4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Repair cost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C48C90C-F194-61E6-337A-B8E6951935D8}"/>
              </a:ext>
            </a:extLst>
          </p:cNvPr>
          <p:cNvSpPr/>
          <p:nvPr/>
        </p:nvSpPr>
        <p:spPr>
          <a:xfrm>
            <a:off x="3119098" y="1418137"/>
            <a:ext cx="2886023" cy="531360"/>
          </a:xfrm>
          <a:custGeom>
            <a:avLst/>
            <a:gdLst>
              <a:gd name="connsiteX0" fmla="*/ 0 w 4991711"/>
              <a:gd name="connsiteY0" fmla="*/ 88562 h 531360"/>
              <a:gd name="connsiteX1" fmla="*/ 88562 w 4991711"/>
              <a:gd name="connsiteY1" fmla="*/ 0 h 531360"/>
              <a:gd name="connsiteX2" fmla="*/ 4903149 w 4991711"/>
              <a:gd name="connsiteY2" fmla="*/ 0 h 531360"/>
              <a:gd name="connsiteX3" fmla="*/ 4991711 w 4991711"/>
              <a:gd name="connsiteY3" fmla="*/ 88562 h 531360"/>
              <a:gd name="connsiteX4" fmla="*/ 4991711 w 4991711"/>
              <a:gd name="connsiteY4" fmla="*/ 442798 h 531360"/>
              <a:gd name="connsiteX5" fmla="*/ 4903149 w 4991711"/>
              <a:gd name="connsiteY5" fmla="*/ 531360 h 531360"/>
              <a:gd name="connsiteX6" fmla="*/ 88562 w 4991711"/>
              <a:gd name="connsiteY6" fmla="*/ 531360 h 531360"/>
              <a:gd name="connsiteX7" fmla="*/ 0 w 4991711"/>
              <a:gd name="connsiteY7" fmla="*/ 442798 h 531360"/>
              <a:gd name="connsiteX8" fmla="*/ 0 w 4991711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711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4903149" y="0"/>
                </a:lnTo>
                <a:cubicBezTo>
                  <a:pt x="4952060" y="0"/>
                  <a:pt x="4991711" y="39651"/>
                  <a:pt x="4991711" y="88562"/>
                </a:cubicBezTo>
                <a:lnTo>
                  <a:pt x="4991711" y="442798"/>
                </a:lnTo>
                <a:cubicBezTo>
                  <a:pt x="4991711" y="491709"/>
                  <a:pt x="4952060" y="531360"/>
                  <a:pt x="4903149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19447E"/>
          </a:solidFill>
          <a:effectLst>
            <a:reflection blurRad="50800" stA="66000" endPos="22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4614" tIns="25939" rIns="214614" bIns="25939" numCol="1" spcCol="1270" anchor="ctr" anchorCtr="0">
            <a:noAutofit/>
          </a:bodyPr>
          <a:lstStyle/>
          <a:p>
            <a:pPr lvl="0"/>
            <a: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Recovery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07FE3F9-946C-CCFC-53CC-2B3B7D0DE563}"/>
              </a:ext>
            </a:extLst>
          </p:cNvPr>
          <p:cNvSpPr/>
          <p:nvPr/>
        </p:nvSpPr>
        <p:spPr>
          <a:xfrm>
            <a:off x="6292409" y="1683817"/>
            <a:ext cx="2753795" cy="1729288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19447E"/>
            </a:solidFill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5760" tIns="457200" rIns="553446" bIns="128016" numCol="1" spcCol="1270" anchor="t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4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Prepare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4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Protect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447E"/>
              </a:buClr>
              <a:buChar char="•"/>
            </a:pPr>
            <a:r>
              <a:rPr lang="en-US" sz="1400" dirty="0">
                <a:solidFill>
                  <a:srgbClr val="19447E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Respond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DBF0E51-15F5-883A-E3E8-AA8648BEF9FB}"/>
              </a:ext>
            </a:extLst>
          </p:cNvPr>
          <p:cNvSpPr/>
          <p:nvPr/>
        </p:nvSpPr>
        <p:spPr>
          <a:xfrm>
            <a:off x="6438697" y="1418137"/>
            <a:ext cx="2495041" cy="531360"/>
          </a:xfrm>
          <a:custGeom>
            <a:avLst/>
            <a:gdLst>
              <a:gd name="connsiteX0" fmla="*/ 0 w 4991711"/>
              <a:gd name="connsiteY0" fmla="*/ 88562 h 531360"/>
              <a:gd name="connsiteX1" fmla="*/ 88562 w 4991711"/>
              <a:gd name="connsiteY1" fmla="*/ 0 h 531360"/>
              <a:gd name="connsiteX2" fmla="*/ 4903149 w 4991711"/>
              <a:gd name="connsiteY2" fmla="*/ 0 h 531360"/>
              <a:gd name="connsiteX3" fmla="*/ 4991711 w 4991711"/>
              <a:gd name="connsiteY3" fmla="*/ 88562 h 531360"/>
              <a:gd name="connsiteX4" fmla="*/ 4991711 w 4991711"/>
              <a:gd name="connsiteY4" fmla="*/ 442798 h 531360"/>
              <a:gd name="connsiteX5" fmla="*/ 4903149 w 4991711"/>
              <a:gd name="connsiteY5" fmla="*/ 531360 h 531360"/>
              <a:gd name="connsiteX6" fmla="*/ 88562 w 4991711"/>
              <a:gd name="connsiteY6" fmla="*/ 531360 h 531360"/>
              <a:gd name="connsiteX7" fmla="*/ 0 w 4991711"/>
              <a:gd name="connsiteY7" fmla="*/ 442798 h 531360"/>
              <a:gd name="connsiteX8" fmla="*/ 0 w 4991711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711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4903149" y="0"/>
                </a:lnTo>
                <a:cubicBezTo>
                  <a:pt x="4952060" y="0"/>
                  <a:pt x="4991711" y="39651"/>
                  <a:pt x="4991711" y="88562"/>
                </a:cubicBezTo>
                <a:lnTo>
                  <a:pt x="4991711" y="442798"/>
                </a:lnTo>
                <a:cubicBezTo>
                  <a:pt x="4991711" y="491709"/>
                  <a:pt x="4952060" y="531360"/>
                  <a:pt x="4903149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19447E"/>
          </a:solidFill>
          <a:effectLst>
            <a:reflection blurRad="50800" stA="66000" endPos="22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4614" tIns="25939" rIns="214614" bIns="25939" numCol="1" spcCol="1270" anchor="ctr" anchorCtr="0">
            <a:noAutofit/>
          </a:bodyPr>
          <a:lstStyle/>
          <a:p>
            <a:pPr lvl="0"/>
            <a:r>
              <a:rPr lang="en-US" sz="1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Adaptation</a:t>
            </a:r>
          </a:p>
        </p:txBody>
      </p:sp>
    </p:spTree>
    <p:extLst>
      <p:ext uri="{BB962C8B-B14F-4D97-AF65-F5344CB8AC3E}">
        <p14:creationId xmlns:p14="http://schemas.microsoft.com/office/powerpoint/2010/main" val="3301806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F5586-FE4C-4023-A343-70BAC5E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4" y="84642"/>
            <a:ext cx="7886700" cy="416269"/>
          </a:xfrm>
        </p:spPr>
        <p:txBody>
          <a:bodyPr>
            <a:normAutofit/>
          </a:bodyPr>
          <a:lstStyle/>
          <a:p>
            <a:r>
              <a:rPr lang="en-US" dirty="0"/>
              <a:t>Implementing a Resilient Freight Highway Network</a:t>
            </a:r>
            <a:endParaRPr lang="en-US" sz="1200" dirty="0"/>
          </a:p>
        </p:txBody>
      </p:sp>
      <p:sp>
        <p:nvSpPr>
          <p:cNvPr id="21" name="Arrow: Bent 20">
            <a:extLst>
              <a:ext uri="{FF2B5EF4-FFF2-40B4-BE49-F238E27FC236}">
                <a16:creationId xmlns:a16="http://schemas.microsoft.com/office/drawing/2014/main" id="{645164A5-B275-1A98-D212-DB7121522F27}"/>
              </a:ext>
            </a:extLst>
          </p:cNvPr>
          <p:cNvSpPr/>
          <p:nvPr/>
        </p:nvSpPr>
        <p:spPr>
          <a:xfrm rot="16200000">
            <a:off x="2286371" y="3448173"/>
            <a:ext cx="636798" cy="1773690"/>
          </a:xfrm>
          <a:prstGeom prst="bentArrow">
            <a:avLst>
              <a:gd name="adj1" fmla="val 19117"/>
              <a:gd name="adj2" fmla="val 17092"/>
              <a:gd name="adj3" fmla="val 25000"/>
              <a:gd name="adj4" fmla="val 43750"/>
            </a:avLst>
          </a:prstGeom>
          <a:solidFill>
            <a:srgbClr val="6781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err="1">
              <a:ln>
                <a:noFill/>
              </a:ln>
              <a:solidFill>
                <a:srgbClr val="434A5C"/>
              </a:solidFill>
              <a:effectLst/>
              <a:uLnTx/>
              <a:uFillTx/>
              <a:latin typeface="Segoe UI"/>
              <a:ea typeface="+mn-ea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314285-4F34-0B2D-DDF9-18114ABAC164}"/>
              </a:ext>
            </a:extLst>
          </p:cNvPr>
          <p:cNvSpPr txBox="1"/>
          <p:nvPr/>
        </p:nvSpPr>
        <p:spPr>
          <a:xfrm rot="16200000">
            <a:off x="772691" y="2504856"/>
            <a:ext cx="2194560" cy="822960"/>
          </a:xfrm>
          <a:prstGeom prst="roundRect">
            <a:avLst/>
          </a:prstGeom>
          <a:solidFill>
            <a:srgbClr val="19447E"/>
          </a:solidFill>
        </p:spPr>
        <p:txBody>
          <a:bodyPr wrap="square" rtlCol="0" anchor="ctr" anchorCtr="0">
            <a:noAutofit/>
          </a:bodyPr>
          <a:lstStyle/>
          <a:p>
            <a:pPr algn="ctr" defTabSz="914400"/>
            <a:r>
              <a:rPr lang="en-US" sz="1400" dirty="0">
                <a:solidFill>
                  <a:srgbClr val="FFFFFF"/>
                </a:solidFill>
                <a:cs typeface="Segoe UI" panose="020B0502040204020203" pitchFamily="34" charset="0"/>
              </a:rPr>
              <a:t>MAINTENANCE</a:t>
            </a:r>
          </a:p>
        </p:txBody>
      </p:sp>
      <p:sp>
        <p:nvSpPr>
          <p:cNvPr id="23" name="Arrow: Bent 22">
            <a:extLst>
              <a:ext uri="{FF2B5EF4-FFF2-40B4-BE49-F238E27FC236}">
                <a16:creationId xmlns:a16="http://schemas.microsoft.com/office/drawing/2014/main" id="{600ACC75-BC1B-C368-F67C-45B284BAA770}"/>
              </a:ext>
            </a:extLst>
          </p:cNvPr>
          <p:cNvSpPr/>
          <p:nvPr/>
        </p:nvSpPr>
        <p:spPr>
          <a:xfrm rot="10800000">
            <a:off x="5652387" y="4013616"/>
            <a:ext cx="1727528" cy="706040"/>
          </a:xfrm>
          <a:prstGeom prst="bentArrow">
            <a:avLst>
              <a:gd name="adj1" fmla="val 16966"/>
              <a:gd name="adj2" fmla="val 19351"/>
              <a:gd name="adj3" fmla="val 15708"/>
              <a:gd name="adj4" fmla="val 43750"/>
            </a:avLst>
          </a:prstGeom>
          <a:solidFill>
            <a:schemeClr val="accent5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err="1">
              <a:ln>
                <a:noFill/>
              </a:ln>
              <a:solidFill>
                <a:srgbClr val="434A5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0D87B5-D71F-E93B-0B0B-4A71B47062FF}"/>
              </a:ext>
            </a:extLst>
          </p:cNvPr>
          <p:cNvSpPr txBox="1"/>
          <p:nvPr/>
        </p:nvSpPr>
        <p:spPr>
          <a:xfrm>
            <a:off x="3453727" y="3941619"/>
            <a:ext cx="2194560" cy="822960"/>
          </a:xfrm>
          <a:prstGeom prst="roundRect">
            <a:avLst/>
          </a:prstGeom>
          <a:solidFill>
            <a:srgbClr val="678150"/>
          </a:solidFill>
        </p:spPr>
        <p:txBody>
          <a:bodyPr wrap="square" rtlCol="0" anchor="ctr" anchorCtr="0">
            <a:noAutofit/>
          </a:bodyPr>
          <a:lstStyle/>
          <a:p>
            <a:pPr algn="ctr" defTabSz="914400"/>
            <a:r>
              <a:rPr lang="en-US" sz="1400" dirty="0">
                <a:solidFill>
                  <a:srgbClr val="FFFFFF"/>
                </a:solidFill>
                <a:cs typeface="Segoe UI" panose="020B0502040204020203" pitchFamily="34" charset="0"/>
              </a:rPr>
              <a:t>CONSTRUCTION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E131AA-8DA3-53C4-9096-FC547DB698D4}"/>
              </a:ext>
            </a:extLst>
          </p:cNvPr>
          <p:cNvSpPr txBox="1"/>
          <p:nvPr/>
        </p:nvSpPr>
        <p:spPr>
          <a:xfrm rot="5400000">
            <a:off x="6176750" y="2504855"/>
            <a:ext cx="2194560" cy="82296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 defTabSz="914400"/>
            <a:r>
              <a:rPr lang="en-US" sz="1400" dirty="0">
                <a:solidFill>
                  <a:srgbClr val="FFFFFF"/>
                </a:solidFill>
                <a:cs typeface="Segoe UI" panose="020B0502040204020203" pitchFamily="34" charset="0"/>
              </a:rPr>
              <a:t>PROJECT DEVELOPMENT</a:t>
            </a:r>
            <a:br>
              <a:rPr lang="en-US" sz="900" dirty="0">
                <a:solidFill>
                  <a:srgbClr val="FFFFFF"/>
                </a:solidFill>
                <a:cs typeface="Segoe UI" panose="020B0502040204020203" pitchFamily="34" charset="0"/>
              </a:rPr>
            </a:br>
            <a:r>
              <a:rPr lang="en-US" sz="900" dirty="0">
                <a:solidFill>
                  <a:srgbClr val="FFFFFF"/>
                </a:solidFill>
                <a:cs typeface="Segoe UI" panose="020B0502040204020203" pitchFamily="34" charset="0"/>
              </a:rPr>
              <a:t>ENV Clearance, ROW, Design, etc.</a:t>
            </a:r>
          </a:p>
        </p:txBody>
      </p:sp>
      <p:sp>
        <p:nvSpPr>
          <p:cNvPr id="47" name="Arrow: Bent 46">
            <a:extLst>
              <a:ext uri="{FF2B5EF4-FFF2-40B4-BE49-F238E27FC236}">
                <a16:creationId xmlns:a16="http://schemas.microsoft.com/office/drawing/2014/main" id="{DC66D044-AF28-7E1B-BDCC-F74892D4846B}"/>
              </a:ext>
            </a:extLst>
          </p:cNvPr>
          <p:cNvSpPr/>
          <p:nvPr/>
        </p:nvSpPr>
        <p:spPr>
          <a:xfrm rot="10800000" flipH="1">
            <a:off x="2027485" y="4011857"/>
            <a:ext cx="1427500" cy="499028"/>
          </a:xfrm>
          <a:prstGeom prst="bentArrow">
            <a:avLst>
              <a:gd name="adj1" fmla="val 24729"/>
              <a:gd name="adj2" fmla="val 26437"/>
              <a:gd name="adj3" fmla="val 21972"/>
              <a:gd name="adj4" fmla="val 43750"/>
            </a:avLst>
          </a:prstGeom>
          <a:solidFill>
            <a:srgbClr val="1944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err="1">
              <a:ln>
                <a:noFill/>
              </a:ln>
              <a:solidFill>
                <a:srgbClr val="434A5C"/>
              </a:solidFill>
              <a:effectLst/>
              <a:uLnTx/>
              <a:uFillTx/>
              <a:latin typeface="Segoe UI"/>
              <a:ea typeface="+mn-ea"/>
              <a:cs typeface="Arial" pitchFamily="34" charset="0"/>
            </a:endParaRPr>
          </a:p>
        </p:txBody>
      </p:sp>
      <p:sp>
        <p:nvSpPr>
          <p:cNvPr id="49" name="Arrow: Bent 48">
            <a:extLst>
              <a:ext uri="{FF2B5EF4-FFF2-40B4-BE49-F238E27FC236}">
                <a16:creationId xmlns:a16="http://schemas.microsoft.com/office/drawing/2014/main" id="{374C11B3-272D-A5AA-BD3D-461E02DD6510}"/>
              </a:ext>
            </a:extLst>
          </p:cNvPr>
          <p:cNvSpPr/>
          <p:nvPr/>
        </p:nvSpPr>
        <p:spPr>
          <a:xfrm rot="5400000" flipH="1">
            <a:off x="6251580" y="3409657"/>
            <a:ext cx="372606" cy="1580524"/>
          </a:xfrm>
          <a:prstGeom prst="bentArrow">
            <a:avLst>
              <a:gd name="adj1" fmla="val 30621"/>
              <a:gd name="adj2" fmla="val 38821"/>
              <a:gd name="adj3" fmla="val 31391"/>
              <a:gd name="adj4" fmla="val 43750"/>
            </a:avLst>
          </a:prstGeom>
          <a:solidFill>
            <a:srgbClr val="6781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err="1">
              <a:ln>
                <a:noFill/>
              </a:ln>
              <a:solidFill>
                <a:srgbClr val="434A5C"/>
              </a:solidFill>
              <a:effectLst/>
              <a:uLnTx/>
              <a:uFillTx/>
              <a:latin typeface="Segoe UI"/>
              <a:ea typeface="+mn-ea"/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0B2A78E-01ED-72CC-10BB-BFA3BFB20D70}"/>
              </a:ext>
            </a:extLst>
          </p:cNvPr>
          <p:cNvSpPr txBox="1"/>
          <p:nvPr/>
        </p:nvSpPr>
        <p:spPr>
          <a:xfrm>
            <a:off x="3457827" y="1070034"/>
            <a:ext cx="2194560" cy="822960"/>
          </a:xfrm>
          <a:prstGeom prst="roundRect">
            <a:avLst/>
          </a:prstGeom>
          <a:solidFill>
            <a:srgbClr val="4B8891"/>
          </a:solidFill>
        </p:spPr>
        <p:txBody>
          <a:bodyPr wrap="square" rtlCol="0" anchor="ctr" anchorCtr="0">
            <a:noAutofit/>
          </a:bodyPr>
          <a:lstStyle/>
          <a:p>
            <a:pPr algn="ctr" defTabSz="914400"/>
            <a:r>
              <a:rPr lang="en-US" sz="1400" dirty="0">
                <a:solidFill>
                  <a:srgbClr val="FFFFFF"/>
                </a:solidFill>
                <a:cs typeface="Segoe UI" panose="020B0502040204020203" pitchFamily="34" charset="0"/>
              </a:rPr>
              <a:t>PLANNING</a:t>
            </a:r>
          </a:p>
        </p:txBody>
      </p:sp>
      <p:sp>
        <p:nvSpPr>
          <p:cNvPr id="51" name="Arrow: Bent 50">
            <a:extLst>
              <a:ext uri="{FF2B5EF4-FFF2-40B4-BE49-F238E27FC236}">
                <a16:creationId xmlns:a16="http://schemas.microsoft.com/office/drawing/2014/main" id="{F2B171BD-DA50-5D2F-B162-B1309A0C75B3}"/>
              </a:ext>
            </a:extLst>
          </p:cNvPr>
          <p:cNvSpPr/>
          <p:nvPr/>
        </p:nvSpPr>
        <p:spPr>
          <a:xfrm rot="16200000" flipH="1" flipV="1">
            <a:off x="6202518" y="632126"/>
            <a:ext cx="636798" cy="1737060"/>
          </a:xfrm>
          <a:prstGeom prst="bentArrow">
            <a:avLst>
              <a:gd name="adj1" fmla="val 19117"/>
              <a:gd name="adj2" fmla="val 17092"/>
              <a:gd name="adj3" fmla="val 25000"/>
              <a:gd name="adj4" fmla="val 43750"/>
            </a:avLst>
          </a:prstGeom>
          <a:solidFill>
            <a:srgbClr val="4B889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err="1">
              <a:ln>
                <a:noFill/>
              </a:ln>
              <a:solidFill>
                <a:srgbClr val="434A5C"/>
              </a:solidFill>
              <a:effectLst/>
              <a:uLnTx/>
              <a:uFillTx/>
              <a:latin typeface="Segoe UI"/>
              <a:ea typeface="+mn-ea"/>
              <a:cs typeface="Arial" pitchFamily="34" charset="0"/>
            </a:endParaRPr>
          </a:p>
        </p:txBody>
      </p:sp>
      <p:sp>
        <p:nvSpPr>
          <p:cNvPr id="52" name="Arrow: Bent 51">
            <a:extLst>
              <a:ext uri="{FF2B5EF4-FFF2-40B4-BE49-F238E27FC236}">
                <a16:creationId xmlns:a16="http://schemas.microsoft.com/office/drawing/2014/main" id="{60DFDD41-3032-8B1B-DAF6-61B0C5DB714F}"/>
              </a:ext>
            </a:extLst>
          </p:cNvPr>
          <p:cNvSpPr/>
          <p:nvPr/>
        </p:nvSpPr>
        <p:spPr>
          <a:xfrm rot="10800000" flipH="1" flipV="1">
            <a:off x="2008102" y="1116277"/>
            <a:ext cx="1454488" cy="706040"/>
          </a:xfrm>
          <a:prstGeom prst="bentArrow">
            <a:avLst>
              <a:gd name="adj1" fmla="val 16966"/>
              <a:gd name="adj2" fmla="val 19351"/>
              <a:gd name="adj3" fmla="val 15708"/>
              <a:gd name="adj4" fmla="val 43750"/>
            </a:avLst>
          </a:prstGeom>
          <a:solidFill>
            <a:srgbClr val="1944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err="1">
              <a:ln>
                <a:noFill/>
              </a:ln>
              <a:solidFill>
                <a:srgbClr val="434A5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3" name="Arrow: Bent 52">
            <a:extLst>
              <a:ext uri="{FF2B5EF4-FFF2-40B4-BE49-F238E27FC236}">
                <a16:creationId xmlns:a16="http://schemas.microsoft.com/office/drawing/2014/main" id="{C02E421F-ECD2-B87C-D8E9-402D3907446D}"/>
              </a:ext>
            </a:extLst>
          </p:cNvPr>
          <p:cNvSpPr/>
          <p:nvPr/>
        </p:nvSpPr>
        <p:spPr>
          <a:xfrm rot="10800000" flipV="1">
            <a:off x="5652386" y="1381346"/>
            <a:ext cx="1449726" cy="440971"/>
          </a:xfrm>
          <a:prstGeom prst="bentArrow">
            <a:avLst>
              <a:gd name="adj1" fmla="val 28837"/>
              <a:gd name="adj2" fmla="val 33832"/>
              <a:gd name="adj3" fmla="val 26080"/>
              <a:gd name="adj4" fmla="val 43750"/>
            </a:avLst>
          </a:prstGeom>
          <a:solidFill>
            <a:schemeClr val="accent5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err="1">
              <a:ln>
                <a:noFill/>
              </a:ln>
              <a:solidFill>
                <a:srgbClr val="434A5C"/>
              </a:solidFill>
              <a:effectLst/>
              <a:uLnTx/>
              <a:uFillTx/>
              <a:latin typeface="Segoe UI"/>
              <a:ea typeface="+mn-ea"/>
              <a:cs typeface="Arial" pitchFamily="34" charset="0"/>
            </a:endParaRPr>
          </a:p>
        </p:txBody>
      </p:sp>
      <p:sp>
        <p:nvSpPr>
          <p:cNvPr id="54" name="Arrow: Bent 53">
            <a:extLst>
              <a:ext uri="{FF2B5EF4-FFF2-40B4-BE49-F238E27FC236}">
                <a16:creationId xmlns:a16="http://schemas.microsoft.com/office/drawing/2014/main" id="{24B535FA-4C6C-D4F3-4417-2C77942D038F}"/>
              </a:ext>
            </a:extLst>
          </p:cNvPr>
          <p:cNvSpPr/>
          <p:nvPr/>
        </p:nvSpPr>
        <p:spPr>
          <a:xfrm rot="16200000" flipH="1" flipV="1">
            <a:off x="6318646" y="482265"/>
            <a:ext cx="928418" cy="1737060"/>
          </a:xfrm>
          <a:prstGeom prst="bentArrow">
            <a:avLst>
              <a:gd name="adj1" fmla="val 11482"/>
              <a:gd name="adj2" fmla="val 12549"/>
              <a:gd name="adj3" fmla="val 17428"/>
              <a:gd name="adj4" fmla="val 59399"/>
            </a:avLst>
          </a:prstGeom>
          <a:solidFill>
            <a:srgbClr val="1944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err="1">
              <a:ln>
                <a:noFill/>
              </a:ln>
              <a:solidFill>
                <a:srgbClr val="434A5C"/>
              </a:solidFill>
              <a:effectLst/>
              <a:uLnTx/>
              <a:uFillTx/>
              <a:latin typeface="Segoe UI"/>
              <a:ea typeface="+mn-ea"/>
              <a:cs typeface="Arial" pitchFamily="34" charset="0"/>
            </a:endParaRPr>
          </a:p>
        </p:txBody>
      </p:sp>
      <p:sp>
        <p:nvSpPr>
          <p:cNvPr id="55" name="Arrow: Bent 54">
            <a:extLst>
              <a:ext uri="{FF2B5EF4-FFF2-40B4-BE49-F238E27FC236}">
                <a16:creationId xmlns:a16="http://schemas.microsoft.com/office/drawing/2014/main" id="{A384C885-1EEA-0527-6D8B-1F72086C66B4}"/>
              </a:ext>
            </a:extLst>
          </p:cNvPr>
          <p:cNvSpPr/>
          <p:nvPr/>
        </p:nvSpPr>
        <p:spPr>
          <a:xfrm rot="10800000" flipH="1" flipV="1">
            <a:off x="1755746" y="823539"/>
            <a:ext cx="943459" cy="1001248"/>
          </a:xfrm>
          <a:prstGeom prst="bentArrow">
            <a:avLst>
              <a:gd name="adj1" fmla="val 11797"/>
              <a:gd name="adj2" fmla="val 12549"/>
              <a:gd name="adj3" fmla="val 0"/>
              <a:gd name="adj4" fmla="val 59399"/>
            </a:avLst>
          </a:prstGeom>
          <a:solidFill>
            <a:srgbClr val="1944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err="1">
              <a:ln>
                <a:noFill/>
              </a:ln>
              <a:solidFill>
                <a:srgbClr val="434A5C"/>
              </a:solidFill>
              <a:effectLst/>
              <a:uLnTx/>
              <a:uFillTx/>
              <a:latin typeface="Segoe UI"/>
              <a:ea typeface="+mn-ea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43E5A5-3223-FE2C-1096-CE960C349C68}"/>
              </a:ext>
            </a:extLst>
          </p:cNvPr>
          <p:cNvSpPr/>
          <p:nvPr/>
        </p:nvSpPr>
        <p:spPr>
          <a:xfrm>
            <a:off x="2699205" y="886585"/>
            <a:ext cx="3215119" cy="108672"/>
          </a:xfrm>
          <a:prstGeom prst="rect">
            <a:avLst/>
          </a:prstGeom>
          <a:solidFill>
            <a:srgbClr val="194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row: Bent 56">
            <a:extLst>
              <a:ext uri="{FF2B5EF4-FFF2-40B4-BE49-F238E27FC236}">
                <a16:creationId xmlns:a16="http://schemas.microsoft.com/office/drawing/2014/main" id="{58D64404-300A-E147-E964-539A01203E60}"/>
              </a:ext>
            </a:extLst>
          </p:cNvPr>
          <p:cNvSpPr/>
          <p:nvPr/>
        </p:nvSpPr>
        <p:spPr>
          <a:xfrm rot="5400000" flipH="1" flipV="1">
            <a:off x="2457447" y="3210993"/>
            <a:ext cx="1004780" cy="995062"/>
          </a:xfrm>
          <a:prstGeom prst="bentArrow">
            <a:avLst>
              <a:gd name="adj1" fmla="val 11040"/>
              <a:gd name="adj2" fmla="val 12766"/>
              <a:gd name="adj3" fmla="val 0"/>
              <a:gd name="adj4" fmla="val 59399"/>
            </a:avLst>
          </a:prstGeom>
          <a:solidFill>
            <a:srgbClr val="6781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err="1">
              <a:ln>
                <a:noFill/>
              </a:ln>
              <a:solidFill>
                <a:srgbClr val="434A5C"/>
              </a:solidFill>
              <a:effectLst/>
              <a:uLnTx/>
              <a:uFillTx/>
              <a:latin typeface="Segoe UI"/>
              <a:ea typeface="+mn-ea"/>
              <a:cs typeface="Arial" pitchFamily="34" charset="0"/>
            </a:endParaRPr>
          </a:p>
        </p:txBody>
      </p:sp>
      <p:sp>
        <p:nvSpPr>
          <p:cNvPr id="59" name="Arrow: Bent 58">
            <a:extLst>
              <a:ext uri="{FF2B5EF4-FFF2-40B4-BE49-F238E27FC236}">
                <a16:creationId xmlns:a16="http://schemas.microsoft.com/office/drawing/2014/main" id="{185347F0-E410-09AA-FD05-D782C41C8119}"/>
              </a:ext>
            </a:extLst>
          </p:cNvPr>
          <p:cNvSpPr/>
          <p:nvPr/>
        </p:nvSpPr>
        <p:spPr>
          <a:xfrm rot="10800000" flipH="1" flipV="1">
            <a:off x="2533807" y="1469073"/>
            <a:ext cx="919099" cy="1737060"/>
          </a:xfrm>
          <a:prstGeom prst="bentArrow">
            <a:avLst>
              <a:gd name="adj1" fmla="val 12000"/>
              <a:gd name="adj2" fmla="val 15641"/>
              <a:gd name="adj3" fmla="val 10803"/>
              <a:gd name="adj4" fmla="val 59399"/>
            </a:avLst>
          </a:prstGeom>
          <a:solidFill>
            <a:srgbClr val="6781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err="1">
              <a:ln>
                <a:noFill/>
              </a:ln>
              <a:solidFill>
                <a:srgbClr val="434A5C"/>
              </a:solidFill>
              <a:effectLst/>
              <a:uLnTx/>
              <a:uFillTx/>
              <a:latin typeface="Segoe UI"/>
              <a:ea typeface="+mn-ea"/>
              <a:cs typeface="Arial" pitchFamily="34" charset="0"/>
            </a:endParaRPr>
          </a:p>
        </p:txBody>
      </p:sp>
      <p:sp>
        <p:nvSpPr>
          <p:cNvPr id="60" name="Star: 24 Points 59">
            <a:extLst>
              <a:ext uri="{FF2B5EF4-FFF2-40B4-BE49-F238E27FC236}">
                <a16:creationId xmlns:a16="http://schemas.microsoft.com/office/drawing/2014/main" id="{3A9E3433-1E86-A022-2D2E-A1BA7F40A717}"/>
              </a:ext>
            </a:extLst>
          </p:cNvPr>
          <p:cNvSpPr/>
          <p:nvPr/>
        </p:nvSpPr>
        <p:spPr>
          <a:xfrm>
            <a:off x="2920114" y="1941843"/>
            <a:ext cx="3284094" cy="1963614"/>
          </a:xfrm>
          <a:prstGeom prst="star24">
            <a:avLst/>
          </a:prstGeom>
          <a:solidFill>
            <a:srgbClr val="5C002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34CAF0C-6151-E75F-FB57-AFE021A0D286}"/>
              </a:ext>
            </a:extLst>
          </p:cNvPr>
          <p:cNvSpPr txBox="1"/>
          <p:nvPr/>
        </p:nvSpPr>
        <p:spPr>
          <a:xfrm>
            <a:off x="3491615" y="2682914"/>
            <a:ext cx="2099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EXTREME EVENTS</a:t>
            </a:r>
          </a:p>
          <a:p>
            <a:pPr algn="ctr" defTabSz="914400"/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Recover/Adapt/Mitigate</a:t>
            </a:r>
          </a:p>
        </p:txBody>
      </p:sp>
    </p:spTree>
    <p:extLst>
      <p:ext uri="{BB962C8B-B14F-4D97-AF65-F5344CB8AC3E}">
        <p14:creationId xmlns:p14="http://schemas.microsoft.com/office/powerpoint/2010/main" val="710681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F5158-55A5-2ECC-DFE0-E797A52D9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219D97-B0B8-92DA-8FDF-F47D893E8512}"/>
              </a:ext>
            </a:extLst>
          </p:cNvPr>
          <p:cNvGrpSpPr/>
          <p:nvPr/>
        </p:nvGrpSpPr>
        <p:grpSpPr>
          <a:xfrm>
            <a:off x="210051" y="864199"/>
            <a:ext cx="5717569" cy="1022279"/>
            <a:chOff x="868166" y="883579"/>
            <a:chExt cx="5717569" cy="102227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69C674C-DE42-7F06-A8ED-790B300FEBDA}"/>
                </a:ext>
              </a:extLst>
            </p:cNvPr>
            <p:cNvSpPr/>
            <p:nvPr/>
          </p:nvSpPr>
          <p:spPr>
            <a:xfrm>
              <a:off x="1114747" y="883579"/>
              <a:ext cx="5470988" cy="1022279"/>
            </a:xfrm>
            <a:prstGeom prst="roundRect">
              <a:avLst/>
            </a:prstGeom>
            <a:solidFill>
              <a:srgbClr val="DDAB3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D09B5981-EE55-5736-EDBB-40572BBA8558}"/>
                </a:ext>
              </a:extLst>
            </p:cNvPr>
            <p:cNvSpPr/>
            <p:nvPr/>
          </p:nvSpPr>
          <p:spPr>
            <a:xfrm>
              <a:off x="868166" y="1009437"/>
              <a:ext cx="1155843" cy="770562"/>
            </a:xfrm>
            <a:prstGeom prst="rightArrow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solidFill>
                <a:srgbClr val="E7E6E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10C8B472-ACC9-CA11-4096-EEC82B3E6820}"/>
                </a:ext>
              </a:extLst>
            </p:cNvPr>
            <p:cNvSpPr txBox="1">
              <a:spLocks/>
            </p:cNvSpPr>
            <p:nvPr/>
          </p:nvSpPr>
          <p:spPr>
            <a:xfrm>
              <a:off x="2270589" y="1323558"/>
              <a:ext cx="3945276" cy="546183"/>
            </a:xfrm>
            <a:prstGeom prst="rect">
              <a:avLst/>
            </a:prstGeom>
          </p:spPr>
          <p:txBody>
            <a:bodyPr vert="horz" wrap="square" lIns="34299" tIns="17149" rIns="34299" bIns="17149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313"/>
                </a:lnSpc>
              </a:pPr>
              <a:r>
                <a:rPr lang="en-GB" sz="1800" dirty="0">
                  <a:solidFill>
                    <a:schemeClr val="bg1"/>
                  </a:solidFill>
                  <a:latin typeface="+mn-lt"/>
                  <a:cs typeface="Segoe UI" panose="020B0502040204020203" pitchFamily="34" charset="0"/>
                </a:rPr>
                <a:t>on a framework to ensure freight network resilience is incorporated in the next FMP update</a:t>
              </a:r>
              <a:endParaRPr lang="en-US" sz="1800" dirty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65B763-DDD4-3299-CCE9-61640FB34C77}"/>
                </a:ext>
              </a:extLst>
            </p:cNvPr>
            <p:cNvSpPr txBox="1"/>
            <p:nvPr/>
          </p:nvSpPr>
          <p:spPr>
            <a:xfrm>
              <a:off x="2214584" y="936642"/>
              <a:ext cx="1853413" cy="369332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ea typeface="League Spartan" charset="0"/>
                  <a:cs typeface="Segoe UI" panose="020B0502040204020203" pitchFamily="34" charset="0"/>
                </a:rPr>
                <a:t>Coordinate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83D0D4D-FBFC-9D88-0314-0B3FCD83E385}"/>
              </a:ext>
            </a:extLst>
          </p:cNvPr>
          <p:cNvGrpSpPr/>
          <p:nvPr/>
        </p:nvGrpSpPr>
        <p:grpSpPr>
          <a:xfrm>
            <a:off x="1671834" y="2316087"/>
            <a:ext cx="5717569" cy="1022279"/>
            <a:chOff x="868166" y="2219978"/>
            <a:chExt cx="5717569" cy="102227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C0B7D98-526C-38AB-DB52-2D11C59C3CDB}"/>
                </a:ext>
              </a:extLst>
            </p:cNvPr>
            <p:cNvSpPr/>
            <p:nvPr/>
          </p:nvSpPr>
          <p:spPr>
            <a:xfrm>
              <a:off x="1114747" y="2219978"/>
              <a:ext cx="5470988" cy="1022279"/>
            </a:xfrm>
            <a:prstGeom prst="roundRect">
              <a:avLst/>
            </a:prstGeom>
            <a:solidFill>
              <a:srgbClr val="19447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6874C7AC-E5B8-AC92-7449-94CA2F47B93A}"/>
                </a:ext>
              </a:extLst>
            </p:cNvPr>
            <p:cNvSpPr/>
            <p:nvPr/>
          </p:nvSpPr>
          <p:spPr>
            <a:xfrm>
              <a:off x="868166" y="2345836"/>
              <a:ext cx="1155843" cy="770562"/>
            </a:xfrm>
            <a:prstGeom prst="rightArrow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solidFill>
                <a:srgbClr val="E7E6E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C6699BA4-4E13-874F-92A8-2BA2B89F34A4}"/>
                </a:ext>
              </a:extLst>
            </p:cNvPr>
            <p:cNvSpPr txBox="1">
              <a:spLocks/>
            </p:cNvSpPr>
            <p:nvPr/>
          </p:nvSpPr>
          <p:spPr>
            <a:xfrm>
              <a:off x="2270589" y="2659957"/>
              <a:ext cx="3611963" cy="379471"/>
            </a:xfrm>
            <a:prstGeom prst="rect">
              <a:avLst/>
            </a:prstGeom>
          </p:spPr>
          <p:txBody>
            <a:bodyPr vert="horz" wrap="square" lIns="34299" tIns="17149" rIns="34299" bIns="17149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313"/>
                </a:lnSpc>
              </a:pPr>
              <a:r>
                <a:rPr lang="en-US" sz="1800" dirty="0">
                  <a:solidFill>
                    <a:schemeClr val="bg1"/>
                  </a:solidFill>
                  <a:latin typeface="+mn-lt"/>
                  <a:cs typeface="Segoe UI" panose="020B0502040204020203" pitchFamily="34" charset="0"/>
                </a:rPr>
                <a:t>to disruptive event vulnerability in the Texas Asset Management Plan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B1E7F8-584A-CF3A-AD58-E4C235493DB7}"/>
                </a:ext>
              </a:extLst>
            </p:cNvPr>
            <p:cNvSpPr txBox="1"/>
            <p:nvPr/>
          </p:nvSpPr>
          <p:spPr>
            <a:xfrm>
              <a:off x="2214584" y="2273041"/>
              <a:ext cx="1853413" cy="369332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ea typeface="League Spartan" charset="0"/>
                  <a:cs typeface="Segoe UI" panose="020B0502040204020203" pitchFamily="34" charset="0"/>
                </a:rPr>
                <a:t>Link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A3C363-5255-0451-637E-298B56591B4E}"/>
              </a:ext>
            </a:extLst>
          </p:cNvPr>
          <p:cNvGrpSpPr/>
          <p:nvPr/>
        </p:nvGrpSpPr>
        <p:grpSpPr>
          <a:xfrm>
            <a:off x="3133618" y="3767975"/>
            <a:ext cx="5717569" cy="1022279"/>
            <a:chOff x="868166" y="3558289"/>
            <a:chExt cx="5717569" cy="102227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B69214C-8323-E2EB-6B1C-684DC789B97D}"/>
                </a:ext>
              </a:extLst>
            </p:cNvPr>
            <p:cNvSpPr/>
            <p:nvPr/>
          </p:nvSpPr>
          <p:spPr>
            <a:xfrm>
              <a:off x="1114747" y="3558289"/>
              <a:ext cx="5470988" cy="1022279"/>
            </a:xfrm>
            <a:prstGeom prst="roundRect">
              <a:avLst/>
            </a:prstGeom>
            <a:solidFill>
              <a:srgbClr val="6782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6A550189-DEBD-B5C8-7342-43B0EDFB0ABD}"/>
                </a:ext>
              </a:extLst>
            </p:cNvPr>
            <p:cNvSpPr/>
            <p:nvPr/>
          </p:nvSpPr>
          <p:spPr>
            <a:xfrm>
              <a:off x="868166" y="3684147"/>
              <a:ext cx="1155843" cy="770562"/>
            </a:xfrm>
            <a:prstGeom prst="rightArrow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solidFill>
                <a:srgbClr val="E7E6E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37C19D9E-17CA-DBA2-30B9-DA72B12D97D5}"/>
                </a:ext>
              </a:extLst>
            </p:cNvPr>
            <p:cNvSpPr txBox="1">
              <a:spLocks/>
            </p:cNvSpPr>
            <p:nvPr/>
          </p:nvSpPr>
          <p:spPr>
            <a:xfrm>
              <a:off x="2270589" y="3998268"/>
              <a:ext cx="3179851" cy="379471"/>
            </a:xfrm>
            <a:prstGeom prst="rect">
              <a:avLst/>
            </a:prstGeom>
          </p:spPr>
          <p:txBody>
            <a:bodyPr vert="horz" wrap="square" lIns="34299" tIns="17149" rIns="34299" bIns="17149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313"/>
                </a:lnSpc>
              </a:pPr>
              <a:r>
                <a:rPr lang="en-US" sz="1800" dirty="0">
                  <a:solidFill>
                    <a:schemeClr val="bg1"/>
                  </a:solidFill>
                  <a:latin typeface="+mn-lt"/>
                  <a:cs typeface="Segoe UI" panose="020B0502040204020203" pitchFamily="34" charset="0"/>
                </a:rPr>
                <a:t>at-risk MFN components and reasonable alternatives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055A19-8E37-BC51-2402-0ADA2CE6AC62}"/>
                </a:ext>
              </a:extLst>
            </p:cNvPr>
            <p:cNvSpPr txBox="1"/>
            <p:nvPr/>
          </p:nvSpPr>
          <p:spPr>
            <a:xfrm>
              <a:off x="2214584" y="3611352"/>
              <a:ext cx="2120958" cy="369332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ea typeface="League Spartan" charset="0"/>
                  <a:cs typeface="Segoe UI" panose="020B0502040204020203" pitchFamily="34" charset="0"/>
                </a:rPr>
                <a:t>Identify (evaluate)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1539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F5158-55A5-2ECC-DFE0-E797A52D9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Development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5B583C-A427-0C8B-B6B0-1AF13D2FEBC1}"/>
              </a:ext>
            </a:extLst>
          </p:cNvPr>
          <p:cNvGrpSpPr/>
          <p:nvPr/>
        </p:nvGrpSpPr>
        <p:grpSpPr>
          <a:xfrm>
            <a:off x="283344" y="849154"/>
            <a:ext cx="6522479" cy="822960"/>
            <a:chOff x="1310760" y="913627"/>
            <a:chExt cx="6522479" cy="822960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7CFEF85-779E-8107-F1F7-E4AFAC58E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0760" y="913627"/>
              <a:ext cx="6522479" cy="822960"/>
            </a:xfrm>
            <a:custGeom>
              <a:avLst/>
              <a:gdLst>
                <a:gd name="T0" fmla="*/ 533 w 8894"/>
                <a:gd name="T1" fmla="*/ 714 h 1571"/>
                <a:gd name="T2" fmla="*/ 55 w 8894"/>
                <a:gd name="T3" fmla="*/ 154 h 1571"/>
                <a:gd name="T4" fmla="*/ 55 w 8894"/>
                <a:gd name="T5" fmla="*/ 154 h 1571"/>
                <a:gd name="T6" fmla="*/ 126 w 8894"/>
                <a:gd name="T7" fmla="*/ 0 h 1571"/>
                <a:gd name="T8" fmla="*/ 8249 w 8894"/>
                <a:gd name="T9" fmla="*/ 0 h 1571"/>
                <a:gd name="T10" fmla="*/ 8249 w 8894"/>
                <a:gd name="T11" fmla="*/ 0 h 1571"/>
                <a:gd name="T12" fmla="*/ 8322 w 8894"/>
                <a:gd name="T13" fmla="*/ 35 h 1571"/>
                <a:gd name="T14" fmla="*/ 8866 w 8894"/>
                <a:gd name="T15" fmla="*/ 717 h 1571"/>
                <a:gd name="T16" fmla="*/ 8866 w 8894"/>
                <a:gd name="T17" fmla="*/ 717 h 1571"/>
                <a:gd name="T18" fmla="*/ 8867 w 8894"/>
                <a:gd name="T19" fmla="*/ 832 h 1571"/>
                <a:gd name="T20" fmla="*/ 8322 w 8894"/>
                <a:gd name="T21" fmla="*/ 1534 h 1571"/>
                <a:gd name="T22" fmla="*/ 8322 w 8894"/>
                <a:gd name="T23" fmla="*/ 1534 h 1571"/>
                <a:gd name="T24" fmla="*/ 8248 w 8894"/>
                <a:gd name="T25" fmla="*/ 1570 h 1571"/>
                <a:gd name="T26" fmla="*/ 122 w 8894"/>
                <a:gd name="T27" fmla="*/ 1570 h 1571"/>
                <a:gd name="T28" fmla="*/ 122 w 8894"/>
                <a:gd name="T29" fmla="*/ 1570 h 1571"/>
                <a:gd name="T30" fmla="*/ 51 w 8894"/>
                <a:gd name="T31" fmla="*/ 1417 h 1571"/>
                <a:gd name="T32" fmla="*/ 534 w 8894"/>
                <a:gd name="T33" fmla="*/ 835 h 1571"/>
                <a:gd name="T34" fmla="*/ 534 w 8894"/>
                <a:gd name="T35" fmla="*/ 835 h 1571"/>
                <a:gd name="T36" fmla="*/ 533 w 8894"/>
                <a:gd name="T37" fmla="*/ 714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894" h="1571">
                  <a:moveTo>
                    <a:pt x="533" y="714"/>
                  </a:moveTo>
                  <a:lnTo>
                    <a:pt x="55" y="154"/>
                  </a:lnTo>
                  <a:lnTo>
                    <a:pt x="55" y="154"/>
                  </a:lnTo>
                  <a:cubicBezTo>
                    <a:pt x="3" y="94"/>
                    <a:pt x="46" y="0"/>
                    <a:pt x="126" y="0"/>
                  </a:cubicBezTo>
                  <a:lnTo>
                    <a:pt x="8249" y="0"/>
                  </a:lnTo>
                  <a:lnTo>
                    <a:pt x="8249" y="0"/>
                  </a:lnTo>
                  <a:cubicBezTo>
                    <a:pt x="8277" y="0"/>
                    <a:pt x="8304" y="13"/>
                    <a:pt x="8322" y="35"/>
                  </a:cubicBezTo>
                  <a:lnTo>
                    <a:pt x="8866" y="717"/>
                  </a:lnTo>
                  <a:lnTo>
                    <a:pt x="8866" y="717"/>
                  </a:lnTo>
                  <a:cubicBezTo>
                    <a:pt x="8893" y="750"/>
                    <a:pt x="8893" y="798"/>
                    <a:pt x="8867" y="832"/>
                  </a:cubicBezTo>
                  <a:lnTo>
                    <a:pt x="8322" y="1534"/>
                  </a:lnTo>
                  <a:lnTo>
                    <a:pt x="8322" y="1534"/>
                  </a:lnTo>
                  <a:cubicBezTo>
                    <a:pt x="8304" y="1556"/>
                    <a:pt x="8277" y="1570"/>
                    <a:pt x="8248" y="1570"/>
                  </a:cubicBezTo>
                  <a:lnTo>
                    <a:pt x="122" y="1570"/>
                  </a:lnTo>
                  <a:lnTo>
                    <a:pt x="122" y="1570"/>
                  </a:lnTo>
                  <a:cubicBezTo>
                    <a:pt x="43" y="1570"/>
                    <a:pt x="0" y="1478"/>
                    <a:pt x="51" y="1417"/>
                  </a:cubicBezTo>
                  <a:lnTo>
                    <a:pt x="534" y="835"/>
                  </a:lnTo>
                  <a:lnTo>
                    <a:pt x="534" y="835"/>
                  </a:lnTo>
                  <a:cubicBezTo>
                    <a:pt x="563" y="800"/>
                    <a:pt x="563" y="749"/>
                    <a:pt x="533" y="714"/>
                  </a:cubicBezTo>
                </a:path>
              </a:pathLst>
            </a:custGeom>
            <a:solidFill>
              <a:srgbClr val="DDAB37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800">
                <a:latin typeface="Franklin Gothic Book" panose="020B05030201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2CABBA0-63D8-536C-FB37-9C8B2363570C}"/>
                </a:ext>
              </a:extLst>
            </p:cNvPr>
            <p:cNvSpPr txBox="1"/>
            <p:nvPr/>
          </p:nvSpPr>
          <p:spPr>
            <a:xfrm>
              <a:off x="3707819" y="955648"/>
              <a:ext cx="1728358" cy="64633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Franklin Gothic Book" panose="020B0503020102020204" pitchFamily="34" charset="0"/>
                  <a:ea typeface="League Spartan" charset="0"/>
                  <a:cs typeface="Segoe UI" panose="020B0502040204020203" pitchFamily="34" charset="0"/>
                </a:rPr>
                <a:t>Update </a:t>
              </a:r>
            </a:p>
            <a:p>
              <a:pPr algn="ctr"/>
              <a:r>
                <a:rPr lang="en-US" sz="1800" dirty="0">
                  <a:solidFill>
                    <a:schemeClr val="bg1"/>
                  </a:solidFill>
                  <a:latin typeface="Franklin Gothic Book" panose="020B0503020102020204" pitchFamily="34" charset="0"/>
                  <a:ea typeface="League Spartan" charset="0"/>
                  <a:cs typeface="Segoe UI" panose="020B0502040204020203" pitchFamily="34" charset="0"/>
                </a:rPr>
                <a:t>design manuals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CC767A-E52F-5EEC-A13D-CCC1D5EFE0EC}"/>
              </a:ext>
            </a:extLst>
          </p:cNvPr>
          <p:cNvGrpSpPr/>
          <p:nvPr/>
        </p:nvGrpSpPr>
        <p:grpSpPr>
          <a:xfrm>
            <a:off x="1333877" y="2318730"/>
            <a:ext cx="6522479" cy="822960"/>
            <a:chOff x="1310760" y="2254643"/>
            <a:chExt cx="6522479" cy="822960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83D9149-9E80-0ACD-ADB9-E1FFDA5DD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0760" y="2254643"/>
              <a:ext cx="6522479" cy="822960"/>
            </a:xfrm>
            <a:custGeom>
              <a:avLst/>
              <a:gdLst>
                <a:gd name="T0" fmla="*/ 533 w 8894"/>
                <a:gd name="T1" fmla="*/ 715 h 1571"/>
                <a:gd name="T2" fmla="*/ 55 w 8894"/>
                <a:gd name="T3" fmla="*/ 155 h 1571"/>
                <a:gd name="T4" fmla="*/ 55 w 8894"/>
                <a:gd name="T5" fmla="*/ 155 h 1571"/>
                <a:gd name="T6" fmla="*/ 126 w 8894"/>
                <a:gd name="T7" fmla="*/ 0 h 1571"/>
                <a:gd name="T8" fmla="*/ 8249 w 8894"/>
                <a:gd name="T9" fmla="*/ 0 h 1571"/>
                <a:gd name="T10" fmla="*/ 8249 w 8894"/>
                <a:gd name="T11" fmla="*/ 0 h 1571"/>
                <a:gd name="T12" fmla="*/ 8322 w 8894"/>
                <a:gd name="T13" fmla="*/ 36 h 1571"/>
                <a:gd name="T14" fmla="*/ 8866 w 8894"/>
                <a:gd name="T15" fmla="*/ 717 h 1571"/>
                <a:gd name="T16" fmla="*/ 8866 w 8894"/>
                <a:gd name="T17" fmla="*/ 717 h 1571"/>
                <a:gd name="T18" fmla="*/ 8867 w 8894"/>
                <a:gd name="T19" fmla="*/ 833 h 1571"/>
                <a:gd name="T20" fmla="*/ 8322 w 8894"/>
                <a:gd name="T21" fmla="*/ 1534 h 1571"/>
                <a:gd name="T22" fmla="*/ 8322 w 8894"/>
                <a:gd name="T23" fmla="*/ 1534 h 1571"/>
                <a:gd name="T24" fmla="*/ 8248 w 8894"/>
                <a:gd name="T25" fmla="*/ 1570 h 1571"/>
                <a:gd name="T26" fmla="*/ 122 w 8894"/>
                <a:gd name="T27" fmla="*/ 1570 h 1571"/>
                <a:gd name="T28" fmla="*/ 122 w 8894"/>
                <a:gd name="T29" fmla="*/ 1570 h 1571"/>
                <a:gd name="T30" fmla="*/ 51 w 8894"/>
                <a:gd name="T31" fmla="*/ 1417 h 1571"/>
                <a:gd name="T32" fmla="*/ 534 w 8894"/>
                <a:gd name="T33" fmla="*/ 835 h 1571"/>
                <a:gd name="T34" fmla="*/ 534 w 8894"/>
                <a:gd name="T35" fmla="*/ 835 h 1571"/>
                <a:gd name="T36" fmla="*/ 533 w 8894"/>
                <a:gd name="T37" fmla="*/ 715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894" h="1571">
                  <a:moveTo>
                    <a:pt x="533" y="715"/>
                  </a:moveTo>
                  <a:lnTo>
                    <a:pt x="55" y="155"/>
                  </a:lnTo>
                  <a:lnTo>
                    <a:pt x="55" y="155"/>
                  </a:lnTo>
                  <a:cubicBezTo>
                    <a:pt x="3" y="94"/>
                    <a:pt x="46" y="0"/>
                    <a:pt x="126" y="0"/>
                  </a:cubicBezTo>
                  <a:lnTo>
                    <a:pt x="8249" y="0"/>
                  </a:lnTo>
                  <a:lnTo>
                    <a:pt x="8249" y="0"/>
                  </a:lnTo>
                  <a:cubicBezTo>
                    <a:pt x="8277" y="0"/>
                    <a:pt x="8304" y="13"/>
                    <a:pt x="8322" y="36"/>
                  </a:cubicBezTo>
                  <a:lnTo>
                    <a:pt x="8866" y="717"/>
                  </a:lnTo>
                  <a:lnTo>
                    <a:pt x="8866" y="717"/>
                  </a:lnTo>
                  <a:cubicBezTo>
                    <a:pt x="8893" y="751"/>
                    <a:pt x="8893" y="799"/>
                    <a:pt x="8867" y="833"/>
                  </a:cubicBezTo>
                  <a:lnTo>
                    <a:pt x="8322" y="1534"/>
                  </a:lnTo>
                  <a:lnTo>
                    <a:pt x="8322" y="1534"/>
                  </a:lnTo>
                  <a:cubicBezTo>
                    <a:pt x="8304" y="1557"/>
                    <a:pt x="8277" y="1570"/>
                    <a:pt x="8248" y="1570"/>
                  </a:cubicBezTo>
                  <a:lnTo>
                    <a:pt x="122" y="1570"/>
                  </a:lnTo>
                  <a:lnTo>
                    <a:pt x="122" y="1570"/>
                  </a:lnTo>
                  <a:cubicBezTo>
                    <a:pt x="43" y="1570"/>
                    <a:pt x="0" y="1478"/>
                    <a:pt x="51" y="1417"/>
                  </a:cubicBezTo>
                  <a:lnTo>
                    <a:pt x="534" y="835"/>
                  </a:lnTo>
                  <a:lnTo>
                    <a:pt x="534" y="835"/>
                  </a:lnTo>
                  <a:cubicBezTo>
                    <a:pt x="563" y="800"/>
                    <a:pt x="563" y="749"/>
                    <a:pt x="533" y="715"/>
                  </a:cubicBezTo>
                </a:path>
              </a:pathLst>
            </a:custGeom>
            <a:solidFill>
              <a:srgbClr val="19447E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800">
                <a:latin typeface="Franklin Gothic Book" panose="020B05030201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FE8187-E238-E119-8866-373DD03B3415}"/>
                </a:ext>
              </a:extLst>
            </p:cNvPr>
            <p:cNvSpPr txBox="1"/>
            <p:nvPr/>
          </p:nvSpPr>
          <p:spPr>
            <a:xfrm>
              <a:off x="2854894" y="2335340"/>
              <a:ext cx="3434210" cy="64633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pPr lvl="0" algn="ctr"/>
              <a:r>
                <a:rPr lang="en-GB" sz="1800" b="1" dirty="0">
                  <a:solidFill>
                    <a:schemeClr val="bg1"/>
                  </a:solidFill>
                  <a:latin typeface="Franklin Gothic Book" panose="020B0503020102020204" pitchFamily="34" charset="0"/>
                  <a:cs typeface="Segoe UI" panose="020B0502040204020203" pitchFamily="34" charset="0"/>
                </a:rPr>
                <a:t>Enhance </a:t>
              </a:r>
            </a:p>
            <a:p>
              <a:pPr lvl="0" algn="ctr"/>
              <a:r>
                <a:rPr lang="en-GB" sz="1800" dirty="0">
                  <a:solidFill>
                    <a:schemeClr val="bg1"/>
                  </a:solidFill>
                  <a:latin typeface="Franklin Gothic Book" panose="020B0503020102020204" pitchFamily="34" charset="0"/>
                  <a:cs typeface="Segoe UI" panose="020B0502040204020203" pitchFamily="34" charset="0"/>
                </a:rPr>
                <a:t>stormwater management designs</a:t>
              </a:r>
              <a:endParaRPr lang="en-US" sz="1800" dirty="0">
                <a:solidFill>
                  <a:schemeClr val="bg1"/>
                </a:solidFill>
                <a:latin typeface="Franklin Gothic Book" panose="020B050302010202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7BD7D8-0785-AFF0-506F-A96611AA1536}"/>
              </a:ext>
            </a:extLst>
          </p:cNvPr>
          <p:cNvGrpSpPr/>
          <p:nvPr/>
        </p:nvGrpSpPr>
        <p:grpSpPr>
          <a:xfrm>
            <a:off x="2384409" y="3757528"/>
            <a:ext cx="6522479" cy="1077218"/>
            <a:chOff x="1310760" y="3408768"/>
            <a:chExt cx="6522479" cy="1077218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567AADCE-EFFA-3A7F-F64B-14E4C6F6F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0760" y="3488566"/>
              <a:ext cx="6522479" cy="822960"/>
            </a:xfrm>
            <a:custGeom>
              <a:avLst/>
              <a:gdLst>
                <a:gd name="T0" fmla="*/ 533 w 8894"/>
                <a:gd name="T1" fmla="*/ 714 h 1570"/>
                <a:gd name="T2" fmla="*/ 55 w 8894"/>
                <a:gd name="T3" fmla="*/ 154 h 1570"/>
                <a:gd name="T4" fmla="*/ 55 w 8894"/>
                <a:gd name="T5" fmla="*/ 154 h 1570"/>
                <a:gd name="T6" fmla="*/ 126 w 8894"/>
                <a:gd name="T7" fmla="*/ 0 h 1570"/>
                <a:gd name="T8" fmla="*/ 8249 w 8894"/>
                <a:gd name="T9" fmla="*/ 0 h 1570"/>
                <a:gd name="T10" fmla="*/ 8249 w 8894"/>
                <a:gd name="T11" fmla="*/ 0 h 1570"/>
                <a:gd name="T12" fmla="*/ 8322 w 8894"/>
                <a:gd name="T13" fmla="*/ 35 h 1570"/>
                <a:gd name="T14" fmla="*/ 8866 w 8894"/>
                <a:gd name="T15" fmla="*/ 717 h 1570"/>
                <a:gd name="T16" fmla="*/ 8866 w 8894"/>
                <a:gd name="T17" fmla="*/ 717 h 1570"/>
                <a:gd name="T18" fmla="*/ 8867 w 8894"/>
                <a:gd name="T19" fmla="*/ 832 h 1570"/>
                <a:gd name="T20" fmla="*/ 8322 w 8894"/>
                <a:gd name="T21" fmla="*/ 1533 h 1570"/>
                <a:gd name="T22" fmla="*/ 8322 w 8894"/>
                <a:gd name="T23" fmla="*/ 1533 h 1570"/>
                <a:gd name="T24" fmla="*/ 8248 w 8894"/>
                <a:gd name="T25" fmla="*/ 1569 h 1570"/>
                <a:gd name="T26" fmla="*/ 122 w 8894"/>
                <a:gd name="T27" fmla="*/ 1569 h 1570"/>
                <a:gd name="T28" fmla="*/ 122 w 8894"/>
                <a:gd name="T29" fmla="*/ 1569 h 1570"/>
                <a:gd name="T30" fmla="*/ 51 w 8894"/>
                <a:gd name="T31" fmla="*/ 1416 h 1570"/>
                <a:gd name="T32" fmla="*/ 534 w 8894"/>
                <a:gd name="T33" fmla="*/ 834 h 1570"/>
                <a:gd name="T34" fmla="*/ 534 w 8894"/>
                <a:gd name="T35" fmla="*/ 834 h 1570"/>
                <a:gd name="T36" fmla="*/ 533 w 8894"/>
                <a:gd name="T37" fmla="*/ 714 h 1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894" h="1570">
                  <a:moveTo>
                    <a:pt x="533" y="714"/>
                  </a:moveTo>
                  <a:lnTo>
                    <a:pt x="55" y="154"/>
                  </a:lnTo>
                  <a:lnTo>
                    <a:pt x="55" y="154"/>
                  </a:lnTo>
                  <a:cubicBezTo>
                    <a:pt x="3" y="93"/>
                    <a:pt x="46" y="0"/>
                    <a:pt x="126" y="0"/>
                  </a:cubicBezTo>
                  <a:lnTo>
                    <a:pt x="8249" y="0"/>
                  </a:lnTo>
                  <a:lnTo>
                    <a:pt x="8249" y="0"/>
                  </a:lnTo>
                  <a:cubicBezTo>
                    <a:pt x="8277" y="0"/>
                    <a:pt x="8304" y="13"/>
                    <a:pt x="8322" y="35"/>
                  </a:cubicBezTo>
                  <a:lnTo>
                    <a:pt x="8866" y="717"/>
                  </a:lnTo>
                  <a:lnTo>
                    <a:pt x="8866" y="717"/>
                  </a:lnTo>
                  <a:cubicBezTo>
                    <a:pt x="8893" y="750"/>
                    <a:pt x="8893" y="798"/>
                    <a:pt x="8867" y="832"/>
                  </a:cubicBezTo>
                  <a:lnTo>
                    <a:pt x="8322" y="1533"/>
                  </a:lnTo>
                  <a:lnTo>
                    <a:pt x="8322" y="1533"/>
                  </a:lnTo>
                  <a:cubicBezTo>
                    <a:pt x="8304" y="1557"/>
                    <a:pt x="8277" y="1569"/>
                    <a:pt x="8248" y="1569"/>
                  </a:cubicBezTo>
                  <a:lnTo>
                    <a:pt x="122" y="1569"/>
                  </a:lnTo>
                  <a:lnTo>
                    <a:pt x="122" y="1569"/>
                  </a:lnTo>
                  <a:cubicBezTo>
                    <a:pt x="43" y="1569"/>
                    <a:pt x="0" y="1478"/>
                    <a:pt x="51" y="1416"/>
                  </a:cubicBezTo>
                  <a:lnTo>
                    <a:pt x="534" y="834"/>
                  </a:lnTo>
                  <a:lnTo>
                    <a:pt x="534" y="834"/>
                  </a:lnTo>
                  <a:cubicBezTo>
                    <a:pt x="563" y="799"/>
                    <a:pt x="563" y="749"/>
                    <a:pt x="533" y="714"/>
                  </a:cubicBezTo>
                </a:path>
              </a:pathLst>
            </a:custGeom>
            <a:solidFill>
              <a:srgbClr val="67825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600">
                <a:latin typeface="Franklin Gothic Book" panose="020B05030201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017EA9-5D78-4A19-C368-0095FD391DC8}"/>
                </a:ext>
              </a:extLst>
            </p:cNvPr>
            <p:cNvSpPr txBox="1"/>
            <p:nvPr/>
          </p:nvSpPr>
          <p:spPr>
            <a:xfrm>
              <a:off x="1761065" y="3408768"/>
              <a:ext cx="5621866" cy="1077218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Franklin Gothic Book" panose="020B0503020102020204" pitchFamily="34" charset="0"/>
                  <a:cs typeface="Segoe UI" panose="020B0502040204020203" pitchFamily="34" charset="0"/>
                </a:rPr>
                <a:t>Adopt </a:t>
              </a:r>
            </a:p>
            <a:p>
              <a:pPr algn="ctr"/>
              <a:r>
                <a:rPr lang="en-GB" sz="1600" dirty="0">
                  <a:solidFill>
                    <a:schemeClr val="bg1"/>
                  </a:solidFill>
                  <a:latin typeface="Franklin Gothic Book" panose="020B0503020102020204" pitchFamily="34" charset="0"/>
                  <a:cs typeface="Segoe UI" panose="020B0502040204020203" pitchFamily="34" charset="0"/>
                </a:rPr>
                <a:t>design standards or guidelines with more conservative flood frequency events (i.e., 500‑year floods vs. 100-year floods)</a:t>
              </a:r>
              <a:endParaRPr lang="en-US" sz="1600" dirty="0">
                <a:solidFill>
                  <a:schemeClr val="bg1"/>
                </a:solidFill>
                <a:latin typeface="Franklin Gothic Book" panose="020B0503020102020204" pitchFamily="34" charset="0"/>
                <a:cs typeface="Segoe UI" panose="020B0502040204020203" pitchFamily="34" charset="0"/>
              </a:endParaRPr>
            </a:p>
            <a:p>
              <a:pPr algn="ctr"/>
              <a:endParaRPr lang="en-US" sz="1600" b="1" dirty="0">
                <a:solidFill>
                  <a:schemeClr val="bg1"/>
                </a:solidFill>
                <a:latin typeface="Franklin Gothic Book" panose="020B0503020102020204" pitchFamily="34" charset="0"/>
                <a:ea typeface="League Spartan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3755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0BD43-E13B-807F-029D-F1A37596D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19F5A4-00D9-5D8F-D77F-0791B2AB9AE0}"/>
              </a:ext>
            </a:extLst>
          </p:cNvPr>
          <p:cNvSpPr txBox="1"/>
          <p:nvPr/>
        </p:nvSpPr>
        <p:spPr>
          <a:xfrm>
            <a:off x="6481869" y="898227"/>
            <a:ext cx="1913216" cy="58477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Franklin Gothic Book" panose="020B0503020102020204" pitchFamily="34" charset="0"/>
                <a:ea typeface="League Spartan" charset="0"/>
                <a:cs typeface="Poppins" pitchFamily="2" charset="77"/>
              </a:rPr>
              <a:t>Moisture-resistant </a:t>
            </a:r>
            <a:b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  <a:ea typeface="League Spartan" charset="0"/>
                <a:cs typeface="Poppins" pitchFamily="2" charset="77"/>
              </a:rPr>
            </a:b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  <a:ea typeface="League Spartan" charset="0"/>
                <a:cs typeface="Poppins" pitchFamily="2" charset="77"/>
              </a:rPr>
              <a:t>pavement sublayers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75FC2-E8E7-A9F4-1582-9A19F7BCB7CA}"/>
              </a:ext>
            </a:extLst>
          </p:cNvPr>
          <p:cNvSpPr txBox="1"/>
          <p:nvPr/>
        </p:nvSpPr>
        <p:spPr>
          <a:xfrm>
            <a:off x="6391477" y="3983115"/>
            <a:ext cx="2700827" cy="107721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  <a:latin typeface="Franklin Gothic Book" panose="020B0503020102020204" pitchFamily="34" charset="0"/>
                <a:ea typeface="League Spartan" charset="0"/>
                <a:cs typeface="Poppins" pitchFamily="2" charset="77"/>
              </a:rPr>
              <a:t>Improving</a:t>
            </a:r>
            <a:br>
              <a:rPr lang="en-US" sz="1600" b="1" dirty="0">
                <a:solidFill>
                  <a:schemeClr val="accent3"/>
                </a:solidFill>
                <a:latin typeface="Franklin Gothic Book" panose="020B0503020102020204" pitchFamily="34" charset="0"/>
                <a:ea typeface="League Spartan" charset="0"/>
                <a:cs typeface="Poppins" pitchFamily="2" charset="77"/>
              </a:rPr>
            </a:br>
            <a:r>
              <a:rPr lang="en-US" sz="1600" dirty="0">
                <a:solidFill>
                  <a:schemeClr val="accent3"/>
                </a:solidFill>
                <a:latin typeface="Franklin Gothic Book" panose="020B0503020102020204" pitchFamily="34" charset="0"/>
                <a:ea typeface="League Spartan" charset="0"/>
                <a:cs typeface="Poppins" pitchFamily="2" charset="77"/>
              </a:rPr>
              <a:t>drainage and reinforcing</a:t>
            </a:r>
            <a:br>
              <a:rPr lang="en-US" sz="1600" dirty="0">
                <a:solidFill>
                  <a:schemeClr val="accent3"/>
                </a:solidFill>
                <a:latin typeface="Franklin Gothic Book" panose="020B0503020102020204" pitchFamily="34" charset="0"/>
                <a:ea typeface="League Spartan" charset="0"/>
                <a:cs typeface="Poppins" pitchFamily="2" charset="77"/>
              </a:rPr>
            </a:br>
            <a:r>
              <a:rPr lang="en-US" sz="1600" dirty="0">
                <a:solidFill>
                  <a:schemeClr val="accent3"/>
                </a:solidFill>
                <a:latin typeface="Franklin Gothic Book" panose="020B0503020102020204" pitchFamily="34" charset="0"/>
                <a:ea typeface="League Spartan" charset="0"/>
                <a:cs typeface="Poppins" pitchFamily="2" charset="77"/>
              </a:rPr>
              <a:t>embankments in flood-prone areas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22B18-67F3-84A6-1058-E4B6780F70C8}"/>
              </a:ext>
            </a:extLst>
          </p:cNvPr>
          <p:cNvSpPr txBox="1"/>
          <p:nvPr/>
        </p:nvSpPr>
        <p:spPr>
          <a:xfrm>
            <a:off x="79305" y="914555"/>
            <a:ext cx="2776850" cy="58477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Franklin Gothic Book" panose="020B0503020102020204" pitchFamily="34" charset="0"/>
                <a:ea typeface="League Spartan" charset="0"/>
                <a:cs typeface="Poppins" pitchFamily="2" charset="77"/>
              </a:rPr>
              <a:t>Warm-mix asphalt </a:t>
            </a:r>
          </a:p>
          <a:p>
            <a:pPr algn="r"/>
            <a:r>
              <a:rPr lang="en-US" sz="1600" dirty="0">
                <a:solidFill>
                  <a:schemeClr val="accent1"/>
                </a:solidFill>
                <a:latin typeface="Franklin Gothic Book" panose="020B0503020102020204" pitchFamily="34" charset="0"/>
                <a:ea typeface="League Spartan" charset="0"/>
                <a:cs typeface="Poppins" pitchFamily="2" charset="77"/>
              </a:rPr>
              <a:t>as opposed to hot-mix asphalt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CE21AE-D788-E265-F430-F24E7C8669CA}"/>
              </a:ext>
            </a:extLst>
          </p:cNvPr>
          <p:cNvSpPr txBox="1"/>
          <p:nvPr/>
        </p:nvSpPr>
        <p:spPr>
          <a:xfrm>
            <a:off x="395737" y="3983114"/>
            <a:ext cx="2356479" cy="830997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Franklin Gothic Book" panose="020B0503020102020204" pitchFamily="34" charset="0"/>
                <a:ea typeface="League Spartan" charset="0"/>
                <a:cs typeface="Poppins" pitchFamily="2" charset="77"/>
              </a:rPr>
              <a:t>Materials</a:t>
            </a:r>
            <a:b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Franklin Gothic Book" panose="020B0503020102020204" pitchFamily="34" charset="0"/>
                <a:ea typeface="League Spartan" charset="0"/>
                <a:cs typeface="Poppins" pitchFamily="2" charset="77"/>
              </a:rPr>
            </a:b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Franklin Gothic Book" panose="020B0503020102020204" pitchFamily="34" charset="0"/>
                <a:ea typeface="League Spartan" charset="0"/>
                <a:cs typeface="Poppins" pitchFamily="2" charset="77"/>
              </a:rPr>
              <a:t>to withstand higher </a:t>
            </a:r>
          </a:p>
          <a:p>
            <a:pPr algn="r"/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Franklin Gothic Book" panose="020B0503020102020204" pitchFamily="34" charset="0"/>
                <a:ea typeface="League Spartan" charset="0"/>
                <a:cs typeface="Poppins" pitchFamily="2" charset="77"/>
              </a:rPr>
              <a:t>numbers of very hot days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D9C1F9-F570-001C-3EF1-10192B38DA96}"/>
              </a:ext>
            </a:extLst>
          </p:cNvPr>
          <p:cNvGrpSpPr/>
          <p:nvPr/>
        </p:nvGrpSpPr>
        <p:grpSpPr>
          <a:xfrm>
            <a:off x="2530134" y="610279"/>
            <a:ext cx="4371404" cy="4373320"/>
            <a:chOff x="2679253" y="1714053"/>
            <a:chExt cx="3429894" cy="342989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B9A0732-EEA0-EAA4-3A01-AEA294B8EDDB}"/>
                </a:ext>
              </a:extLst>
            </p:cNvPr>
            <p:cNvGrpSpPr/>
            <p:nvPr/>
          </p:nvGrpSpPr>
          <p:grpSpPr>
            <a:xfrm>
              <a:off x="2679253" y="1714053"/>
              <a:ext cx="3429894" cy="3429893"/>
              <a:chOff x="7616824" y="3320947"/>
              <a:chExt cx="9144002" cy="9144000"/>
            </a:xfrm>
          </p:grpSpPr>
          <p:sp>
            <p:nvSpPr>
              <p:cNvPr id="13" name="Shape 6">
                <a:extLst>
                  <a:ext uri="{FF2B5EF4-FFF2-40B4-BE49-F238E27FC236}">
                    <a16:creationId xmlns:a16="http://schemas.microsoft.com/office/drawing/2014/main" id="{8167110D-A167-A655-1989-D2954013C498}"/>
                  </a:ext>
                </a:extLst>
              </p:cNvPr>
              <p:cNvSpPr/>
              <p:nvPr/>
            </p:nvSpPr>
            <p:spPr>
              <a:xfrm>
                <a:off x="8323932" y="6798725"/>
                <a:ext cx="2559025" cy="2930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132" extrusionOk="0">
                    <a:moveTo>
                      <a:pt x="13929" y="3851"/>
                    </a:moveTo>
                    <a:cubicBezTo>
                      <a:pt x="14600" y="1451"/>
                      <a:pt x="17626" y="-268"/>
                      <a:pt x="21600" y="376"/>
                    </a:cubicBezTo>
                    <a:cubicBezTo>
                      <a:pt x="21573" y="372"/>
                      <a:pt x="21544" y="364"/>
                      <a:pt x="21517" y="359"/>
                    </a:cubicBezTo>
                    <a:cubicBezTo>
                      <a:pt x="19214" y="-228"/>
                      <a:pt x="4602" y="-1468"/>
                      <a:pt x="0" y="9812"/>
                    </a:cubicBezTo>
                    <a:cubicBezTo>
                      <a:pt x="278" y="12533"/>
                      <a:pt x="886" y="15276"/>
                      <a:pt x="3578" y="20132"/>
                    </a:cubicBezTo>
                    <a:lnTo>
                      <a:pt x="15687" y="15236"/>
                    </a:lnTo>
                    <a:cubicBezTo>
                      <a:pt x="13277" y="10565"/>
                      <a:pt x="13027" y="6823"/>
                      <a:pt x="13929" y="385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14" name="Shape 7">
                <a:extLst>
                  <a:ext uri="{FF2B5EF4-FFF2-40B4-BE49-F238E27FC236}">
                    <a16:creationId xmlns:a16="http://schemas.microsoft.com/office/drawing/2014/main" id="{0F335CB9-88D7-BF22-493B-C69358A5B14B}"/>
                  </a:ext>
                </a:extLst>
              </p:cNvPr>
              <p:cNvSpPr/>
              <p:nvPr/>
            </p:nvSpPr>
            <p:spPr>
              <a:xfrm>
                <a:off x="11064520" y="9225576"/>
                <a:ext cx="2930438" cy="25590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2" h="21600" extrusionOk="0">
                    <a:moveTo>
                      <a:pt x="3851" y="7671"/>
                    </a:moveTo>
                    <a:cubicBezTo>
                      <a:pt x="1451" y="7000"/>
                      <a:pt x="-268" y="3974"/>
                      <a:pt x="376" y="0"/>
                    </a:cubicBezTo>
                    <a:cubicBezTo>
                      <a:pt x="372" y="27"/>
                      <a:pt x="364" y="56"/>
                      <a:pt x="359" y="83"/>
                    </a:cubicBezTo>
                    <a:cubicBezTo>
                      <a:pt x="-228" y="2386"/>
                      <a:pt x="-1468" y="16998"/>
                      <a:pt x="9812" y="21600"/>
                    </a:cubicBezTo>
                    <a:cubicBezTo>
                      <a:pt x="12533" y="21322"/>
                      <a:pt x="15276" y="20714"/>
                      <a:pt x="20132" y="18022"/>
                    </a:cubicBezTo>
                    <a:lnTo>
                      <a:pt x="15236" y="5913"/>
                    </a:lnTo>
                    <a:cubicBezTo>
                      <a:pt x="10565" y="8323"/>
                      <a:pt x="6823" y="8573"/>
                      <a:pt x="3851" y="767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15" name="Shape 8">
                <a:extLst>
                  <a:ext uri="{FF2B5EF4-FFF2-40B4-BE49-F238E27FC236}">
                    <a16:creationId xmlns:a16="http://schemas.microsoft.com/office/drawing/2014/main" id="{45DBB973-AA4D-BFA1-3326-0299AF31CE89}"/>
                  </a:ext>
                </a:extLst>
              </p:cNvPr>
              <p:cNvSpPr/>
              <p:nvPr/>
            </p:nvSpPr>
            <p:spPr>
              <a:xfrm>
                <a:off x="13491370" y="6126358"/>
                <a:ext cx="2559025" cy="2930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132" extrusionOk="0">
                    <a:moveTo>
                      <a:pt x="7671" y="16281"/>
                    </a:moveTo>
                    <a:cubicBezTo>
                      <a:pt x="7000" y="18681"/>
                      <a:pt x="3974" y="20400"/>
                      <a:pt x="0" y="19756"/>
                    </a:cubicBezTo>
                    <a:cubicBezTo>
                      <a:pt x="27" y="19760"/>
                      <a:pt x="56" y="19768"/>
                      <a:pt x="83" y="19773"/>
                    </a:cubicBezTo>
                    <a:cubicBezTo>
                      <a:pt x="2386" y="20360"/>
                      <a:pt x="16998" y="21600"/>
                      <a:pt x="21600" y="10320"/>
                    </a:cubicBezTo>
                    <a:cubicBezTo>
                      <a:pt x="21322" y="7599"/>
                      <a:pt x="20714" y="4856"/>
                      <a:pt x="18022" y="0"/>
                    </a:cubicBezTo>
                    <a:lnTo>
                      <a:pt x="5913" y="4896"/>
                    </a:lnTo>
                    <a:cubicBezTo>
                      <a:pt x="8323" y="9567"/>
                      <a:pt x="8573" y="13309"/>
                      <a:pt x="7671" y="16281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16" name="Shape 9">
                <a:extLst>
                  <a:ext uri="{FF2B5EF4-FFF2-40B4-BE49-F238E27FC236}">
                    <a16:creationId xmlns:a16="http://schemas.microsoft.com/office/drawing/2014/main" id="{1F3C7348-7F54-C641-30B6-E94FF51ECFBA}"/>
                  </a:ext>
                </a:extLst>
              </p:cNvPr>
              <p:cNvSpPr/>
              <p:nvPr/>
            </p:nvSpPr>
            <p:spPr>
              <a:xfrm>
                <a:off x="10381493" y="4067179"/>
                <a:ext cx="2930438" cy="2559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2" h="21600" extrusionOk="0">
                    <a:moveTo>
                      <a:pt x="16281" y="13929"/>
                    </a:moveTo>
                    <a:cubicBezTo>
                      <a:pt x="18681" y="14600"/>
                      <a:pt x="20400" y="17626"/>
                      <a:pt x="19756" y="21600"/>
                    </a:cubicBezTo>
                    <a:cubicBezTo>
                      <a:pt x="19760" y="21573"/>
                      <a:pt x="19768" y="21544"/>
                      <a:pt x="19773" y="21517"/>
                    </a:cubicBezTo>
                    <a:cubicBezTo>
                      <a:pt x="20360" y="19214"/>
                      <a:pt x="21600" y="4602"/>
                      <a:pt x="10320" y="0"/>
                    </a:cubicBezTo>
                    <a:cubicBezTo>
                      <a:pt x="7599" y="278"/>
                      <a:pt x="4856" y="886"/>
                      <a:pt x="0" y="3578"/>
                    </a:cubicBezTo>
                    <a:lnTo>
                      <a:pt x="4896" y="15687"/>
                    </a:lnTo>
                    <a:cubicBezTo>
                      <a:pt x="9567" y="13277"/>
                      <a:pt x="13309" y="13027"/>
                      <a:pt x="16281" y="1392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17" name="Shape 10">
                <a:extLst>
                  <a:ext uri="{FF2B5EF4-FFF2-40B4-BE49-F238E27FC236}">
                    <a16:creationId xmlns:a16="http://schemas.microsoft.com/office/drawing/2014/main" id="{AEBBE0C7-B63A-57E6-DA72-E55848524329}"/>
                  </a:ext>
                </a:extLst>
              </p:cNvPr>
              <p:cNvSpPr/>
              <p:nvPr/>
            </p:nvSpPr>
            <p:spPr>
              <a:xfrm>
                <a:off x="8314706" y="4482608"/>
                <a:ext cx="3089936" cy="3750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2" h="21600" extrusionOk="0">
                    <a:moveTo>
                      <a:pt x="18755" y="8290"/>
                    </a:moveTo>
                    <a:lnTo>
                      <a:pt x="13932" y="0"/>
                    </a:lnTo>
                    <a:cubicBezTo>
                      <a:pt x="4453" y="4270"/>
                      <a:pt x="-758" y="12901"/>
                      <a:pt x="90" y="21600"/>
                    </a:cubicBezTo>
                    <a:cubicBezTo>
                      <a:pt x="3767" y="12143"/>
                      <a:pt x="15444" y="13183"/>
                      <a:pt x="17285" y="13675"/>
                    </a:cubicBezTo>
                    <a:cubicBezTo>
                      <a:pt x="18392" y="13854"/>
                      <a:pt x="19594" y="14276"/>
                      <a:pt x="20842" y="15000"/>
                    </a:cubicBezTo>
                    <a:cubicBezTo>
                      <a:pt x="20781" y="13165"/>
                      <a:pt x="19921" y="10282"/>
                      <a:pt x="18755" y="829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18" name="Shape 11">
                <a:extLst>
                  <a:ext uri="{FF2B5EF4-FFF2-40B4-BE49-F238E27FC236}">
                    <a16:creationId xmlns:a16="http://schemas.microsoft.com/office/drawing/2014/main" id="{9DE5110A-00EB-0220-F117-6855AA4D7850}"/>
                  </a:ext>
                </a:extLst>
              </p:cNvPr>
              <p:cNvSpPr/>
              <p:nvPr/>
            </p:nvSpPr>
            <p:spPr>
              <a:xfrm>
                <a:off x="8748402" y="8700839"/>
                <a:ext cx="3750200" cy="30899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42" extrusionOk="0">
                    <a:moveTo>
                      <a:pt x="8290" y="2087"/>
                    </a:moveTo>
                    <a:lnTo>
                      <a:pt x="0" y="6910"/>
                    </a:lnTo>
                    <a:cubicBezTo>
                      <a:pt x="4270" y="16389"/>
                      <a:pt x="12901" y="21600"/>
                      <a:pt x="21600" y="20752"/>
                    </a:cubicBezTo>
                    <a:cubicBezTo>
                      <a:pt x="12143" y="17075"/>
                      <a:pt x="13183" y="5398"/>
                      <a:pt x="13675" y="3557"/>
                    </a:cubicBezTo>
                    <a:cubicBezTo>
                      <a:pt x="13854" y="2450"/>
                      <a:pt x="14276" y="1248"/>
                      <a:pt x="15000" y="0"/>
                    </a:cubicBezTo>
                    <a:cubicBezTo>
                      <a:pt x="13165" y="61"/>
                      <a:pt x="10282" y="921"/>
                      <a:pt x="8290" y="208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19" name="Shape 12">
                <a:extLst>
                  <a:ext uri="{FF2B5EF4-FFF2-40B4-BE49-F238E27FC236}">
                    <a16:creationId xmlns:a16="http://schemas.microsoft.com/office/drawing/2014/main" id="{F5F29303-92C8-1C2B-C7CA-9CA89567B9E1}"/>
                  </a:ext>
                </a:extLst>
              </p:cNvPr>
              <p:cNvSpPr/>
              <p:nvPr/>
            </p:nvSpPr>
            <p:spPr>
              <a:xfrm>
                <a:off x="12973007" y="7622460"/>
                <a:ext cx="3089936" cy="3750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2" h="21600" extrusionOk="0">
                    <a:moveTo>
                      <a:pt x="2087" y="13310"/>
                    </a:moveTo>
                    <a:lnTo>
                      <a:pt x="6910" y="21600"/>
                    </a:lnTo>
                    <a:cubicBezTo>
                      <a:pt x="16389" y="17330"/>
                      <a:pt x="21600" y="8699"/>
                      <a:pt x="20752" y="0"/>
                    </a:cubicBezTo>
                    <a:cubicBezTo>
                      <a:pt x="17075" y="9457"/>
                      <a:pt x="5398" y="8417"/>
                      <a:pt x="3557" y="7925"/>
                    </a:cubicBezTo>
                    <a:cubicBezTo>
                      <a:pt x="2450" y="7746"/>
                      <a:pt x="1248" y="7324"/>
                      <a:pt x="0" y="6600"/>
                    </a:cubicBezTo>
                    <a:cubicBezTo>
                      <a:pt x="61" y="8435"/>
                      <a:pt x="921" y="11318"/>
                      <a:pt x="2087" y="1331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0" name="Shape 13">
                <a:extLst>
                  <a:ext uri="{FF2B5EF4-FFF2-40B4-BE49-F238E27FC236}">
                    <a16:creationId xmlns:a16="http://schemas.microsoft.com/office/drawing/2014/main" id="{1FC1B34D-D314-4B4C-9604-5BCE8CC96E66}"/>
                  </a:ext>
                </a:extLst>
              </p:cNvPr>
              <p:cNvSpPr/>
              <p:nvPr/>
            </p:nvSpPr>
            <p:spPr>
              <a:xfrm>
                <a:off x="11883966" y="4059383"/>
                <a:ext cx="3750201" cy="30899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42" extrusionOk="0">
                    <a:moveTo>
                      <a:pt x="13310" y="18755"/>
                    </a:moveTo>
                    <a:lnTo>
                      <a:pt x="21600" y="13932"/>
                    </a:lnTo>
                    <a:cubicBezTo>
                      <a:pt x="17330" y="4453"/>
                      <a:pt x="8699" y="-758"/>
                      <a:pt x="0" y="90"/>
                    </a:cubicBezTo>
                    <a:cubicBezTo>
                      <a:pt x="9457" y="3767"/>
                      <a:pt x="8417" y="15444"/>
                      <a:pt x="7925" y="17285"/>
                    </a:cubicBezTo>
                    <a:cubicBezTo>
                      <a:pt x="7746" y="18392"/>
                      <a:pt x="7324" y="19594"/>
                      <a:pt x="6600" y="20842"/>
                    </a:cubicBezTo>
                    <a:cubicBezTo>
                      <a:pt x="8435" y="20781"/>
                      <a:pt x="11318" y="19921"/>
                      <a:pt x="13310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E333B7E-9F43-3110-5BAE-ACD27B7782B0}"/>
                  </a:ext>
                </a:extLst>
              </p:cNvPr>
              <p:cNvSpPr/>
              <p:nvPr/>
            </p:nvSpPr>
            <p:spPr>
              <a:xfrm>
                <a:off x="7828358" y="3583508"/>
                <a:ext cx="8683143" cy="8683139"/>
              </a:xfrm>
              <a:prstGeom prst="ellipse">
                <a:avLst/>
              </a:prstGeom>
              <a:noFill/>
              <a:ln w="38100" cap="rnd">
                <a:solidFill>
                  <a:srgbClr val="5C002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6B1FCF4-60B5-4132-8D08-07436FEA3859}"/>
                  </a:ext>
                </a:extLst>
              </p:cNvPr>
              <p:cNvSpPr/>
              <p:nvPr/>
            </p:nvSpPr>
            <p:spPr>
              <a:xfrm>
                <a:off x="11962799" y="3320947"/>
                <a:ext cx="447558" cy="447554"/>
              </a:xfrm>
              <a:prstGeom prst="ellipse">
                <a:avLst/>
              </a:prstGeom>
              <a:solidFill>
                <a:schemeClr val="accent2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BD1EBAD-0414-4B64-A749-9199C412C5A3}"/>
                  </a:ext>
                </a:extLst>
              </p:cNvPr>
              <p:cNvSpPr/>
              <p:nvPr/>
            </p:nvSpPr>
            <p:spPr>
              <a:xfrm>
                <a:off x="11962799" y="12017393"/>
                <a:ext cx="447558" cy="447554"/>
              </a:xfrm>
              <a:prstGeom prst="ellipse">
                <a:avLst/>
              </a:prstGeom>
              <a:solidFill>
                <a:schemeClr val="accent4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0125F28-E451-5C82-2EEC-EC20896A15ED}"/>
                  </a:ext>
                </a:extLst>
              </p:cNvPr>
              <p:cNvSpPr/>
              <p:nvPr/>
            </p:nvSpPr>
            <p:spPr>
              <a:xfrm rot="16200000">
                <a:off x="7616824" y="7587990"/>
                <a:ext cx="447554" cy="447554"/>
              </a:xfrm>
              <a:prstGeom prst="ellipse">
                <a:avLst/>
              </a:prstGeom>
              <a:solidFill>
                <a:schemeClr val="accent1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D3DB167-85CF-521E-AD5C-18F28B21C667}"/>
                  </a:ext>
                </a:extLst>
              </p:cNvPr>
              <p:cNvSpPr/>
              <p:nvPr/>
            </p:nvSpPr>
            <p:spPr>
              <a:xfrm rot="16200000">
                <a:off x="16313272" y="7587990"/>
                <a:ext cx="447554" cy="447554"/>
              </a:xfrm>
              <a:prstGeom prst="ellipse">
                <a:avLst/>
              </a:prstGeom>
              <a:solidFill>
                <a:schemeClr val="accent3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9" name="Graphic 8" descr="Car">
              <a:extLst>
                <a:ext uri="{FF2B5EF4-FFF2-40B4-BE49-F238E27FC236}">
                  <a16:creationId xmlns:a16="http://schemas.microsoft.com/office/drawing/2014/main" id="{159212F3-1FD0-B67C-E49D-F0769E89A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52806" y="2472364"/>
              <a:ext cx="490012" cy="490012"/>
            </a:xfrm>
            <a:prstGeom prst="rect">
              <a:avLst/>
            </a:prstGeom>
          </p:spPr>
        </p:pic>
        <p:pic>
          <p:nvPicPr>
            <p:cNvPr id="10" name="Graphic 9" descr="Water">
              <a:extLst>
                <a:ext uri="{FF2B5EF4-FFF2-40B4-BE49-F238E27FC236}">
                  <a16:creationId xmlns:a16="http://schemas.microsoft.com/office/drawing/2014/main" id="{7EFFECE7-A807-B6D3-D8C2-9F462DB69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42438" y="2453840"/>
              <a:ext cx="458477" cy="458477"/>
            </a:xfrm>
            <a:prstGeom prst="rect">
              <a:avLst/>
            </a:prstGeom>
          </p:spPr>
        </p:pic>
        <p:pic>
          <p:nvPicPr>
            <p:cNvPr id="11" name="Graphic 10" descr="Wheelbarrow">
              <a:extLst>
                <a:ext uri="{FF2B5EF4-FFF2-40B4-BE49-F238E27FC236}">
                  <a16:creationId xmlns:a16="http://schemas.microsoft.com/office/drawing/2014/main" id="{2F62CF7D-C2D3-6188-4E9B-FA4A6CC31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69018" y="4010978"/>
              <a:ext cx="509560" cy="509560"/>
            </a:xfrm>
            <a:prstGeom prst="rect">
              <a:avLst/>
            </a:prstGeom>
          </p:spPr>
        </p:pic>
        <p:pic>
          <p:nvPicPr>
            <p:cNvPr id="12" name="Graphic 11" descr="Upward trend">
              <a:extLst>
                <a:ext uri="{FF2B5EF4-FFF2-40B4-BE49-F238E27FC236}">
                  <a16:creationId xmlns:a16="http://schemas.microsoft.com/office/drawing/2014/main" id="{ABCC3065-9F23-2F26-5489-670B58006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00182" y="3928866"/>
              <a:ext cx="478985" cy="4789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7221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190B-681E-8E5C-6DB5-851DB5839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2A01236-FB5C-B7D4-A9DF-1D71D48800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086192"/>
              </p:ext>
            </p:extLst>
          </p:nvPr>
        </p:nvGraphicFramePr>
        <p:xfrm>
          <a:off x="1524000" y="7651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8137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 wrap="none" lIns="0" tIns="0" rIns="0" bIns="0" anchor="ctr" anchorCtr="0">
            <a:noAutofit/>
          </a:bodyPr>
          <a:lstStyle/>
          <a:p>
            <a:r>
              <a:rPr lang="en-US" dirty="0"/>
              <a:t>Identify Resiliency Goals for </a:t>
            </a:r>
            <a:br>
              <a:rPr lang="en-US" dirty="0"/>
            </a:br>
            <a:r>
              <a:rPr lang="en-US" dirty="0"/>
              <a:t>Multi-Modal Freight Network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BBC3AF1-7A3D-76DC-F542-6C810DE87F7A}"/>
              </a:ext>
            </a:extLst>
          </p:cNvPr>
          <p:cNvSpPr/>
          <p:nvPr/>
        </p:nvSpPr>
        <p:spPr>
          <a:xfrm>
            <a:off x="145880" y="2351769"/>
            <a:ext cx="4166959" cy="1511208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325B60"/>
            </a:solidFill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5760" tIns="374904" rIns="553446" bIns="128016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678250"/>
              </a:buClr>
              <a:buChar char="•"/>
            </a:pPr>
            <a:r>
              <a:rPr lang="en-US" sz="1400" kern="1200" dirty="0">
                <a:solidFill>
                  <a:srgbClr val="67825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Maintain continuity of critical function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678250"/>
              </a:buClr>
              <a:buChar char="•"/>
            </a:pPr>
            <a:r>
              <a:rPr lang="en-US" sz="1400" kern="1200" dirty="0">
                <a:solidFill>
                  <a:srgbClr val="67825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Minimize recovery time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678250"/>
              </a:buClr>
              <a:buChar char="•"/>
            </a:pPr>
            <a:r>
              <a:rPr lang="en-US" sz="1400" kern="1200" dirty="0">
                <a:solidFill>
                  <a:srgbClr val="67825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Minimize damage/operational impacts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678250"/>
              </a:buClr>
              <a:buChar char="•"/>
            </a:pPr>
            <a:r>
              <a:rPr lang="en-US" sz="1400" kern="1200" dirty="0">
                <a:solidFill>
                  <a:srgbClr val="67825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Ensure redundancy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8CD8597-3FE1-E815-142C-CFD268BE4E22}"/>
              </a:ext>
            </a:extLst>
          </p:cNvPr>
          <p:cNvSpPr/>
          <p:nvPr/>
        </p:nvSpPr>
        <p:spPr>
          <a:xfrm>
            <a:off x="502431" y="2086089"/>
            <a:ext cx="3947324" cy="531360"/>
          </a:xfrm>
          <a:custGeom>
            <a:avLst/>
            <a:gdLst>
              <a:gd name="connsiteX0" fmla="*/ 0 w 4991711"/>
              <a:gd name="connsiteY0" fmla="*/ 88562 h 531360"/>
              <a:gd name="connsiteX1" fmla="*/ 88562 w 4991711"/>
              <a:gd name="connsiteY1" fmla="*/ 0 h 531360"/>
              <a:gd name="connsiteX2" fmla="*/ 4903149 w 4991711"/>
              <a:gd name="connsiteY2" fmla="*/ 0 h 531360"/>
              <a:gd name="connsiteX3" fmla="*/ 4991711 w 4991711"/>
              <a:gd name="connsiteY3" fmla="*/ 88562 h 531360"/>
              <a:gd name="connsiteX4" fmla="*/ 4991711 w 4991711"/>
              <a:gd name="connsiteY4" fmla="*/ 442798 h 531360"/>
              <a:gd name="connsiteX5" fmla="*/ 4903149 w 4991711"/>
              <a:gd name="connsiteY5" fmla="*/ 531360 h 531360"/>
              <a:gd name="connsiteX6" fmla="*/ 88562 w 4991711"/>
              <a:gd name="connsiteY6" fmla="*/ 531360 h 531360"/>
              <a:gd name="connsiteX7" fmla="*/ 0 w 4991711"/>
              <a:gd name="connsiteY7" fmla="*/ 442798 h 531360"/>
              <a:gd name="connsiteX8" fmla="*/ 0 w 4991711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711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4903149" y="0"/>
                </a:lnTo>
                <a:cubicBezTo>
                  <a:pt x="4952060" y="0"/>
                  <a:pt x="4991711" y="39651"/>
                  <a:pt x="4991711" y="88562"/>
                </a:cubicBezTo>
                <a:lnTo>
                  <a:pt x="4991711" y="442798"/>
                </a:lnTo>
                <a:cubicBezTo>
                  <a:pt x="4991711" y="491709"/>
                  <a:pt x="4952060" y="531360"/>
                  <a:pt x="4903149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678250"/>
          </a:solidFill>
          <a:effectLst>
            <a:reflection blurRad="50800" stA="66000" endPos="22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4614" tIns="25939" rIns="214614" bIns="25939" numCol="1" spcCol="1270" anchor="ctr" anchorCtr="0">
            <a:noAutofit/>
          </a:bodyPr>
          <a:lstStyle/>
          <a:p>
            <a:pPr lvl="0"/>
            <a:r>
              <a:rPr lang="en-US" sz="18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Resiliency Goals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9694434-92ED-76E8-03CE-B550CF85C48F}"/>
              </a:ext>
            </a:extLst>
          </p:cNvPr>
          <p:cNvSpPr/>
          <p:nvPr/>
        </p:nvSpPr>
        <p:spPr>
          <a:xfrm>
            <a:off x="4694247" y="2351769"/>
            <a:ext cx="4166959" cy="1511208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325B60"/>
            </a:solidFill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5760" tIns="640080" rIns="553446" bIns="128016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678250"/>
              </a:buClr>
              <a:buChar char="•"/>
            </a:pPr>
            <a:r>
              <a:rPr lang="en-US" sz="1400" kern="1200" dirty="0">
                <a:solidFill>
                  <a:srgbClr val="67825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Infrastructure 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678250"/>
              </a:buClr>
              <a:buChar char="•"/>
            </a:pPr>
            <a:r>
              <a:rPr lang="en-US" sz="1400" kern="1200" dirty="0">
                <a:solidFill>
                  <a:srgbClr val="67825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Operational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4A8A674-AE8B-B52E-BC0B-C95482CDC5BD}"/>
              </a:ext>
            </a:extLst>
          </p:cNvPr>
          <p:cNvSpPr/>
          <p:nvPr/>
        </p:nvSpPr>
        <p:spPr>
          <a:xfrm>
            <a:off x="5050798" y="2086089"/>
            <a:ext cx="3947324" cy="531360"/>
          </a:xfrm>
          <a:custGeom>
            <a:avLst/>
            <a:gdLst>
              <a:gd name="connsiteX0" fmla="*/ 0 w 4991711"/>
              <a:gd name="connsiteY0" fmla="*/ 88562 h 531360"/>
              <a:gd name="connsiteX1" fmla="*/ 88562 w 4991711"/>
              <a:gd name="connsiteY1" fmla="*/ 0 h 531360"/>
              <a:gd name="connsiteX2" fmla="*/ 4903149 w 4991711"/>
              <a:gd name="connsiteY2" fmla="*/ 0 h 531360"/>
              <a:gd name="connsiteX3" fmla="*/ 4991711 w 4991711"/>
              <a:gd name="connsiteY3" fmla="*/ 88562 h 531360"/>
              <a:gd name="connsiteX4" fmla="*/ 4991711 w 4991711"/>
              <a:gd name="connsiteY4" fmla="*/ 442798 h 531360"/>
              <a:gd name="connsiteX5" fmla="*/ 4903149 w 4991711"/>
              <a:gd name="connsiteY5" fmla="*/ 531360 h 531360"/>
              <a:gd name="connsiteX6" fmla="*/ 88562 w 4991711"/>
              <a:gd name="connsiteY6" fmla="*/ 531360 h 531360"/>
              <a:gd name="connsiteX7" fmla="*/ 0 w 4991711"/>
              <a:gd name="connsiteY7" fmla="*/ 442798 h 531360"/>
              <a:gd name="connsiteX8" fmla="*/ 0 w 4991711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711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4903149" y="0"/>
                </a:lnTo>
                <a:cubicBezTo>
                  <a:pt x="4952060" y="0"/>
                  <a:pt x="4991711" y="39651"/>
                  <a:pt x="4991711" y="88562"/>
                </a:cubicBezTo>
                <a:lnTo>
                  <a:pt x="4991711" y="442798"/>
                </a:lnTo>
                <a:cubicBezTo>
                  <a:pt x="4991711" y="491709"/>
                  <a:pt x="4952060" y="531360"/>
                  <a:pt x="4903149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678250"/>
          </a:solidFill>
          <a:effectLst>
            <a:reflection blurRad="50800" stA="66000" endPos="22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4614" tIns="25939" rIns="214614" bIns="25939" numCol="1" spcCol="1270" anchor="ctr" anchorCtr="0">
            <a:noAutofit/>
          </a:bodyPr>
          <a:lstStyle/>
          <a:p>
            <a:pPr lvl="0"/>
            <a:r>
              <a:rPr lang="en-US" sz="18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Resiliency Performance Measures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F12E9C2-493A-7D7E-2EEE-BE355D1CC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523" y="1042109"/>
            <a:ext cx="911140" cy="91114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1FAC40CB-2A01-525F-FE74-9ED4EC811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048" y="1042109"/>
            <a:ext cx="911140" cy="9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33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141B0-1AC6-F7D9-C974-2E206A23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C31E8-B299-9F3D-EAF6-C3349F5B51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488" t="1646" b="36041"/>
          <a:stretch/>
        </p:blipFill>
        <p:spPr>
          <a:xfrm>
            <a:off x="6274938" y="768310"/>
            <a:ext cx="1454708" cy="4206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76D6CC-2BA1-07AB-70D8-7A305A3E31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2" t="7995"/>
          <a:stretch/>
        </p:blipFill>
        <p:spPr>
          <a:xfrm>
            <a:off x="1548766" y="768310"/>
            <a:ext cx="453341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98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27FB8-D6CA-5970-5EEC-B7C5337AB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Jolanda Prozzi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C7AA5-7FA2-E1EF-4935-DB571DEAE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1767" y="4081769"/>
            <a:ext cx="5229729" cy="726840"/>
          </a:xfrm>
        </p:spPr>
        <p:txBody>
          <a:bodyPr/>
          <a:lstStyle/>
          <a:p>
            <a:r>
              <a:rPr lang="en-US" dirty="0"/>
              <a:t>j-prozzi@tti.tamu.edu</a:t>
            </a:r>
            <a:br>
              <a:rPr lang="en-US" dirty="0"/>
            </a:br>
            <a:r>
              <a:rPr lang="en-US" dirty="0"/>
              <a:t>(512) 584 9143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AE64967-2A22-24E7-1424-E5ACEB1E9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4710" y="4144984"/>
            <a:ext cx="2486786" cy="48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25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0D2871A-2B69-1F18-8129-8CEFAF8B0EA0}"/>
              </a:ext>
            </a:extLst>
          </p:cNvPr>
          <p:cNvGrpSpPr/>
          <p:nvPr/>
        </p:nvGrpSpPr>
        <p:grpSpPr>
          <a:xfrm>
            <a:off x="270867" y="783130"/>
            <a:ext cx="8613972" cy="3944502"/>
            <a:chOff x="1394437" y="1768620"/>
            <a:chExt cx="6418741" cy="2800735"/>
          </a:xfrm>
        </p:grpSpPr>
        <p:graphicFrame>
          <p:nvGraphicFramePr>
            <p:cNvPr id="41" name="Chart 40">
              <a:extLst>
                <a:ext uri="{FF2B5EF4-FFF2-40B4-BE49-F238E27FC236}">
                  <a16:creationId xmlns:a16="http://schemas.microsoft.com/office/drawing/2014/main" id="{4B5C5C9D-2F8C-70C6-EA93-F8AA14CB384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26046126"/>
                </p:ext>
              </p:extLst>
            </p:nvPr>
          </p:nvGraphicFramePr>
          <p:xfrm>
            <a:off x="1394437" y="1768620"/>
            <a:ext cx="6418741" cy="28007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FD3173C-5F7C-E663-29F3-03032FDDB8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9217" y="1928639"/>
              <a:ext cx="0" cy="2625282"/>
            </a:xfrm>
            <a:prstGeom prst="straightConnector1">
              <a:avLst/>
            </a:prstGeom>
            <a:ln w="25400">
              <a:solidFill>
                <a:schemeClr val="tx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993AEB9-03F7-CF83-8EA8-7786219C85A9}"/>
                </a:ext>
              </a:extLst>
            </p:cNvPr>
            <p:cNvCxnSpPr>
              <a:cxnSpLocks/>
            </p:cNvCxnSpPr>
            <p:nvPr/>
          </p:nvCxnSpPr>
          <p:spPr>
            <a:xfrm>
              <a:off x="1531597" y="4561541"/>
              <a:ext cx="6172200" cy="7814"/>
            </a:xfrm>
            <a:prstGeom prst="straightConnector1">
              <a:avLst/>
            </a:prstGeom>
            <a:ln w="25400">
              <a:solidFill>
                <a:schemeClr val="tx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C37E23A-3EFA-67C9-C9B9-1133344FA1A4}"/>
                </a:ext>
              </a:extLst>
            </p:cNvPr>
            <p:cNvCxnSpPr>
              <a:cxnSpLocks/>
            </p:cNvCxnSpPr>
            <p:nvPr/>
          </p:nvCxnSpPr>
          <p:spPr>
            <a:xfrm>
              <a:off x="2134766" y="2507478"/>
              <a:ext cx="2335670" cy="10128"/>
            </a:xfrm>
            <a:prstGeom prst="straightConnector1">
              <a:avLst/>
            </a:prstGeom>
            <a:ln w="12700">
              <a:solidFill>
                <a:schemeClr val="tx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E4E7E3A-2474-2636-A445-C563250380FE}"/>
                </a:ext>
              </a:extLst>
            </p:cNvPr>
            <p:cNvSpPr txBox="1"/>
            <p:nvPr/>
          </p:nvSpPr>
          <p:spPr>
            <a:xfrm>
              <a:off x="4923114" y="2334727"/>
              <a:ext cx="6414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  <a:latin typeface="Franklin Gothic Book" panose="020B0503020102020204" pitchFamily="34" charset="0"/>
                </a:rPr>
                <a:t>Better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C066F71-037F-F23C-75C6-C42435F3C426}"/>
                </a:ext>
              </a:extLst>
            </p:cNvPr>
            <p:cNvSpPr txBox="1"/>
            <p:nvPr/>
          </p:nvSpPr>
          <p:spPr>
            <a:xfrm>
              <a:off x="6622665" y="2325810"/>
              <a:ext cx="641421" cy="196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DCAA37"/>
                  </a:solidFill>
                  <a:latin typeface="Franklin Gothic Book" panose="020B0503020102020204" pitchFamily="34" charset="0"/>
                </a:rPr>
                <a:t>Okay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1392826-D419-E3EA-C2EC-41EFC3BF3459}"/>
                </a:ext>
              </a:extLst>
            </p:cNvPr>
            <p:cNvSpPr txBox="1"/>
            <p:nvPr/>
          </p:nvSpPr>
          <p:spPr>
            <a:xfrm>
              <a:off x="6677387" y="2888082"/>
              <a:ext cx="6414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3"/>
                  </a:solidFill>
                  <a:latin typeface="Franklin Gothic Book" panose="020B0503020102020204" pitchFamily="34" charset="0"/>
                </a:rPr>
                <a:t>Bad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1BADF22-6411-608A-75A2-B92FE2D56A15}"/>
                </a:ext>
              </a:extLst>
            </p:cNvPr>
            <p:cNvCxnSpPr>
              <a:cxnSpLocks/>
            </p:cNvCxnSpPr>
            <p:nvPr/>
          </p:nvCxnSpPr>
          <p:spPr>
            <a:xfrm>
              <a:off x="2040029" y="1962082"/>
              <a:ext cx="0" cy="2591839"/>
            </a:xfrm>
            <a:prstGeom prst="line">
              <a:avLst/>
            </a:prstGeom>
            <a:ln w="19050">
              <a:solidFill>
                <a:srgbClr val="5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EF5238B-D37C-4790-8845-245C3BC7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none" lIns="0" tIns="0" rIns="0" bIns="0" anchor="ctr" anchorCtr="0">
            <a:noAutofit/>
          </a:bodyPr>
          <a:lstStyle/>
          <a:p>
            <a:r>
              <a:rPr lang="en-US" dirty="0"/>
              <a:t>Multimodal Freight System Performance</a:t>
            </a:r>
            <a:endParaRPr lang="en-US" sz="12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7B5042C-7E18-8C6B-3D8C-F5F7A6A4920F}"/>
              </a:ext>
            </a:extLst>
          </p:cNvPr>
          <p:cNvSpPr txBox="1"/>
          <p:nvPr/>
        </p:nvSpPr>
        <p:spPr>
          <a:xfrm>
            <a:off x="1626179" y="1540493"/>
            <a:ext cx="2410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Outage and Recovery</a:t>
            </a:r>
          </a:p>
        </p:txBody>
      </p:sp>
      <p:pic>
        <p:nvPicPr>
          <p:cNvPr id="52" name="Graphic 51" descr="Lightning">
            <a:extLst>
              <a:ext uri="{FF2B5EF4-FFF2-40B4-BE49-F238E27FC236}">
                <a16:creationId xmlns:a16="http://schemas.microsoft.com/office/drawing/2014/main" id="{D0AF823E-2E4B-D445-1443-7CB3B6301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02" y="553872"/>
            <a:ext cx="626454" cy="62645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2C6808C-C238-89C8-6617-E1486F87E286}"/>
              </a:ext>
            </a:extLst>
          </p:cNvPr>
          <p:cNvSpPr txBox="1"/>
          <p:nvPr/>
        </p:nvSpPr>
        <p:spPr>
          <a:xfrm>
            <a:off x="3971442" y="4705895"/>
            <a:ext cx="1813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ranklin Gothic Book" panose="020B0503020102020204" pitchFamily="34" charset="0"/>
              </a:rPr>
              <a:t>Time</a:t>
            </a:r>
            <a:endParaRPr lang="en-US" sz="1200" dirty="0">
              <a:latin typeface="Franklin Gothic Book" panose="020B05030201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A4BEBC-2C07-DEC1-5F50-E55CFA7019D5}"/>
              </a:ext>
            </a:extLst>
          </p:cNvPr>
          <p:cNvSpPr txBox="1"/>
          <p:nvPr/>
        </p:nvSpPr>
        <p:spPr>
          <a:xfrm rot="16200000">
            <a:off x="-851243" y="2540556"/>
            <a:ext cx="2228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ranklin Gothic Book" panose="020B0503020102020204" pitchFamily="34" charset="0"/>
              </a:rPr>
              <a:t>System Performance</a:t>
            </a:r>
          </a:p>
        </p:txBody>
      </p:sp>
    </p:spTree>
    <p:extLst>
      <p:ext uri="{BB962C8B-B14F-4D97-AF65-F5344CB8AC3E}">
        <p14:creationId xmlns:p14="http://schemas.microsoft.com/office/powerpoint/2010/main" val="1430901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3C8C9BBD-5A5C-E5B9-CC73-544600EB6E24}"/>
              </a:ext>
            </a:extLst>
          </p:cNvPr>
          <p:cNvSpPr/>
          <p:nvPr/>
        </p:nvSpPr>
        <p:spPr>
          <a:xfrm>
            <a:off x="6515100" y="1008380"/>
            <a:ext cx="2575560" cy="369398"/>
          </a:xfrm>
          <a:prstGeom prst="homePlate">
            <a:avLst>
              <a:gd name="adj" fmla="val 0"/>
            </a:avLst>
          </a:prstGeom>
          <a:solidFill>
            <a:schemeClr val="accent5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8925" algn="ctr"/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Outcomes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319BC6-31F8-4036-8A76-C583CDBE7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84643"/>
            <a:ext cx="8108950" cy="730883"/>
          </a:xfrm>
        </p:spPr>
        <p:txBody>
          <a:bodyPr/>
          <a:lstStyle/>
          <a:p>
            <a:r>
              <a:rPr lang="en-US" sz="2000" b="0" dirty="0">
                <a:latin typeface="+mj-lt"/>
              </a:rPr>
              <a:t>Framework for Assessing Disruptive Events </a:t>
            </a:r>
            <a:br>
              <a:rPr lang="en-US" sz="2000" b="0" dirty="0">
                <a:latin typeface="+mj-lt"/>
              </a:rPr>
            </a:br>
            <a:r>
              <a:rPr lang="en-US" sz="2000" b="0" dirty="0">
                <a:latin typeface="+mj-lt"/>
              </a:rPr>
              <a:t>to Multimodal Freight Network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99D8B5C2-4B0E-6ACE-5E60-0C28A7120E6A}"/>
              </a:ext>
            </a:extLst>
          </p:cNvPr>
          <p:cNvSpPr/>
          <p:nvPr/>
        </p:nvSpPr>
        <p:spPr>
          <a:xfrm>
            <a:off x="53340" y="1008379"/>
            <a:ext cx="2880360" cy="369399"/>
          </a:xfrm>
          <a:prstGeom prst="homePlate">
            <a:avLst/>
          </a:prstGeom>
          <a:solidFill>
            <a:srgbClr val="50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Disruptive Events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AC85D1F8-A6EE-7D38-B159-C3C1295283F5}"/>
              </a:ext>
            </a:extLst>
          </p:cNvPr>
          <p:cNvSpPr/>
          <p:nvPr/>
        </p:nvSpPr>
        <p:spPr>
          <a:xfrm>
            <a:off x="2735580" y="1008378"/>
            <a:ext cx="4168140" cy="369399"/>
          </a:xfrm>
          <a:prstGeom prst="chevron">
            <a:avLst/>
          </a:prstGeom>
          <a:solidFill>
            <a:srgbClr val="19447E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Freight Transportation System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457634C-6489-775D-159E-9EAE44690090}"/>
              </a:ext>
            </a:extLst>
          </p:cNvPr>
          <p:cNvSpPr/>
          <p:nvPr/>
        </p:nvSpPr>
        <p:spPr>
          <a:xfrm>
            <a:off x="162562" y="2152818"/>
            <a:ext cx="2573018" cy="2716362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solidFill>
            <a:srgbClr val="FFEFEF">
              <a:alpha val="89804"/>
            </a:srgbClr>
          </a:solidFill>
          <a:ln>
            <a:noFill/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182880" rIns="91440" bIns="548640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500000"/>
              </a:buClr>
              <a:buChar char="•"/>
            </a:pPr>
            <a:r>
              <a:rPr lang="en-US" sz="1400" kern="1200" dirty="0">
                <a:solidFill>
                  <a:srgbClr val="50000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Natural disasters (flooding, drought, severe storms, earthquakes, sea level rise)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500000"/>
              </a:buClr>
              <a:buChar char="•"/>
            </a:pPr>
            <a:r>
              <a:rPr lang="en-US" sz="1400" kern="1200" dirty="0">
                <a:solidFill>
                  <a:srgbClr val="50000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Human-made (cyber attacks, terrorist attacks, policies)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500000"/>
              </a:buClr>
              <a:buChar char="•"/>
            </a:pPr>
            <a:r>
              <a:rPr lang="en-US" sz="1400" kern="1200" dirty="0">
                <a:solidFill>
                  <a:srgbClr val="50000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Pandemics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ACC6C3-E360-BE54-07CC-F1AFB71B4A8D}"/>
              </a:ext>
            </a:extLst>
          </p:cNvPr>
          <p:cNvSpPr txBox="1"/>
          <p:nvPr/>
        </p:nvSpPr>
        <p:spPr>
          <a:xfrm>
            <a:off x="391160" y="1530538"/>
            <a:ext cx="1992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5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Events that </a:t>
            </a:r>
            <a:r>
              <a:rPr lang="en-US" sz="1400" b="1" dirty="0">
                <a:solidFill>
                  <a:srgbClr val="5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not be </a:t>
            </a:r>
            <a:r>
              <a:rPr lang="en-US" sz="1400" dirty="0">
                <a:solidFill>
                  <a:srgbClr val="5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controlled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8B6421D-3DF8-1940-C0C8-F20FC5A40C10}"/>
              </a:ext>
            </a:extLst>
          </p:cNvPr>
          <p:cNvSpPr/>
          <p:nvPr/>
        </p:nvSpPr>
        <p:spPr>
          <a:xfrm>
            <a:off x="2824480" y="2152818"/>
            <a:ext cx="3899770" cy="2716362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solidFill>
            <a:srgbClr val="DCE8F8">
              <a:alpha val="89804"/>
            </a:srgbClr>
          </a:solidFill>
          <a:ln>
            <a:noFill/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678250"/>
              </a:buClr>
              <a:buChar char="•"/>
            </a:pPr>
            <a:endParaRPr lang="en-US" sz="1400" kern="1200" dirty="0">
              <a:solidFill>
                <a:srgbClr val="500000"/>
              </a:solidFill>
              <a:latin typeface="Franklin Gothic Book" panose="020B0503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DB4E4D4-61F6-BF63-F0C8-0C4A8DA77980}"/>
              </a:ext>
            </a:extLst>
          </p:cNvPr>
          <p:cNvSpPr/>
          <p:nvPr/>
        </p:nvSpPr>
        <p:spPr>
          <a:xfrm>
            <a:off x="6813150" y="2152818"/>
            <a:ext cx="2277510" cy="2716362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89804"/>
            </a:schemeClr>
          </a:solidFill>
          <a:ln>
            <a:noFill/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182880" rIns="91440" bIns="91440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5">
                  <a:lumMod val="50000"/>
                </a:schemeClr>
              </a:buClr>
              <a:buChar char="•"/>
            </a:pPr>
            <a:r>
              <a:rPr lang="en-US" sz="1400" kern="12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Highway infrastructure failure/inundation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5">
                  <a:lumMod val="50000"/>
                </a:schemeClr>
              </a:buClr>
              <a:buChar char="•"/>
            </a:pPr>
            <a:r>
              <a:rPr lang="en-US" sz="1400" kern="12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Loss in multi-modal freight transportation system performance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5">
                  <a:lumMod val="50000"/>
                </a:schemeClr>
              </a:buClr>
              <a:buChar char="•"/>
            </a:pPr>
            <a:r>
              <a:rPr lang="en-US" sz="1400" kern="12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Loss in supply chain performance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5">
                  <a:lumMod val="50000"/>
                </a:schemeClr>
              </a:buClr>
              <a:buChar char="•"/>
            </a:pPr>
            <a:r>
              <a:rPr lang="en-US" sz="1400" kern="12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Economic costs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48313A-B98F-5B14-8620-52B8AED3DC9B}"/>
              </a:ext>
            </a:extLst>
          </p:cNvPr>
          <p:cNvSpPr txBox="1"/>
          <p:nvPr/>
        </p:nvSpPr>
        <p:spPr>
          <a:xfrm>
            <a:off x="2933700" y="1530538"/>
            <a:ext cx="3627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System Components that </a:t>
            </a:r>
            <a:r>
              <a:rPr lang="en-US" sz="1400" b="1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be</a:t>
            </a:r>
            <a:r>
              <a:rPr lang="en-US" sz="1400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controlled </a:t>
            </a:r>
            <a:br>
              <a:rPr lang="en-US" sz="1400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 at least </a:t>
            </a:r>
            <a:r>
              <a:rPr lang="en-US" sz="1400" b="1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be </a:t>
            </a:r>
            <a:r>
              <a:rPr lang="en-US" sz="1400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influenced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5C4792-5CA0-8A79-4003-12324A2F5AA0}"/>
              </a:ext>
            </a:extLst>
          </p:cNvPr>
          <p:cNvSpPr txBox="1"/>
          <p:nvPr/>
        </p:nvSpPr>
        <p:spPr>
          <a:xfrm>
            <a:off x="6560820" y="1517898"/>
            <a:ext cx="2628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Measures that </a:t>
            </a:r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be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monitored/improved</a:t>
            </a:r>
          </a:p>
        </p:txBody>
      </p:sp>
      <p:sp>
        <p:nvSpPr>
          <p:cNvPr id="49" name="Oval 4">
            <a:extLst>
              <a:ext uri="{FF2B5EF4-FFF2-40B4-BE49-F238E27FC236}">
                <a16:creationId xmlns:a16="http://schemas.microsoft.com/office/drawing/2014/main" id="{FA3B70E5-0845-F2FF-DAB3-2E0011A39706}"/>
              </a:ext>
            </a:extLst>
          </p:cNvPr>
          <p:cNvSpPr txBox="1"/>
          <p:nvPr/>
        </p:nvSpPr>
        <p:spPr>
          <a:xfrm>
            <a:off x="2895600" y="2244849"/>
            <a:ext cx="3756660" cy="5221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4445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kern="1200" dirty="0">
                <a:solidFill>
                  <a:srgbClr val="19447E"/>
                </a:solidFill>
                <a:latin typeface="+mj-lt"/>
                <a:cs typeface="Segoe UI" panose="020B0502040204020203" pitchFamily="34" charset="0"/>
              </a:rPr>
              <a:t>Infrastructure Impacts</a:t>
            </a:r>
            <a:br>
              <a:rPr lang="en-US" sz="1400" b="1" kern="1200" dirty="0">
                <a:solidFill>
                  <a:srgbClr val="19447E"/>
                </a:solidFill>
                <a:cs typeface="Segoe UI" panose="020B0502040204020203" pitchFamily="34" charset="0"/>
              </a:rPr>
            </a:br>
            <a:r>
              <a:rPr lang="en-US" sz="1200" kern="1200" dirty="0">
                <a:solidFill>
                  <a:srgbClr val="19447E"/>
                </a:solidFill>
                <a:cs typeface="Segoe UI" panose="020B0502040204020203" pitchFamily="34" charset="0"/>
              </a:rPr>
              <a:t>Identify and model effects of disruptive events on MFN</a:t>
            </a:r>
            <a:endParaRPr lang="en-US" sz="1000" kern="1200" dirty="0">
              <a:solidFill>
                <a:srgbClr val="19447E"/>
              </a:solidFill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186C1B-18E1-E368-E475-80E2C260EE66}"/>
              </a:ext>
            </a:extLst>
          </p:cNvPr>
          <p:cNvGrpSpPr/>
          <p:nvPr/>
        </p:nvGrpSpPr>
        <p:grpSpPr>
          <a:xfrm>
            <a:off x="4158549" y="2748086"/>
            <a:ext cx="1266322" cy="1332435"/>
            <a:chOff x="4060058" y="2923922"/>
            <a:chExt cx="1374403" cy="1446159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8733E50-225E-7B41-334E-AF6841F6F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60058" y="2923922"/>
              <a:ext cx="1374403" cy="1446159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7642B0C0-F3E3-89DC-C9D0-19979A860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79594" y="3335905"/>
              <a:ext cx="741046" cy="741046"/>
            </a:xfrm>
            <a:prstGeom prst="rect">
              <a:avLst/>
            </a:prstGeom>
          </p:spPr>
        </p:pic>
      </p:grpSp>
      <p:sp>
        <p:nvSpPr>
          <p:cNvPr id="50" name="Oval 4">
            <a:extLst>
              <a:ext uri="{FF2B5EF4-FFF2-40B4-BE49-F238E27FC236}">
                <a16:creationId xmlns:a16="http://schemas.microsoft.com/office/drawing/2014/main" id="{8D4E5DAF-0E86-FD80-F515-124F1C238793}"/>
              </a:ext>
            </a:extLst>
          </p:cNvPr>
          <p:cNvSpPr txBox="1"/>
          <p:nvPr/>
        </p:nvSpPr>
        <p:spPr>
          <a:xfrm>
            <a:off x="2872740" y="3855423"/>
            <a:ext cx="1610698" cy="9634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4445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kern="1200" dirty="0">
                <a:solidFill>
                  <a:srgbClr val="19447E"/>
                </a:solidFill>
                <a:latin typeface="+mj-lt"/>
                <a:cs typeface="Segoe UI" panose="020B0502040204020203" pitchFamily="34" charset="0"/>
              </a:rPr>
              <a:t>Adaptation</a:t>
            </a:r>
            <a:br>
              <a:rPr lang="en-US" sz="1400" kern="1200" dirty="0">
                <a:solidFill>
                  <a:srgbClr val="19447E"/>
                </a:solidFill>
                <a:latin typeface="+mj-lt"/>
                <a:cs typeface="Segoe UI" panose="020B0502040204020203" pitchFamily="34" charset="0"/>
              </a:rPr>
            </a:br>
            <a:r>
              <a:rPr lang="en-US" sz="1200" kern="1200" dirty="0">
                <a:solidFill>
                  <a:srgbClr val="19447E"/>
                </a:solidFill>
                <a:cs typeface="Segoe UI" panose="020B0502040204020203" pitchFamily="34" charset="0"/>
              </a:rPr>
              <a:t>Identify and implement strategies to prepare, protect, and recover from future events</a:t>
            </a:r>
            <a:endParaRPr lang="en-US" sz="1400" kern="1200" dirty="0">
              <a:solidFill>
                <a:srgbClr val="19447E"/>
              </a:solidFill>
              <a:cs typeface="Segoe UI" panose="020B0502040204020203" pitchFamily="34" charset="0"/>
            </a:endParaRPr>
          </a:p>
        </p:txBody>
      </p:sp>
      <p:sp>
        <p:nvSpPr>
          <p:cNvPr id="52" name="Oval 4">
            <a:extLst>
              <a:ext uri="{FF2B5EF4-FFF2-40B4-BE49-F238E27FC236}">
                <a16:creationId xmlns:a16="http://schemas.microsoft.com/office/drawing/2014/main" id="{DCBAE0AA-C411-BEFF-92FB-B21E4A8C8417}"/>
              </a:ext>
            </a:extLst>
          </p:cNvPr>
          <p:cNvSpPr txBox="1"/>
          <p:nvPr/>
        </p:nvSpPr>
        <p:spPr>
          <a:xfrm>
            <a:off x="5287711" y="3855423"/>
            <a:ext cx="1337479" cy="8477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4445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kern="1200" dirty="0">
                <a:solidFill>
                  <a:srgbClr val="19447E"/>
                </a:solidFill>
                <a:latin typeface="+mj-lt"/>
                <a:cs typeface="Segoe UI" panose="020B0502040204020203" pitchFamily="34" charset="0"/>
              </a:rPr>
              <a:t>Recovery</a:t>
            </a:r>
          </a:p>
          <a:p>
            <a:pPr marL="0" lvl="0" indent="0" algn="ctr" defTabSz="4445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200" kern="1200" dirty="0">
                <a:solidFill>
                  <a:srgbClr val="19447E"/>
                </a:solidFill>
                <a:cs typeface="Segoe UI" panose="020B0502040204020203" pitchFamily="34" charset="0"/>
              </a:rPr>
              <a:t>Assess repair cost, loss of function, and user costs</a:t>
            </a:r>
          </a:p>
        </p:txBody>
      </p:sp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71B7E76-29B2-82D8-156D-7FAA068A4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705" y="4136428"/>
            <a:ext cx="566733" cy="566733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93978A0F-93F6-A88E-23FD-1CB46240D9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754" y="4080521"/>
            <a:ext cx="656302" cy="65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72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319BC6-31F8-4036-8A76-C583CDBE7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84643"/>
            <a:ext cx="8108950" cy="730883"/>
          </a:xfrm>
        </p:spPr>
        <p:txBody>
          <a:bodyPr/>
          <a:lstStyle/>
          <a:p>
            <a:r>
              <a:rPr lang="en-US" sz="2000" b="0" dirty="0">
                <a:latin typeface="+mj-lt"/>
              </a:rPr>
              <a:t>Framework for Assessing Disruptive Events </a:t>
            </a:r>
            <a:br>
              <a:rPr lang="en-US" sz="2000" b="0" dirty="0">
                <a:latin typeface="+mj-lt"/>
              </a:rPr>
            </a:br>
            <a:r>
              <a:rPr lang="en-US" sz="2000" b="0" dirty="0">
                <a:latin typeface="+mj-lt"/>
              </a:rPr>
              <a:t>to Multimodal Freight Network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6D1E3B-A1A6-8E68-BEF2-064B0EA664AD}"/>
              </a:ext>
            </a:extLst>
          </p:cNvPr>
          <p:cNvGrpSpPr/>
          <p:nvPr/>
        </p:nvGrpSpPr>
        <p:grpSpPr>
          <a:xfrm>
            <a:off x="2735580" y="1008378"/>
            <a:ext cx="6454140" cy="3860802"/>
            <a:chOff x="2735580" y="1008378"/>
            <a:chExt cx="6454140" cy="3860802"/>
          </a:xfrm>
        </p:grpSpPr>
        <p:sp>
          <p:nvSpPr>
            <p:cNvPr id="28" name="Arrow: Pentagon 27">
              <a:extLst>
                <a:ext uri="{FF2B5EF4-FFF2-40B4-BE49-F238E27FC236}">
                  <a16:creationId xmlns:a16="http://schemas.microsoft.com/office/drawing/2014/main" id="{3C8C9BBD-5A5C-E5B9-CC73-544600EB6E24}"/>
                </a:ext>
              </a:extLst>
            </p:cNvPr>
            <p:cNvSpPr/>
            <p:nvPr/>
          </p:nvSpPr>
          <p:spPr>
            <a:xfrm>
              <a:off x="6515100" y="1008380"/>
              <a:ext cx="2575560" cy="369398"/>
            </a:xfrm>
            <a:prstGeom prst="homePlate">
              <a:avLst>
                <a:gd name="adj" fmla="val 0"/>
              </a:avLst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8925" algn="ctr"/>
              <a:r>
                <a:rPr lang="en-US" sz="1500" dirty="0">
                  <a:latin typeface="Segoe UI" panose="020B0502040204020203" pitchFamily="34" charset="0"/>
                  <a:cs typeface="Segoe UI" panose="020B0502040204020203" pitchFamily="34" charset="0"/>
                </a:rPr>
                <a:t>Outcomes</a:t>
              </a:r>
            </a:p>
          </p:txBody>
        </p:sp>
        <p:sp>
          <p:nvSpPr>
            <p:cNvPr id="3" name="Arrow: Chevron 2">
              <a:extLst>
                <a:ext uri="{FF2B5EF4-FFF2-40B4-BE49-F238E27FC236}">
                  <a16:creationId xmlns:a16="http://schemas.microsoft.com/office/drawing/2014/main" id="{AC85D1F8-A6EE-7D38-B159-C3C1295283F5}"/>
                </a:ext>
              </a:extLst>
            </p:cNvPr>
            <p:cNvSpPr/>
            <p:nvPr/>
          </p:nvSpPr>
          <p:spPr>
            <a:xfrm>
              <a:off x="2735580" y="1008378"/>
              <a:ext cx="4168140" cy="369399"/>
            </a:xfrm>
            <a:prstGeom prst="chevron">
              <a:avLst/>
            </a:prstGeom>
            <a:solidFill>
              <a:srgbClr val="19447E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latin typeface="Segoe UI" panose="020B0502040204020203" pitchFamily="34" charset="0"/>
                  <a:cs typeface="Segoe UI" panose="020B0502040204020203" pitchFamily="34" charset="0"/>
                </a:rPr>
                <a:t>Freight Transportation System</a:t>
              </a: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8B6421D-3DF8-1940-C0C8-F20FC5A40C10}"/>
                </a:ext>
              </a:extLst>
            </p:cNvPr>
            <p:cNvSpPr/>
            <p:nvPr/>
          </p:nvSpPr>
          <p:spPr>
            <a:xfrm>
              <a:off x="2824480" y="2152818"/>
              <a:ext cx="3899770" cy="2716362"/>
            </a:xfrm>
            <a:custGeom>
              <a:avLst/>
              <a:gdLst>
                <a:gd name="connsiteX0" fmla="*/ 0 w 7131016"/>
                <a:gd name="connsiteY0" fmla="*/ 0 h 992250"/>
                <a:gd name="connsiteX1" fmla="*/ 7131016 w 7131016"/>
                <a:gd name="connsiteY1" fmla="*/ 0 h 992250"/>
                <a:gd name="connsiteX2" fmla="*/ 7131016 w 7131016"/>
                <a:gd name="connsiteY2" fmla="*/ 992250 h 992250"/>
                <a:gd name="connsiteX3" fmla="*/ 0 w 7131016"/>
                <a:gd name="connsiteY3" fmla="*/ 992250 h 992250"/>
                <a:gd name="connsiteX4" fmla="*/ 0 w 7131016"/>
                <a:gd name="connsiteY4" fmla="*/ 0 h 99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1016" h="992250">
                  <a:moveTo>
                    <a:pt x="0" y="0"/>
                  </a:moveTo>
                  <a:lnTo>
                    <a:pt x="7131016" y="0"/>
                  </a:lnTo>
                  <a:lnTo>
                    <a:pt x="7131016" y="992250"/>
                  </a:lnTo>
                  <a:lnTo>
                    <a:pt x="0" y="992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E8F8">
                <a:alpha val="89804"/>
              </a:srgbClr>
            </a:solidFill>
            <a:ln>
              <a:noFill/>
            </a:ln>
            <a:effectLst>
              <a:innerShdw blurRad="63500" dist="381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678250"/>
                </a:buClr>
                <a:buChar char="•"/>
              </a:pPr>
              <a:endParaRPr lang="en-US" sz="1400" kern="1200" dirty="0">
                <a:solidFill>
                  <a:srgbClr val="500000"/>
                </a:solidFill>
                <a:latin typeface="Franklin Gothic Book" panose="020B0503020102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DB4E4D4-61F6-BF63-F0C8-0C4A8DA77980}"/>
                </a:ext>
              </a:extLst>
            </p:cNvPr>
            <p:cNvSpPr/>
            <p:nvPr/>
          </p:nvSpPr>
          <p:spPr>
            <a:xfrm>
              <a:off x="6813150" y="2152818"/>
              <a:ext cx="2277510" cy="2716362"/>
            </a:xfrm>
            <a:custGeom>
              <a:avLst/>
              <a:gdLst>
                <a:gd name="connsiteX0" fmla="*/ 0 w 7131016"/>
                <a:gd name="connsiteY0" fmla="*/ 0 h 992250"/>
                <a:gd name="connsiteX1" fmla="*/ 7131016 w 7131016"/>
                <a:gd name="connsiteY1" fmla="*/ 0 h 992250"/>
                <a:gd name="connsiteX2" fmla="*/ 7131016 w 7131016"/>
                <a:gd name="connsiteY2" fmla="*/ 992250 h 992250"/>
                <a:gd name="connsiteX3" fmla="*/ 0 w 7131016"/>
                <a:gd name="connsiteY3" fmla="*/ 992250 h 992250"/>
                <a:gd name="connsiteX4" fmla="*/ 0 w 7131016"/>
                <a:gd name="connsiteY4" fmla="*/ 0 h 99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1016" h="992250">
                  <a:moveTo>
                    <a:pt x="0" y="0"/>
                  </a:moveTo>
                  <a:lnTo>
                    <a:pt x="7131016" y="0"/>
                  </a:lnTo>
                  <a:lnTo>
                    <a:pt x="7131016" y="992250"/>
                  </a:lnTo>
                  <a:lnTo>
                    <a:pt x="0" y="992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  <a:alpha val="89804"/>
              </a:schemeClr>
            </a:solidFill>
            <a:ln>
              <a:noFill/>
            </a:ln>
            <a:effectLst>
              <a:innerShdw blurRad="63500" dist="381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182880" rIns="91440" bIns="91440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5">
                    <a:lumMod val="50000"/>
                  </a:schemeClr>
                </a:buClr>
                <a:buChar char="•"/>
              </a:pPr>
              <a:r>
                <a:rPr lang="en-US" sz="1400" kern="1200" dirty="0">
                  <a:solidFill>
                    <a:schemeClr val="accent5">
                      <a:lumMod val="50000"/>
                    </a:schemeClr>
                  </a:solidFill>
                  <a:latin typeface="Franklin Gothic Book" panose="020B0503020102020204" pitchFamily="34" charset="0"/>
                  <a:cs typeface="Segoe UI" panose="020B0502040204020203" pitchFamily="34" charset="0"/>
                </a:rPr>
                <a:t>Highway infrastructure failure/inundation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5">
                    <a:lumMod val="50000"/>
                  </a:schemeClr>
                </a:buClr>
                <a:buChar char="•"/>
              </a:pPr>
              <a:r>
                <a:rPr lang="en-US" sz="1400" kern="1200" dirty="0">
                  <a:solidFill>
                    <a:schemeClr val="accent5">
                      <a:lumMod val="50000"/>
                    </a:schemeClr>
                  </a:solidFill>
                  <a:latin typeface="Franklin Gothic Book" panose="020B0503020102020204" pitchFamily="34" charset="0"/>
                  <a:cs typeface="Segoe UI" panose="020B0502040204020203" pitchFamily="34" charset="0"/>
                </a:rPr>
                <a:t>Loss in multi-modal freight transportation system performance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5">
                    <a:lumMod val="50000"/>
                  </a:schemeClr>
                </a:buClr>
                <a:buChar char="•"/>
              </a:pPr>
              <a:r>
                <a:rPr lang="en-US" sz="1400" kern="1200" dirty="0">
                  <a:solidFill>
                    <a:schemeClr val="accent5">
                      <a:lumMod val="50000"/>
                    </a:schemeClr>
                  </a:solidFill>
                  <a:latin typeface="Franklin Gothic Book" panose="020B0503020102020204" pitchFamily="34" charset="0"/>
                  <a:cs typeface="Segoe UI" panose="020B0502040204020203" pitchFamily="34" charset="0"/>
                </a:rPr>
                <a:t>Loss in supply chain performance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5">
                    <a:lumMod val="50000"/>
                  </a:schemeClr>
                </a:buClr>
                <a:buChar char="•"/>
              </a:pPr>
              <a:r>
                <a:rPr lang="en-US" sz="1400" kern="1200" dirty="0">
                  <a:solidFill>
                    <a:schemeClr val="accent5">
                      <a:lumMod val="50000"/>
                    </a:schemeClr>
                  </a:solidFill>
                  <a:latin typeface="Franklin Gothic Book" panose="020B0503020102020204" pitchFamily="34" charset="0"/>
                  <a:cs typeface="Segoe UI" panose="020B0502040204020203" pitchFamily="34" charset="0"/>
                </a:rPr>
                <a:t>Economic costs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48313A-B98F-5B14-8620-52B8AED3DC9B}"/>
                </a:ext>
              </a:extLst>
            </p:cNvPr>
            <p:cNvSpPr txBox="1"/>
            <p:nvPr/>
          </p:nvSpPr>
          <p:spPr>
            <a:xfrm>
              <a:off x="2933700" y="1530538"/>
              <a:ext cx="36271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9447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System Components that </a:t>
              </a:r>
              <a:r>
                <a:rPr lang="en-US" sz="1400" b="1" dirty="0">
                  <a:solidFill>
                    <a:srgbClr val="19447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can be</a:t>
              </a:r>
              <a:r>
                <a:rPr lang="en-US" sz="1400" dirty="0">
                  <a:solidFill>
                    <a:srgbClr val="19447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controlled </a:t>
              </a:r>
              <a:br>
                <a:rPr lang="en-US" sz="1400" dirty="0">
                  <a:solidFill>
                    <a:srgbClr val="19447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 dirty="0">
                  <a:solidFill>
                    <a:srgbClr val="19447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or at least </a:t>
              </a:r>
              <a:r>
                <a:rPr lang="en-US" sz="1400" b="1" dirty="0">
                  <a:solidFill>
                    <a:srgbClr val="19447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can be </a:t>
              </a:r>
              <a:r>
                <a:rPr lang="en-US" sz="1400" dirty="0">
                  <a:solidFill>
                    <a:srgbClr val="19447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influenced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A5C4792-5CA0-8A79-4003-12324A2F5AA0}"/>
                </a:ext>
              </a:extLst>
            </p:cNvPr>
            <p:cNvSpPr txBox="1"/>
            <p:nvPr/>
          </p:nvSpPr>
          <p:spPr>
            <a:xfrm>
              <a:off x="6560820" y="1517898"/>
              <a:ext cx="26289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5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Measures that </a:t>
              </a:r>
              <a:r>
                <a:rPr lang="en-US" sz="1400" b="1" dirty="0">
                  <a:solidFill>
                    <a:schemeClr val="accent5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can be </a:t>
              </a:r>
              <a:r>
                <a:rPr lang="en-US" sz="1400" dirty="0">
                  <a:solidFill>
                    <a:schemeClr val="accent5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monitored/improved</a:t>
              </a:r>
            </a:p>
          </p:txBody>
        </p:sp>
        <p:sp>
          <p:nvSpPr>
            <p:cNvPr id="49" name="Oval 4">
              <a:extLst>
                <a:ext uri="{FF2B5EF4-FFF2-40B4-BE49-F238E27FC236}">
                  <a16:creationId xmlns:a16="http://schemas.microsoft.com/office/drawing/2014/main" id="{FA3B70E5-0845-F2FF-DAB3-2E0011A39706}"/>
                </a:ext>
              </a:extLst>
            </p:cNvPr>
            <p:cNvSpPr txBox="1"/>
            <p:nvPr/>
          </p:nvSpPr>
          <p:spPr>
            <a:xfrm>
              <a:off x="2895600" y="2244849"/>
              <a:ext cx="3756660" cy="52215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sz="1400" kern="1200" dirty="0">
                  <a:solidFill>
                    <a:srgbClr val="19447E"/>
                  </a:solidFill>
                  <a:latin typeface="+mj-lt"/>
                  <a:cs typeface="Segoe UI" panose="020B0502040204020203" pitchFamily="34" charset="0"/>
                </a:rPr>
                <a:t>Infrastructure Impacts</a:t>
              </a:r>
              <a:br>
                <a:rPr lang="en-US" sz="1400" b="1" kern="1200" dirty="0">
                  <a:solidFill>
                    <a:srgbClr val="19447E"/>
                  </a:solidFill>
                  <a:cs typeface="Segoe UI" panose="020B0502040204020203" pitchFamily="34" charset="0"/>
                </a:rPr>
              </a:br>
              <a:r>
                <a:rPr lang="en-US" sz="1200" kern="1200" dirty="0">
                  <a:solidFill>
                    <a:srgbClr val="19447E"/>
                  </a:solidFill>
                  <a:cs typeface="Segoe UI" panose="020B0502040204020203" pitchFamily="34" charset="0"/>
                </a:rPr>
                <a:t>Identify and model effects of extreme events on TMFN</a:t>
              </a:r>
              <a:endParaRPr lang="en-US" sz="1000" kern="1200" dirty="0">
                <a:solidFill>
                  <a:srgbClr val="19447E"/>
                </a:solidFill>
                <a:cs typeface="Segoe UI" panose="020B0502040204020203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C186C1B-18E1-E368-E475-80E2C260EE66}"/>
                </a:ext>
              </a:extLst>
            </p:cNvPr>
            <p:cNvGrpSpPr/>
            <p:nvPr/>
          </p:nvGrpSpPr>
          <p:grpSpPr>
            <a:xfrm>
              <a:off x="4158549" y="2748086"/>
              <a:ext cx="1266322" cy="1332435"/>
              <a:chOff x="4060058" y="2923922"/>
              <a:chExt cx="1374403" cy="1446159"/>
            </a:xfrm>
          </p:grpSpPr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A8733E50-225E-7B41-334E-AF6841F6F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060058" y="2923922"/>
                <a:ext cx="1374403" cy="1446159"/>
              </a:xfrm>
              <a:prstGeom prst="rect">
                <a:avLst/>
              </a:prstGeom>
            </p:spPr>
          </p:pic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7642B0C0-F3E3-89DC-C9D0-19979A860F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79594" y="3335905"/>
                <a:ext cx="741046" cy="741046"/>
              </a:xfrm>
              <a:prstGeom prst="rect">
                <a:avLst/>
              </a:prstGeom>
            </p:spPr>
          </p:pic>
        </p:grpSp>
        <p:sp>
          <p:nvSpPr>
            <p:cNvPr id="50" name="Oval 4">
              <a:extLst>
                <a:ext uri="{FF2B5EF4-FFF2-40B4-BE49-F238E27FC236}">
                  <a16:creationId xmlns:a16="http://schemas.microsoft.com/office/drawing/2014/main" id="{8D4E5DAF-0E86-FD80-F515-124F1C238793}"/>
                </a:ext>
              </a:extLst>
            </p:cNvPr>
            <p:cNvSpPr txBox="1"/>
            <p:nvPr/>
          </p:nvSpPr>
          <p:spPr>
            <a:xfrm>
              <a:off x="2872740" y="3855423"/>
              <a:ext cx="1610698" cy="96343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sz="1400" kern="1200" dirty="0">
                  <a:solidFill>
                    <a:srgbClr val="19447E"/>
                  </a:solidFill>
                  <a:latin typeface="+mj-lt"/>
                  <a:cs typeface="Segoe UI" panose="020B0502040204020203" pitchFamily="34" charset="0"/>
                </a:rPr>
                <a:t>Adaptation</a:t>
              </a:r>
              <a:br>
                <a:rPr lang="en-US" sz="1400" kern="1200" dirty="0">
                  <a:solidFill>
                    <a:srgbClr val="19447E"/>
                  </a:solidFill>
                  <a:latin typeface="+mj-lt"/>
                  <a:cs typeface="Segoe UI" panose="020B0502040204020203" pitchFamily="34" charset="0"/>
                </a:rPr>
              </a:br>
              <a:r>
                <a:rPr lang="en-US" sz="1200" kern="1200" dirty="0">
                  <a:solidFill>
                    <a:srgbClr val="19447E"/>
                  </a:solidFill>
                  <a:cs typeface="Segoe UI" panose="020B0502040204020203" pitchFamily="34" charset="0"/>
                </a:rPr>
                <a:t>Identify and implement strategies to prepare, protect, and recover from future events</a:t>
              </a:r>
              <a:endParaRPr lang="en-US" sz="1400" kern="1200" dirty="0">
                <a:solidFill>
                  <a:srgbClr val="19447E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52" name="Oval 4">
              <a:extLst>
                <a:ext uri="{FF2B5EF4-FFF2-40B4-BE49-F238E27FC236}">
                  <a16:creationId xmlns:a16="http://schemas.microsoft.com/office/drawing/2014/main" id="{DCBAE0AA-C411-BEFF-92FB-B21E4A8C8417}"/>
                </a:ext>
              </a:extLst>
            </p:cNvPr>
            <p:cNvSpPr txBox="1"/>
            <p:nvPr/>
          </p:nvSpPr>
          <p:spPr>
            <a:xfrm>
              <a:off x="5287711" y="3855423"/>
              <a:ext cx="1337479" cy="84773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sz="1400" kern="1200" dirty="0">
                  <a:solidFill>
                    <a:srgbClr val="19447E"/>
                  </a:solidFill>
                  <a:latin typeface="+mj-lt"/>
                  <a:cs typeface="Segoe UI" panose="020B0502040204020203" pitchFamily="34" charset="0"/>
                </a:rPr>
                <a:t>Recovery</a:t>
              </a:r>
            </a:p>
            <a:p>
              <a:pPr marL="0" lvl="0" indent="0" algn="ctr" defTabSz="4445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sz="1200" kern="1200" dirty="0">
                  <a:solidFill>
                    <a:srgbClr val="19447E"/>
                  </a:solidFill>
                  <a:cs typeface="Segoe UI" panose="020B0502040204020203" pitchFamily="34" charset="0"/>
                </a:rPr>
                <a:t>Assess repair cost, loss of function, and user costs</a:t>
              </a:r>
            </a:p>
          </p:txBody>
        </p:sp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93978A0F-93F6-A88E-23FD-1CB46240D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3754" y="4080521"/>
              <a:ext cx="656302" cy="656302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C592D7F-475C-A523-64B4-4BBE16EEF0E0}"/>
              </a:ext>
            </a:extLst>
          </p:cNvPr>
          <p:cNvSpPr/>
          <p:nvPr/>
        </p:nvSpPr>
        <p:spPr>
          <a:xfrm>
            <a:off x="0" y="963298"/>
            <a:ext cx="9144000" cy="3905882"/>
          </a:xfrm>
          <a:prstGeom prst="rect">
            <a:avLst/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99D8B5C2-4B0E-6ACE-5E60-0C28A7120E6A}"/>
              </a:ext>
            </a:extLst>
          </p:cNvPr>
          <p:cNvSpPr/>
          <p:nvPr/>
        </p:nvSpPr>
        <p:spPr>
          <a:xfrm>
            <a:off x="53340" y="1008379"/>
            <a:ext cx="2880360" cy="369399"/>
          </a:xfrm>
          <a:prstGeom prst="homePlate">
            <a:avLst/>
          </a:prstGeom>
          <a:solidFill>
            <a:srgbClr val="50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Disruptive Events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457634C-6489-775D-159E-9EAE44690090}"/>
              </a:ext>
            </a:extLst>
          </p:cNvPr>
          <p:cNvSpPr/>
          <p:nvPr/>
        </p:nvSpPr>
        <p:spPr>
          <a:xfrm>
            <a:off x="162562" y="2152818"/>
            <a:ext cx="2573018" cy="2716362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solidFill>
            <a:srgbClr val="FFEFEF">
              <a:alpha val="89804"/>
            </a:srgbClr>
          </a:solidFill>
          <a:ln>
            <a:noFill/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182880" rIns="91440" bIns="548640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500000"/>
              </a:buClr>
              <a:buChar char="•"/>
            </a:pPr>
            <a:r>
              <a:rPr lang="en-US" sz="1400" kern="1200" dirty="0">
                <a:solidFill>
                  <a:srgbClr val="50000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Natural disasters (flooding, drought, severe storms, earthquakes, sea level rise)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500000"/>
              </a:buClr>
              <a:buChar char="•"/>
            </a:pPr>
            <a:r>
              <a:rPr lang="en-US" sz="1400" kern="1200" dirty="0">
                <a:solidFill>
                  <a:srgbClr val="50000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Human-made (cyber attacks, terrorist attacks)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500000"/>
              </a:buClr>
              <a:buChar char="•"/>
            </a:pPr>
            <a:r>
              <a:rPr lang="en-US" sz="1400" kern="1200" dirty="0">
                <a:solidFill>
                  <a:srgbClr val="50000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Pandemics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ACC6C3-E360-BE54-07CC-F1AFB71B4A8D}"/>
              </a:ext>
            </a:extLst>
          </p:cNvPr>
          <p:cNvSpPr txBox="1"/>
          <p:nvPr/>
        </p:nvSpPr>
        <p:spPr>
          <a:xfrm>
            <a:off x="391160" y="1530538"/>
            <a:ext cx="1992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5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Events that </a:t>
            </a:r>
            <a:r>
              <a:rPr lang="en-US" sz="1400" b="1" dirty="0">
                <a:solidFill>
                  <a:srgbClr val="5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not be </a:t>
            </a:r>
            <a:r>
              <a:rPr lang="en-US" sz="1400" dirty="0">
                <a:solidFill>
                  <a:srgbClr val="5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controlled</a:t>
            </a:r>
          </a:p>
        </p:txBody>
      </p:sp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71B7E76-29B2-82D8-156D-7FAA068A4B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5705" y="4136428"/>
            <a:ext cx="566733" cy="5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56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3C8C9BBD-5A5C-E5B9-CC73-544600EB6E24}"/>
              </a:ext>
            </a:extLst>
          </p:cNvPr>
          <p:cNvSpPr/>
          <p:nvPr/>
        </p:nvSpPr>
        <p:spPr>
          <a:xfrm>
            <a:off x="6515100" y="1008380"/>
            <a:ext cx="2575560" cy="369398"/>
          </a:xfrm>
          <a:prstGeom prst="homePlate">
            <a:avLst>
              <a:gd name="adj" fmla="val 0"/>
            </a:avLst>
          </a:prstGeom>
          <a:solidFill>
            <a:schemeClr val="accent5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8925" algn="ctr"/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Outcomes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DB4E4D4-61F6-BF63-F0C8-0C4A8DA77980}"/>
              </a:ext>
            </a:extLst>
          </p:cNvPr>
          <p:cNvSpPr/>
          <p:nvPr/>
        </p:nvSpPr>
        <p:spPr>
          <a:xfrm>
            <a:off x="6813150" y="2152818"/>
            <a:ext cx="2277510" cy="2716362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89804"/>
            </a:schemeClr>
          </a:solidFill>
          <a:ln>
            <a:noFill/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182880" rIns="91440" bIns="91440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5">
                  <a:lumMod val="50000"/>
                </a:schemeClr>
              </a:buClr>
              <a:buChar char="•"/>
            </a:pPr>
            <a:r>
              <a:rPr lang="en-US" sz="1400" kern="12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Highway infrastructure failure/inundation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5">
                  <a:lumMod val="50000"/>
                </a:schemeClr>
              </a:buClr>
              <a:buChar char="•"/>
            </a:pPr>
            <a:r>
              <a:rPr lang="en-US" sz="1400" kern="12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Loss in multi-modal freight transportation system performance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5">
                  <a:lumMod val="50000"/>
                </a:schemeClr>
              </a:buClr>
              <a:buChar char="•"/>
            </a:pPr>
            <a:r>
              <a:rPr lang="en-US" sz="1400" kern="12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Loss in supply chain performance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5">
                  <a:lumMod val="50000"/>
                </a:schemeClr>
              </a:buClr>
              <a:buChar char="•"/>
            </a:pPr>
            <a:r>
              <a:rPr lang="en-US" sz="1400" kern="12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Economic costs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5C4792-5CA0-8A79-4003-12324A2F5AA0}"/>
              </a:ext>
            </a:extLst>
          </p:cNvPr>
          <p:cNvSpPr txBox="1"/>
          <p:nvPr/>
        </p:nvSpPr>
        <p:spPr>
          <a:xfrm>
            <a:off x="6560820" y="1517898"/>
            <a:ext cx="2628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Measures that </a:t>
            </a:r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be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monitored/improved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319BC6-31F8-4036-8A76-C583CDBE7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84643"/>
            <a:ext cx="8108950" cy="730883"/>
          </a:xfrm>
        </p:spPr>
        <p:txBody>
          <a:bodyPr/>
          <a:lstStyle/>
          <a:p>
            <a:r>
              <a:rPr lang="en-US" sz="2000" b="0" dirty="0">
                <a:latin typeface="+mj-lt"/>
              </a:rPr>
              <a:t>Framework for Assessing Disruptive Events </a:t>
            </a:r>
            <a:br>
              <a:rPr lang="en-US" sz="2000" b="0" dirty="0">
                <a:latin typeface="+mj-lt"/>
              </a:rPr>
            </a:br>
            <a:r>
              <a:rPr lang="en-US" sz="2000" b="0" dirty="0">
                <a:latin typeface="+mj-lt"/>
              </a:rPr>
              <a:t>to Multimodal Freight Network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99D8B5C2-4B0E-6ACE-5E60-0C28A7120E6A}"/>
              </a:ext>
            </a:extLst>
          </p:cNvPr>
          <p:cNvSpPr/>
          <p:nvPr/>
        </p:nvSpPr>
        <p:spPr>
          <a:xfrm>
            <a:off x="53340" y="1008379"/>
            <a:ext cx="2880360" cy="369399"/>
          </a:xfrm>
          <a:prstGeom prst="homePlate">
            <a:avLst/>
          </a:prstGeom>
          <a:solidFill>
            <a:srgbClr val="50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Extreme/Disruptive Events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457634C-6489-775D-159E-9EAE44690090}"/>
              </a:ext>
            </a:extLst>
          </p:cNvPr>
          <p:cNvSpPr/>
          <p:nvPr/>
        </p:nvSpPr>
        <p:spPr>
          <a:xfrm>
            <a:off x="162562" y="2152818"/>
            <a:ext cx="2573018" cy="2716362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solidFill>
            <a:srgbClr val="FFEFEF">
              <a:alpha val="89804"/>
            </a:srgbClr>
          </a:solidFill>
          <a:ln>
            <a:noFill/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182880" rIns="91440" bIns="548640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500000"/>
              </a:buClr>
              <a:buChar char="•"/>
            </a:pPr>
            <a:r>
              <a:rPr lang="en-US" sz="1400" kern="1200" dirty="0">
                <a:solidFill>
                  <a:srgbClr val="50000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Natural disasters (flooding, drought, severe storms, earthquakes, sea level rise)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500000"/>
              </a:buClr>
              <a:buChar char="•"/>
            </a:pPr>
            <a:r>
              <a:rPr lang="en-US" sz="1400" kern="1200" dirty="0">
                <a:solidFill>
                  <a:srgbClr val="50000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Human-made (cyber attacks, terrorist attacks)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500000"/>
              </a:buClr>
              <a:buChar char="•"/>
            </a:pPr>
            <a:r>
              <a:rPr lang="en-US" sz="1400" kern="1200" dirty="0">
                <a:solidFill>
                  <a:srgbClr val="50000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Pandemics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93978A0F-93F6-A88E-23FD-1CB46240D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754" y="4080521"/>
            <a:ext cx="656302" cy="65630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5ACC6C3-E360-BE54-07CC-F1AFB71B4A8D}"/>
              </a:ext>
            </a:extLst>
          </p:cNvPr>
          <p:cNvSpPr txBox="1"/>
          <p:nvPr/>
        </p:nvSpPr>
        <p:spPr>
          <a:xfrm>
            <a:off x="391160" y="1530538"/>
            <a:ext cx="1992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5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Events that </a:t>
            </a:r>
            <a:r>
              <a:rPr lang="en-US" sz="1400" b="1" dirty="0">
                <a:solidFill>
                  <a:srgbClr val="5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not be </a:t>
            </a:r>
            <a:r>
              <a:rPr lang="en-US" sz="1400" dirty="0">
                <a:solidFill>
                  <a:srgbClr val="5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controlled</a:t>
            </a:r>
          </a:p>
        </p:txBody>
      </p:sp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71B7E76-29B2-82D8-156D-7FAA068A4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705" y="4136428"/>
            <a:ext cx="566733" cy="5667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592D7F-475C-A523-64B4-4BBE16EEF0E0}"/>
              </a:ext>
            </a:extLst>
          </p:cNvPr>
          <p:cNvSpPr/>
          <p:nvPr/>
        </p:nvSpPr>
        <p:spPr>
          <a:xfrm>
            <a:off x="0" y="963298"/>
            <a:ext cx="9144000" cy="3905882"/>
          </a:xfrm>
          <a:prstGeom prst="rect">
            <a:avLst/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AC85D1F8-A6EE-7D38-B159-C3C1295283F5}"/>
              </a:ext>
            </a:extLst>
          </p:cNvPr>
          <p:cNvSpPr/>
          <p:nvPr/>
        </p:nvSpPr>
        <p:spPr>
          <a:xfrm>
            <a:off x="2735580" y="1008378"/>
            <a:ext cx="4168140" cy="369399"/>
          </a:xfrm>
          <a:prstGeom prst="chevron">
            <a:avLst/>
          </a:prstGeom>
          <a:solidFill>
            <a:srgbClr val="19447E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Freight Transportation System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8B6421D-3DF8-1940-C0C8-F20FC5A40C10}"/>
              </a:ext>
            </a:extLst>
          </p:cNvPr>
          <p:cNvSpPr/>
          <p:nvPr/>
        </p:nvSpPr>
        <p:spPr>
          <a:xfrm>
            <a:off x="2824480" y="2152818"/>
            <a:ext cx="3899770" cy="2716362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solidFill>
            <a:srgbClr val="DCE8F8">
              <a:alpha val="89804"/>
            </a:srgbClr>
          </a:solidFill>
          <a:ln>
            <a:noFill/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678250"/>
              </a:buClr>
              <a:buChar char="•"/>
            </a:pPr>
            <a:endParaRPr lang="en-US" sz="1400" kern="1200" dirty="0">
              <a:solidFill>
                <a:srgbClr val="500000"/>
              </a:solidFill>
              <a:latin typeface="Franklin Gothic Book" panose="020B0503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48313A-B98F-5B14-8620-52B8AED3DC9B}"/>
              </a:ext>
            </a:extLst>
          </p:cNvPr>
          <p:cNvSpPr txBox="1"/>
          <p:nvPr/>
        </p:nvSpPr>
        <p:spPr>
          <a:xfrm>
            <a:off x="2933700" y="1530538"/>
            <a:ext cx="3627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System Components that </a:t>
            </a:r>
            <a:r>
              <a:rPr lang="en-US" sz="1400" b="1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be</a:t>
            </a:r>
            <a:r>
              <a:rPr lang="en-US" sz="1400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controlled </a:t>
            </a:r>
            <a:br>
              <a:rPr lang="en-US" sz="1400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 at least </a:t>
            </a:r>
            <a:r>
              <a:rPr lang="en-US" sz="1400" b="1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be </a:t>
            </a:r>
            <a:r>
              <a:rPr lang="en-US" sz="1400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influenced</a:t>
            </a:r>
          </a:p>
        </p:txBody>
      </p:sp>
      <p:sp>
        <p:nvSpPr>
          <p:cNvPr id="49" name="Oval 4">
            <a:extLst>
              <a:ext uri="{FF2B5EF4-FFF2-40B4-BE49-F238E27FC236}">
                <a16:creationId xmlns:a16="http://schemas.microsoft.com/office/drawing/2014/main" id="{FA3B70E5-0845-F2FF-DAB3-2E0011A39706}"/>
              </a:ext>
            </a:extLst>
          </p:cNvPr>
          <p:cNvSpPr txBox="1"/>
          <p:nvPr/>
        </p:nvSpPr>
        <p:spPr>
          <a:xfrm>
            <a:off x="2895600" y="2244849"/>
            <a:ext cx="3756660" cy="5221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4445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kern="1200" dirty="0">
                <a:solidFill>
                  <a:srgbClr val="19447E"/>
                </a:solidFill>
                <a:latin typeface="+mj-lt"/>
                <a:cs typeface="Segoe UI" panose="020B0502040204020203" pitchFamily="34" charset="0"/>
              </a:rPr>
              <a:t>Infrastructure Impacts</a:t>
            </a:r>
            <a:br>
              <a:rPr lang="en-US" sz="1400" b="1" kern="1200" dirty="0">
                <a:solidFill>
                  <a:srgbClr val="19447E"/>
                </a:solidFill>
                <a:cs typeface="Segoe UI" panose="020B0502040204020203" pitchFamily="34" charset="0"/>
              </a:rPr>
            </a:br>
            <a:r>
              <a:rPr lang="en-US" sz="1200" kern="1200" dirty="0">
                <a:solidFill>
                  <a:srgbClr val="19447E"/>
                </a:solidFill>
                <a:cs typeface="Segoe UI" panose="020B0502040204020203" pitchFamily="34" charset="0"/>
              </a:rPr>
              <a:t>Identify and model effects of disruptive events on MFN</a:t>
            </a:r>
            <a:endParaRPr lang="en-US" sz="1000" kern="1200" dirty="0">
              <a:solidFill>
                <a:srgbClr val="19447E"/>
              </a:solidFill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186C1B-18E1-E368-E475-80E2C260EE66}"/>
              </a:ext>
            </a:extLst>
          </p:cNvPr>
          <p:cNvGrpSpPr/>
          <p:nvPr/>
        </p:nvGrpSpPr>
        <p:grpSpPr>
          <a:xfrm>
            <a:off x="4158549" y="2748086"/>
            <a:ext cx="1266322" cy="1332435"/>
            <a:chOff x="4060058" y="2923922"/>
            <a:chExt cx="1374403" cy="1446159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8733E50-225E-7B41-334E-AF6841F6F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60058" y="2923922"/>
              <a:ext cx="1374403" cy="1446159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7642B0C0-F3E3-89DC-C9D0-19979A860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79594" y="3335905"/>
              <a:ext cx="741046" cy="741046"/>
            </a:xfrm>
            <a:prstGeom prst="rect">
              <a:avLst/>
            </a:prstGeom>
          </p:spPr>
        </p:pic>
      </p:grpSp>
      <p:sp>
        <p:nvSpPr>
          <p:cNvPr id="50" name="Oval 4">
            <a:extLst>
              <a:ext uri="{FF2B5EF4-FFF2-40B4-BE49-F238E27FC236}">
                <a16:creationId xmlns:a16="http://schemas.microsoft.com/office/drawing/2014/main" id="{8D4E5DAF-0E86-FD80-F515-124F1C238793}"/>
              </a:ext>
            </a:extLst>
          </p:cNvPr>
          <p:cNvSpPr txBox="1"/>
          <p:nvPr/>
        </p:nvSpPr>
        <p:spPr>
          <a:xfrm>
            <a:off x="2872740" y="3855423"/>
            <a:ext cx="1610698" cy="9634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4445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kern="1200" dirty="0">
                <a:solidFill>
                  <a:srgbClr val="19447E"/>
                </a:solidFill>
                <a:latin typeface="+mj-lt"/>
                <a:cs typeface="Segoe UI" panose="020B0502040204020203" pitchFamily="34" charset="0"/>
              </a:rPr>
              <a:t>Adaptation</a:t>
            </a:r>
            <a:br>
              <a:rPr lang="en-US" sz="1400" kern="1200" dirty="0">
                <a:solidFill>
                  <a:srgbClr val="19447E"/>
                </a:solidFill>
                <a:latin typeface="+mj-lt"/>
                <a:cs typeface="Segoe UI" panose="020B0502040204020203" pitchFamily="34" charset="0"/>
              </a:rPr>
            </a:br>
            <a:r>
              <a:rPr lang="en-US" sz="1200" kern="1200" dirty="0">
                <a:solidFill>
                  <a:srgbClr val="19447E"/>
                </a:solidFill>
                <a:cs typeface="Segoe UI" panose="020B0502040204020203" pitchFamily="34" charset="0"/>
              </a:rPr>
              <a:t>Identify and implement strategies to prepare, protect, and recover from future events</a:t>
            </a:r>
            <a:endParaRPr lang="en-US" sz="1400" kern="1200" dirty="0">
              <a:solidFill>
                <a:srgbClr val="19447E"/>
              </a:solidFill>
              <a:cs typeface="Segoe UI" panose="020B0502040204020203" pitchFamily="34" charset="0"/>
            </a:endParaRPr>
          </a:p>
        </p:txBody>
      </p:sp>
      <p:sp>
        <p:nvSpPr>
          <p:cNvPr id="52" name="Oval 4">
            <a:extLst>
              <a:ext uri="{FF2B5EF4-FFF2-40B4-BE49-F238E27FC236}">
                <a16:creationId xmlns:a16="http://schemas.microsoft.com/office/drawing/2014/main" id="{DCBAE0AA-C411-BEFF-92FB-B21E4A8C8417}"/>
              </a:ext>
            </a:extLst>
          </p:cNvPr>
          <p:cNvSpPr txBox="1"/>
          <p:nvPr/>
        </p:nvSpPr>
        <p:spPr>
          <a:xfrm>
            <a:off x="5287711" y="3855423"/>
            <a:ext cx="1337479" cy="8477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4445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kern="1200" dirty="0">
                <a:solidFill>
                  <a:srgbClr val="19447E"/>
                </a:solidFill>
                <a:latin typeface="+mj-lt"/>
                <a:cs typeface="Segoe UI" panose="020B0502040204020203" pitchFamily="34" charset="0"/>
              </a:rPr>
              <a:t>Recovery</a:t>
            </a:r>
          </a:p>
          <a:p>
            <a:pPr marL="0" lvl="0" indent="0" algn="ctr" defTabSz="4445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200" kern="1200" dirty="0">
                <a:solidFill>
                  <a:srgbClr val="19447E"/>
                </a:solidFill>
                <a:cs typeface="Segoe UI" panose="020B0502040204020203" pitchFamily="34" charset="0"/>
              </a:rPr>
              <a:t>Assess repair cost, loss of function, and user costs</a:t>
            </a:r>
          </a:p>
        </p:txBody>
      </p:sp>
    </p:spTree>
    <p:extLst>
      <p:ext uri="{BB962C8B-B14F-4D97-AF65-F5344CB8AC3E}">
        <p14:creationId xmlns:p14="http://schemas.microsoft.com/office/powerpoint/2010/main" val="2841935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319BC6-31F8-4036-8A76-C583CDBE7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84643"/>
            <a:ext cx="8108950" cy="730883"/>
          </a:xfrm>
        </p:spPr>
        <p:txBody>
          <a:bodyPr/>
          <a:lstStyle/>
          <a:p>
            <a:r>
              <a:rPr lang="en-US" sz="2000" b="0" dirty="0">
                <a:latin typeface="+mj-lt"/>
              </a:rPr>
              <a:t>Framework for Assessing Disruptive Events </a:t>
            </a:r>
            <a:br>
              <a:rPr lang="en-US" sz="2000" b="0" dirty="0">
                <a:latin typeface="+mj-lt"/>
              </a:rPr>
            </a:br>
            <a:r>
              <a:rPr lang="en-US" sz="2000" b="0" dirty="0">
                <a:latin typeface="+mj-lt"/>
              </a:rPr>
              <a:t>to Multimodal Freight Network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99D8B5C2-4B0E-6ACE-5E60-0C28A7120E6A}"/>
              </a:ext>
            </a:extLst>
          </p:cNvPr>
          <p:cNvSpPr/>
          <p:nvPr/>
        </p:nvSpPr>
        <p:spPr>
          <a:xfrm>
            <a:off x="53340" y="1008379"/>
            <a:ext cx="2880360" cy="369399"/>
          </a:xfrm>
          <a:prstGeom prst="homePlate">
            <a:avLst/>
          </a:prstGeom>
          <a:solidFill>
            <a:srgbClr val="50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Extreme/Disruptive Events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457634C-6489-775D-159E-9EAE44690090}"/>
              </a:ext>
            </a:extLst>
          </p:cNvPr>
          <p:cNvSpPr/>
          <p:nvPr/>
        </p:nvSpPr>
        <p:spPr>
          <a:xfrm>
            <a:off x="162562" y="2152818"/>
            <a:ext cx="2573018" cy="2716362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solidFill>
            <a:srgbClr val="FFEFEF">
              <a:alpha val="89804"/>
            </a:srgbClr>
          </a:solidFill>
          <a:ln>
            <a:noFill/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182880" rIns="91440" bIns="548640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500000"/>
              </a:buClr>
              <a:buChar char="•"/>
            </a:pPr>
            <a:r>
              <a:rPr lang="en-US" sz="1400" kern="1200" dirty="0">
                <a:solidFill>
                  <a:srgbClr val="50000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Natural disasters (flooding, drought, severe storms, earthquakes, sea level rise)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500000"/>
              </a:buClr>
              <a:buChar char="•"/>
            </a:pPr>
            <a:r>
              <a:rPr lang="en-US" sz="1400" kern="1200" dirty="0">
                <a:solidFill>
                  <a:srgbClr val="50000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Human-made (cyber attacks, terrorist attacks)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500000"/>
              </a:buClr>
              <a:buChar char="•"/>
            </a:pPr>
            <a:r>
              <a:rPr lang="en-US" sz="1400" kern="1200" dirty="0">
                <a:solidFill>
                  <a:srgbClr val="500000"/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Pandemics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ACC6C3-E360-BE54-07CC-F1AFB71B4A8D}"/>
              </a:ext>
            </a:extLst>
          </p:cNvPr>
          <p:cNvSpPr txBox="1"/>
          <p:nvPr/>
        </p:nvSpPr>
        <p:spPr>
          <a:xfrm>
            <a:off x="391160" y="1530538"/>
            <a:ext cx="1992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5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Events that </a:t>
            </a:r>
            <a:r>
              <a:rPr lang="en-US" sz="1400" b="1" dirty="0">
                <a:solidFill>
                  <a:srgbClr val="5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not be </a:t>
            </a:r>
            <a:r>
              <a:rPr lang="en-US" sz="1400" dirty="0">
                <a:solidFill>
                  <a:srgbClr val="5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controlled</a:t>
            </a:r>
          </a:p>
        </p:txBody>
      </p:sp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71B7E76-29B2-82D8-156D-7FAA068A4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705" y="4136428"/>
            <a:ext cx="566733" cy="566733"/>
          </a:xfrm>
          <a:prstGeom prst="rect">
            <a:avLst/>
          </a:prstGeom>
        </p:spPr>
      </p:pic>
      <p:sp>
        <p:nvSpPr>
          <p:cNvPr id="3" name="Arrow: Chevron 2">
            <a:extLst>
              <a:ext uri="{FF2B5EF4-FFF2-40B4-BE49-F238E27FC236}">
                <a16:creationId xmlns:a16="http://schemas.microsoft.com/office/drawing/2014/main" id="{AC85D1F8-A6EE-7D38-B159-C3C1295283F5}"/>
              </a:ext>
            </a:extLst>
          </p:cNvPr>
          <p:cNvSpPr/>
          <p:nvPr/>
        </p:nvSpPr>
        <p:spPr>
          <a:xfrm>
            <a:off x="2735580" y="1008378"/>
            <a:ext cx="4168140" cy="369399"/>
          </a:xfrm>
          <a:prstGeom prst="chevron">
            <a:avLst/>
          </a:prstGeom>
          <a:solidFill>
            <a:srgbClr val="19447E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Freight Transportation System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8B6421D-3DF8-1940-C0C8-F20FC5A40C10}"/>
              </a:ext>
            </a:extLst>
          </p:cNvPr>
          <p:cNvSpPr/>
          <p:nvPr/>
        </p:nvSpPr>
        <p:spPr>
          <a:xfrm>
            <a:off x="2824480" y="2152818"/>
            <a:ext cx="3899770" cy="2716362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solidFill>
            <a:srgbClr val="DCE8F8">
              <a:alpha val="89804"/>
            </a:srgbClr>
          </a:solidFill>
          <a:ln>
            <a:noFill/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678250"/>
              </a:buClr>
              <a:buChar char="•"/>
            </a:pPr>
            <a:endParaRPr lang="en-US" sz="1400" kern="1200" dirty="0">
              <a:solidFill>
                <a:srgbClr val="500000"/>
              </a:solidFill>
              <a:latin typeface="Franklin Gothic Book" panose="020B0503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48313A-B98F-5B14-8620-52B8AED3DC9B}"/>
              </a:ext>
            </a:extLst>
          </p:cNvPr>
          <p:cNvSpPr txBox="1"/>
          <p:nvPr/>
        </p:nvSpPr>
        <p:spPr>
          <a:xfrm>
            <a:off x="2933700" y="1530538"/>
            <a:ext cx="3627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System Components that </a:t>
            </a:r>
            <a:r>
              <a:rPr lang="en-US" sz="1400" b="1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be</a:t>
            </a:r>
            <a:r>
              <a:rPr lang="en-US" sz="1400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controlled </a:t>
            </a:r>
            <a:br>
              <a:rPr lang="en-US" sz="1400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 at least </a:t>
            </a:r>
            <a:r>
              <a:rPr lang="en-US" sz="1400" b="1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be </a:t>
            </a:r>
            <a:r>
              <a:rPr lang="en-US" sz="1400" dirty="0">
                <a:solidFill>
                  <a:srgbClr val="1944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influenced</a:t>
            </a:r>
          </a:p>
        </p:txBody>
      </p:sp>
      <p:sp>
        <p:nvSpPr>
          <p:cNvPr id="49" name="Oval 4">
            <a:extLst>
              <a:ext uri="{FF2B5EF4-FFF2-40B4-BE49-F238E27FC236}">
                <a16:creationId xmlns:a16="http://schemas.microsoft.com/office/drawing/2014/main" id="{FA3B70E5-0845-F2FF-DAB3-2E0011A39706}"/>
              </a:ext>
            </a:extLst>
          </p:cNvPr>
          <p:cNvSpPr txBox="1"/>
          <p:nvPr/>
        </p:nvSpPr>
        <p:spPr>
          <a:xfrm>
            <a:off x="2895600" y="2244849"/>
            <a:ext cx="3756660" cy="5221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4445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kern="1200" dirty="0">
                <a:solidFill>
                  <a:srgbClr val="19447E"/>
                </a:solidFill>
                <a:latin typeface="+mj-lt"/>
                <a:cs typeface="Segoe UI" panose="020B0502040204020203" pitchFamily="34" charset="0"/>
              </a:rPr>
              <a:t>Infrastructure Impacts</a:t>
            </a:r>
            <a:br>
              <a:rPr lang="en-US" sz="1400" b="1" kern="1200" dirty="0">
                <a:solidFill>
                  <a:srgbClr val="19447E"/>
                </a:solidFill>
                <a:cs typeface="Segoe UI" panose="020B0502040204020203" pitchFamily="34" charset="0"/>
              </a:rPr>
            </a:br>
            <a:r>
              <a:rPr lang="en-US" sz="1200" kern="1200" dirty="0">
                <a:solidFill>
                  <a:srgbClr val="19447E"/>
                </a:solidFill>
                <a:cs typeface="Segoe UI" panose="020B0502040204020203" pitchFamily="34" charset="0"/>
              </a:rPr>
              <a:t>Identify and model effects of extreme events on TMFN</a:t>
            </a:r>
            <a:endParaRPr lang="en-US" sz="1000" kern="1200" dirty="0">
              <a:solidFill>
                <a:srgbClr val="19447E"/>
              </a:solidFill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186C1B-18E1-E368-E475-80E2C260EE66}"/>
              </a:ext>
            </a:extLst>
          </p:cNvPr>
          <p:cNvGrpSpPr/>
          <p:nvPr/>
        </p:nvGrpSpPr>
        <p:grpSpPr>
          <a:xfrm>
            <a:off x="4158549" y="2748086"/>
            <a:ext cx="1266322" cy="1332435"/>
            <a:chOff x="4060058" y="2923922"/>
            <a:chExt cx="1374403" cy="1446159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8733E50-225E-7B41-334E-AF6841F6F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60058" y="2923922"/>
              <a:ext cx="1374403" cy="1446159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7642B0C0-F3E3-89DC-C9D0-19979A860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9594" y="3335905"/>
              <a:ext cx="741046" cy="741046"/>
            </a:xfrm>
            <a:prstGeom prst="rect">
              <a:avLst/>
            </a:prstGeom>
          </p:spPr>
        </p:pic>
      </p:grpSp>
      <p:sp>
        <p:nvSpPr>
          <p:cNvPr id="50" name="Oval 4">
            <a:extLst>
              <a:ext uri="{FF2B5EF4-FFF2-40B4-BE49-F238E27FC236}">
                <a16:creationId xmlns:a16="http://schemas.microsoft.com/office/drawing/2014/main" id="{8D4E5DAF-0E86-FD80-F515-124F1C238793}"/>
              </a:ext>
            </a:extLst>
          </p:cNvPr>
          <p:cNvSpPr txBox="1"/>
          <p:nvPr/>
        </p:nvSpPr>
        <p:spPr>
          <a:xfrm>
            <a:off x="2872740" y="3855423"/>
            <a:ext cx="1610698" cy="9634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4445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kern="1200" dirty="0">
                <a:solidFill>
                  <a:srgbClr val="19447E"/>
                </a:solidFill>
                <a:latin typeface="+mj-lt"/>
                <a:cs typeface="Segoe UI" panose="020B0502040204020203" pitchFamily="34" charset="0"/>
              </a:rPr>
              <a:t>Adaptation</a:t>
            </a:r>
            <a:br>
              <a:rPr lang="en-US" sz="1400" kern="1200" dirty="0">
                <a:solidFill>
                  <a:srgbClr val="19447E"/>
                </a:solidFill>
                <a:latin typeface="+mj-lt"/>
                <a:cs typeface="Segoe UI" panose="020B0502040204020203" pitchFamily="34" charset="0"/>
              </a:rPr>
            </a:br>
            <a:r>
              <a:rPr lang="en-US" sz="1200" kern="1200" dirty="0">
                <a:solidFill>
                  <a:srgbClr val="19447E"/>
                </a:solidFill>
                <a:cs typeface="Segoe UI" panose="020B0502040204020203" pitchFamily="34" charset="0"/>
              </a:rPr>
              <a:t>Identify and implement strategies to prepare, protect, and recover from future events</a:t>
            </a:r>
            <a:endParaRPr lang="en-US" sz="1400" kern="1200" dirty="0">
              <a:solidFill>
                <a:srgbClr val="19447E"/>
              </a:solidFill>
              <a:cs typeface="Segoe UI" panose="020B0502040204020203" pitchFamily="34" charset="0"/>
            </a:endParaRPr>
          </a:p>
        </p:txBody>
      </p:sp>
      <p:sp>
        <p:nvSpPr>
          <p:cNvPr id="52" name="Oval 4">
            <a:extLst>
              <a:ext uri="{FF2B5EF4-FFF2-40B4-BE49-F238E27FC236}">
                <a16:creationId xmlns:a16="http://schemas.microsoft.com/office/drawing/2014/main" id="{DCBAE0AA-C411-BEFF-92FB-B21E4A8C8417}"/>
              </a:ext>
            </a:extLst>
          </p:cNvPr>
          <p:cNvSpPr txBox="1"/>
          <p:nvPr/>
        </p:nvSpPr>
        <p:spPr>
          <a:xfrm>
            <a:off x="5287711" y="3855423"/>
            <a:ext cx="1337479" cy="8477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4445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kern="1200" dirty="0">
                <a:solidFill>
                  <a:srgbClr val="19447E"/>
                </a:solidFill>
                <a:latin typeface="+mj-lt"/>
                <a:cs typeface="Segoe UI" panose="020B0502040204020203" pitchFamily="34" charset="0"/>
              </a:rPr>
              <a:t>Recovery</a:t>
            </a:r>
          </a:p>
          <a:p>
            <a:pPr marL="0" lvl="0" indent="0" algn="ctr" defTabSz="4445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200" kern="1200" dirty="0">
                <a:solidFill>
                  <a:srgbClr val="19447E"/>
                </a:solidFill>
                <a:cs typeface="Segoe UI" panose="020B0502040204020203" pitchFamily="34" charset="0"/>
              </a:rPr>
              <a:t>Assess repair cost, loss of function, and user costs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592D7F-475C-A523-64B4-4BBE16EEF0E0}"/>
              </a:ext>
            </a:extLst>
          </p:cNvPr>
          <p:cNvSpPr/>
          <p:nvPr/>
        </p:nvSpPr>
        <p:spPr>
          <a:xfrm>
            <a:off x="0" y="968188"/>
            <a:ext cx="9144000" cy="3900992"/>
          </a:xfrm>
          <a:prstGeom prst="rect">
            <a:avLst/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3C8C9BBD-5A5C-E5B9-CC73-544600EB6E24}"/>
              </a:ext>
            </a:extLst>
          </p:cNvPr>
          <p:cNvSpPr/>
          <p:nvPr/>
        </p:nvSpPr>
        <p:spPr>
          <a:xfrm>
            <a:off x="6515100" y="1008380"/>
            <a:ext cx="2575560" cy="369398"/>
          </a:xfrm>
          <a:prstGeom prst="homePlate">
            <a:avLst>
              <a:gd name="adj" fmla="val 0"/>
            </a:avLst>
          </a:prstGeom>
          <a:solidFill>
            <a:schemeClr val="accent5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8925" algn="ctr"/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Outcomes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DB4E4D4-61F6-BF63-F0C8-0C4A8DA77980}"/>
              </a:ext>
            </a:extLst>
          </p:cNvPr>
          <p:cNvSpPr/>
          <p:nvPr/>
        </p:nvSpPr>
        <p:spPr>
          <a:xfrm>
            <a:off x="6813150" y="2152818"/>
            <a:ext cx="2277510" cy="2716362"/>
          </a:xfrm>
          <a:custGeom>
            <a:avLst/>
            <a:gdLst>
              <a:gd name="connsiteX0" fmla="*/ 0 w 7131016"/>
              <a:gd name="connsiteY0" fmla="*/ 0 h 992250"/>
              <a:gd name="connsiteX1" fmla="*/ 7131016 w 7131016"/>
              <a:gd name="connsiteY1" fmla="*/ 0 h 992250"/>
              <a:gd name="connsiteX2" fmla="*/ 7131016 w 7131016"/>
              <a:gd name="connsiteY2" fmla="*/ 992250 h 992250"/>
              <a:gd name="connsiteX3" fmla="*/ 0 w 7131016"/>
              <a:gd name="connsiteY3" fmla="*/ 992250 h 992250"/>
              <a:gd name="connsiteX4" fmla="*/ 0 w 7131016"/>
              <a:gd name="connsiteY4" fmla="*/ 0 h 9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1016" h="992250">
                <a:moveTo>
                  <a:pt x="0" y="0"/>
                </a:moveTo>
                <a:lnTo>
                  <a:pt x="7131016" y="0"/>
                </a:lnTo>
                <a:lnTo>
                  <a:pt x="7131016" y="992250"/>
                </a:lnTo>
                <a:lnTo>
                  <a:pt x="0" y="9922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89804"/>
            </a:schemeClr>
          </a:solidFill>
          <a:ln>
            <a:noFill/>
          </a:ln>
          <a:effectLst>
            <a:innerShdw blurRad="63500" dist="381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182880" rIns="91440" bIns="91440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5">
                  <a:lumMod val="50000"/>
                </a:schemeClr>
              </a:buClr>
              <a:buChar char="•"/>
            </a:pPr>
            <a:r>
              <a:rPr lang="en-US" sz="1400" kern="12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Highway infrastructure failure/inundation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5">
                  <a:lumMod val="50000"/>
                </a:schemeClr>
              </a:buClr>
              <a:buChar char="•"/>
            </a:pPr>
            <a:r>
              <a:rPr lang="en-US" sz="1400" kern="12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Loss in multi-modal freight transportation system performance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5">
                  <a:lumMod val="50000"/>
                </a:schemeClr>
              </a:buClr>
              <a:buChar char="•"/>
            </a:pPr>
            <a:r>
              <a:rPr lang="en-US" sz="1400" kern="12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Loss in supply chain performance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5">
                  <a:lumMod val="50000"/>
                </a:schemeClr>
              </a:buClr>
              <a:buChar char="•"/>
            </a:pPr>
            <a:r>
              <a:rPr lang="en-US" sz="1400" kern="12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rPr>
              <a:t>Economic costs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5C4792-5CA0-8A79-4003-12324A2F5AA0}"/>
              </a:ext>
            </a:extLst>
          </p:cNvPr>
          <p:cNvSpPr txBox="1"/>
          <p:nvPr/>
        </p:nvSpPr>
        <p:spPr>
          <a:xfrm>
            <a:off x="6560820" y="1517898"/>
            <a:ext cx="2628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Measures that </a:t>
            </a:r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be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monitored/improved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93978A0F-93F6-A88E-23FD-1CB46240D9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754" y="4080521"/>
            <a:ext cx="656302" cy="65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36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FCEABE7-9A76-91AB-DB33-8BF3ABCE21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Assessing Disruptive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802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TI Colors 1">
      <a:dk1>
        <a:srgbClr val="18437D"/>
      </a:dk1>
      <a:lt1>
        <a:srgbClr val="FFFFFE"/>
      </a:lt1>
      <a:dk2>
        <a:srgbClr val="5C0823"/>
      </a:dk2>
      <a:lt2>
        <a:srgbClr val="DCAA37"/>
      </a:lt2>
      <a:accent1>
        <a:srgbClr val="678250"/>
      </a:accent1>
      <a:accent2>
        <a:srgbClr val="DCAA37"/>
      </a:accent2>
      <a:accent3>
        <a:srgbClr val="4B8992"/>
      </a:accent3>
      <a:accent4>
        <a:srgbClr val="808080"/>
      </a:accent4>
      <a:accent5>
        <a:srgbClr val="5E5E5E"/>
      </a:accent5>
      <a:accent6>
        <a:srgbClr val="5C0823"/>
      </a:accent6>
      <a:hlink>
        <a:srgbClr val="7E7F7E"/>
      </a:hlink>
      <a:folHlink>
        <a:srgbClr val="2494D7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8307</TotalTime>
  <Words>1714</Words>
  <Application>Microsoft Office PowerPoint</Application>
  <PresentationFormat>On-screen Show (16:9)</PresentationFormat>
  <Paragraphs>345</Paragraphs>
  <Slides>31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Franklin Gothic Book</vt:lpstr>
      <vt:lpstr>Franklin Gothic Heavy</vt:lpstr>
      <vt:lpstr>Franklin Gothic Medium</vt:lpstr>
      <vt:lpstr>Lato Light</vt:lpstr>
      <vt:lpstr>Open Sans</vt:lpstr>
      <vt:lpstr>Segoe UI</vt:lpstr>
      <vt:lpstr>Wingdings</vt:lpstr>
      <vt:lpstr>Office Theme</vt:lpstr>
      <vt:lpstr>Supply Chain Resiliency  Requires Freight Transportation Infrastructure Resiliency</vt:lpstr>
      <vt:lpstr>Starting On The Same Page</vt:lpstr>
      <vt:lpstr>Identify Resiliency Goals for  Multi-Modal Freight Network</vt:lpstr>
      <vt:lpstr>Multimodal Freight System Performance</vt:lpstr>
      <vt:lpstr>Framework for Assessing Disruptive Events  to Multimodal Freight Network</vt:lpstr>
      <vt:lpstr>Framework for Assessing Disruptive Events  to Multimodal Freight Network</vt:lpstr>
      <vt:lpstr>Framework for Assessing Disruptive Events  to Multimodal Freight Network</vt:lpstr>
      <vt:lpstr>Framework for Assessing Disruptive Events  to Multimodal Freight Network</vt:lpstr>
      <vt:lpstr>PowerPoint Presentation</vt:lpstr>
      <vt:lpstr>Disruptive Events</vt:lpstr>
      <vt:lpstr>Impacts of Hurricane Harvey </vt:lpstr>
      <vt:lpstr>Impacts of Hurricane Harvey </vt:lpstr>
      <vt:lpstr>Infrastructure Impacts of Hurricane Harvey</vt:lpstr>
      <vt:lpstr>Infrastructure Impacts of Hurricane Harvey</vt:lpstr>
      <vt:lpstr>Impacts of Hurricane Harvey</vt:lpstr>
      <vt:lpstr>Calculate Infrastructure Impacts</vt:lpstr>
      <vt:lpstr>Calculate Infrastructure Impacts</vt:lpstr>
      <vt:lpstr>Calculate System Impacts</vt:lpstr>
      <vt:lpstr>Cost of Elevating Infrastructure</vt:lpstr>
      <vt:lpstr>Disruptive Events</vt:lpstr>
      <vt:lpstr>DPS Increased Border Truck Inspections</vt:lpstr>
      <vt:lpstr>DPS Increased Border Truck Inspections</vt:lpstr>
      <vt:lpstr>PowerPoint Presentation</vt:lpstr>
      <vt:lpstr>Impacts Disruptive Events</vt:lpstr>
      <vt:lpstr>Implementing a Resilient Freight Highway Network</vt:lpstr>
      <vt:lpstr>Planning</vt:lpstr>
      <vt:lpstr>Project Development</vt:lpstr>
      <vt:lpstr>Construction</vt:lpstr>
      <vt:lpstr>Maintenance</vt:lpstr>
      <vt:lpstr>Maintenance Data</vt:lpstr>
      <vt:lpstr>Jolanda Prozzi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Freight Resiliency Workshop</dc:title>
  <dc:creator>Jolanda Prozzi</dc:creator>
  <cp:lastModifiedBy>Prozzi, Jolanda</cp:lastModifiedBy>
  <cp:revision>124</cp:revision>
  <cp:lastPrinted>2022-05-09T16:15:30Z</cp:lastPrinted>
  <dcterms:created xsi:type="dcterms:W3CDTF">2020-01-27T15:06:33Z</dcterms:created>
  <dcterms:modified xsi:type="dcterms:W3CDTF">2022-08-24T17:56:04Z</dcterms:modified>
</cp:coreProperties>
</file>