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0" r:id="rId2"/>
    <p:sldId id="261" r:id="rId3"/>
    <p:sldId id="271" r:id="rId4"/>
    <p:sldId id="273" r:id="rId5"/>
    <p:sldId id="272" r:id="rId6"/>
    <p:sldId id="274" r:id="rId7"/>
    <p:sldId id="268" r:id="rId8"/>
    <p:sldId id="257" r:id="rId9"/>
    <p:sldId id="281" r:id="rId10"/>
    <p:sldId id="276" r:id="rId11"/>
    <p:sldId id="278" r:id="rId12"/>
    <p:sldId id="28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0754208653975"/>
          <c:y val="0.13737037037037036"/>
          <c:w val="0.84119931133372039"/>
          <c:h val="0.61356109652960045"/>
        </c:manualLayout>
      </c:layout>
      <c:barChart>
        <c:barDir val="col"/>
        <c:grouping val="clustered"/>
        <c:varyColors val="0"/>
        <c:ser>
          <c:idx val="0"/>
          <c:order val="0"/>
          <c:tx>
            <c:v>20 Year Design</c:v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Sheet1!$A$22:$A$29</c:f>
              <c:strCache>
                <c:ptCount val="8"/>
                <c:pt idx="0">
                  <c:v>Lexington</c:v>
                </c:pt>
                <c:pt idx="1">
                  <c:v>Frankfort</c:v>
                </c:pt>
                <c:pt idx="2">
                  <c:v>Louisville</c:v>
                </c:pt>
                <c:pt idx="3">
                  <c:v>Jackson</c:v>
                </c:pt>
                <c:pt idx="4">
                  <c:v>Paducah</c:v>
                </c:pt>
                <c:pt idx="5">
                  <c:v>London</c:v>
                </c:pt>
                <c:pt idx="6">
                  <c:v>Bowling Green</c:v>
                </c:pt>
                <c:pt idx="7">
                  <c:v>Bowling Green (Projected)</c:v>
                </c:pt>
              </c:strCache>
            </c:strRef>
          </c:cat>
          <c:val>
            <c:numRef>
              <c:f>Sheet1!$D$6:$D$13</c:f>
              <c:numCache>
                <c:formatCode>General</c:formatCode>
                <c:ptCount val="8"/>
                <c:pt idx="0">
                  <c:v>0.25</c:v>
                </c:pt>
                <c:pt idx="1">
                  <c:v>0.26</c:v>
                </c:pt>
                <c:pt idx="2">
                  <c:v>0.23</c:v>
                </c:pt>
                <c:pt idx="3">
                  <c:v>0.31</c:v>
                </c:pt>
                <c:pt idx="4">
                  <c:v>0.26</c:v>
                </c:pt>
                <c:pt idx="5">
                  <c:v>0.25</c:v>
                </c:pt>
                <c:pt idx="6">
                  <c:v>0.25</c:v>
                </c:pt>
                <c:pt idx="7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5B-49DE-ADD2-DAE4EDBC83CA}"/>
            </c:ext>
          </c:extLst>
        </c:ser>
        <c:ser>
          <c:idx val="1"/>
          <c:order val="1"/>
          <c:tx>
            <c:v>40 Year Design</c:v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Sheet1!$A$22:$A$29</c:f>
              <c:strCache>
                <c:ptCount val="8"/>
                <c:pt idx="0">
                  <c:v>Lexington</c:v>
                </c:pt>
                <c:pt idx="1">
                  <c:v>Frankfort</c:v>
                </c:pt>
                <c:pt idx="2">
                  <c:v>Louisville</c:v>
                </c:pt>
                <c:pt idx="3">
                  <c:v>Jackson</c:v>
                </c:pt>
                <c:pt idx="4">
                  <c:v>Paducah</c:v>
                </c:pt>
                <c:pt idx="5">
                  <c:v>London</c:v>
                </c:pt>
                <c:pt idx="6">
                  <c:v>Bowling Green</c:v>
                </c:pt>
                <c:pt idx="7">
                  <c:v>Bowling Green (Projected)</c:v>
                </c:pt>
              </c:strCache>
            </c:strRef>
          </c:cat>
          <c:val>
            <c:numRef>
              <c:f>Sheet1!$D$22:$D$29</c:f>
              <c:numCache>
                <c:formatCode>General</c:formatCode>
                <c:ptCount val="8"/>
                <c:pt idx="0">
                  <c:v>0.36</c:v>
                </c:pt>
                <c:pt idx="1">
                  <c:v>0.38</c:v>
                </c:pt>
                <c:pt idx="2">
                  <c:v>0.33</c:v>
                </c:pt>
                <c:pt idx="3">
                  <c:v>0.44</c:v>
                </c:pt>
                <c:pt idx="4">
                  <c:v>0.37</c:v>
                </c:pt>
                <c:pt idx="5">
                  <c:v>0.36</c:v>
                </c:pt>
                <c:pt idx="6">
                  <c:v>0.36</c:v>
                </c:pt>
                <c:pt idx="7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5B-49DE-ADD2-DAE4EDBC83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5521072"/>
        <c:axId val="555521488"/>
      </c:barChart>
      <c:catAx>
        <c:axId val="55552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521488"/>
        <c:crosses val="autoZero"/>
        <c:auto val="1"/>
        <c:lblAlgn val="ctr"/>
        <c:lblOffset val="100"/>
        <c:noMultiLvlLbl val="0"/>
      </c:catAx>
      <c:valAx>
        <c:axId val="555521488"/>
        <c:scaling>
          <c:orientation val="minMax"/>
          <c:max val="0.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Rutting (in)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521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20 Year Design</c:v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Sheet1!$A$22:$A$29</c:f>
              <c:strCache>
                <c:ptCount val="8"/>
                <c:pt idx="0">
                  <c:v>Lexington</c:v>
                </c:pt>
                <c:pt idx="1">
                  <c:v>Frankfort</c:v>
                </c:pt>
                <c:pt idx="2">
                  <c:v>Louisville</c:v>
                </c:pt>
                <c:pt idx="3">
                  <c:v>Jackson</c:v>
                </c:pt>
                <c:pt idx="4">
                  <c:v>Paducah</c:v>
                </c:pt>
                <c:pt idx="5">
                  <c:v>London</c:v>
                </c:pt>
                <c:pt idx="6">
                  <c:v>Bowling Green</c:v>
                </c:pt>
                <c:pt idx="7">
                  <c:v>Bowling Green (Projected)</c:v>
                </c:pt>
              </c:strCache>
            </c:strRef>
          </c:cat>
          <c:val>
            <c:numRef>
              <c:f>Sheet1!$E$6:$E$13</c:f>
              <c:numCache>
                <c:formatCode>General</c:formatCode>
                <c:ptCount val="8"/>
                <c:pt idx="0">
                  <c:v>7.88</c:v>
                </c:pt>
                <c:pt idx="1">
                  <c:v>7.88</c:v>
                </c:pt>
                <c:pt idx="2">
                  <c:v>7.62</c:v>
                </c:pt>
                <c:pt idx="3">
                  <c:v>9.94</c:v>
                </c:pt>
                <c:pt idx="4">
                  <c:v>8.2799999999999994</c:v>
                </c:pt>
                <c:pt idx="5">
                  <c:v>8.2200000000000006</c:v>
                </c:pt>
                <c:pt idx="6">
                  <c:v>8.43</c:v>
                </c:pt>
                <c:pt idx="7">
                  <c:v>9.3000000000000007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B6-4E58-BD10-C5106D80CA8A}"/>
            </c:ext>
          </c:extLst>
        </c:ser>
        <c:ser>
          <c:idx val="1"/>
          <c:order val="1"/>
          <c:tx>
            <c:v>40 Year Design</c:v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Sheet1!$A$22:$A$29</c:f>
              <c:strCache>
                <c:ptCount val="8"/>
                <c:pt idx="0">
                  <c:v>Lexington</c:v>
                </c:pt>
                <c:pt idx="1">
                  <c:v>Frankfort</c:v>
                </c:pt>
                <c:pt idx="2">
                  <c:v>Louisville</c:v>
                </c:pt>
                <c:pt idx="3">
                  <c:v>Jackson</c:v>
                </c:pt>
                <c:pt idx="4">
                  <c:v>Paducah</c:v>
                </c:pt>
                <c:pt idx="5">
                  <c:v>London</c:v>
                </c:pt>
                <c:pt idx="6">
                  <c:v>Bowling Green</c:v>
                </c:pt>
                <c:pt idx="7">
                  <c:v>Bowling Green (Projected)</c:v>
                </c:pt>
              </c:strCache>
            </c:strRef>
          </c:cat>
          <c:val>
            <c:numRef>
              <c:f>Sheet1!$E$22:$E$29</c:f>
              <c:numCache>
                <c:formatCode>General</c:formatCode>
                <c:ptCount val="8"/>
                <c:pt idx="0">
                  <c:v>32.979999999999997</c:v>
                </c:pt>
                <c:pt idx="1">
                  <c:v>32.979999999999997</c:v>
                </c:pt>
                <c:pt idx="2">
                  <c:v>32.520000000000003</c:v>
                </c:pt>
                <c:pt idx="3">
                  <c:v>34.75</c:v>
                </c:pt>
                <c:pt idx="4">
                  <c:v>33.200000000000003</c:v>
                </c:pt>
                <c:pt idx="5">
                  <c:v>33.32</c:v>
                </c:pt>
                <c:pt idx="6">
                  <c:v>33.47</c:v>
                </c:pt>
                <c:pt idx="7">
                  <c:v>34.479999999999997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B6-4E58-BD10-C5106D80CA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5521072"/>
        <c:axId val="555521488"/>
      </c:barChart>
      <c:catAx>
        <c:axId val="55552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521488"/>
        <c:crosses val="autoZero"/>
        <c:auto val="1"/>
        <c:lblAlgn val="ctr"/>
        <c:lblOffset val="100"/>
        <c:noMultiLvlLbl val="0"/>
      </c:catAx>
      <c:valAx>
        <c:axId val="555521488"/>
        <c:scaling>
          <c:orientation val="minMax"/>
          <c:max val="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Fatigue</a:t>
                </a:r>
                <a:r>
                  <a:rPr lang="en-US" sz="1400" b="1" baseline="0" dirty="0"/>
                  <a:t> Cracking (%)</a:t>
                </a:r>
                <a:endParaRPr lang="en-US" sz="14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521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619B5-73FB-4E03-9177-AD63D6225AA3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A54F2-0C05-4DAD-A702-8621D4AA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35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69447-005D-C04A-B057-6BCC62BE2B9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354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8EBBC-DE34-4811-A286-DA9509DA963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391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8EBBC-DE34-4811-A286-DA9509DA963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349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8EBBC-DE34-4811-A286-DA9509DA963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02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5579-881D-4D68-B564-CC522EB77163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CB9D-022F-4E7E-BDCE-363250671D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81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5579-881D-4D68-B564-CC522EB77163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CB9D-022F-4E7E-BDCE-363250671D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861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5579-881D-4D68-B564-CC522EB77163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CB9D-022F-4E7E-BDCE-363250671D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606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51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762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52627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2627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5045" y="6356351"/>
            <a:ext cx="344556" cy="365125"/>
          </a:xfrm>
        </p:spPr>
        <p:txBody>
          <a:bodyPr/>
          <a:lstStyle/>
          <a:p>
            <a:fld id="{AF24399E-DBE6-AB4B-AB8E-BDD8DAEA03C9}" type="slidenum">
              <a:rPr lang="en-US" smtClean="0">
                <a:solidFill>
                  <a:srgbClr val="526274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6274">
                  <a:tint val="75000"/>
                </a:srgbClr>
              </a:solidFill>
            </a:endParaRPr>
          </a:p>
        </p:txBody>
      </p:sp>
      <p:pic>
        <p:nvPicPr>
          <p:cNvPr id="8" name="Picture 7" descr="FHWA_horizontal_2013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0233" y="0"/>
            <a:ext cx="2046724" cy="93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15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5579-881D-4D68-B564-CC522EB77163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CB9D-022F-4E7E-BDCE-363250671D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68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5579-881D-4D68-B564-CC522EB77163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CB9D-022F-4E7E-BDCE-363250671D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791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5579-881D-4D68-B564-CC522EB77163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CB9D-022F-4E7E-BDCE-363250671D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333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5579-881D-4D68-B564-CC522EB77163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CB9D-022F-4E7E-BDCE-363250671D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569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5579-881D-4D68-B564-CC522EB77163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CB9D-022F-4E7E-BDCE-363250671D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447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5579-881D-4D68-B564-CC522EB77163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CB9D-022F-4E7E-BDCE-363250671D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539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5579-881D-4D68-B564-CC522EB77163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CB9D-022F-4E7E-BDCE-363250671D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84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5579-881D-4D68-B564-CC522EB77163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CB9D-022F-4E7E-BDCE-363250671D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3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45579-881D-4D68-B564-CC522EB77163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DCB9D-022F-4E7E-BDCE-363250671D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71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923" y="365125"/>
            <a:ext cx="11301046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Addressing Extreme Weather, Natural Hazards, and Transportation Resiliency in Kentucky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6344383" y="4407601"/>
            <a:ext cx="5076092" cy="2063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600" b="1" dirty="0">
                <a:latin typeface="Candara" panose="020E0502030303020204" pitchFamily="34" charset="0"/>
              </a:rPr>
              <a:t>Scott Schurman</a:t>
            </a:r>
          </a:p>
          <a:p>
            <a:pPr marL="0" indent="0">
              <a:buNone/>
            </a:pPr>
            <a:r>
              <a:rPr lang="en-US" sz="1600" b="1" dirty="0">
                <a:latin typeface="Candara" panose="020E0502030303020204" pitchFamily="34" charset="0"/>
              </a:rPr>
              <a:t>Kentucky Transportation Cabinet</a:t>
            </a:r>
          </a:p>
          <a:p>
            <a:pPr marL="0" indent="0">
              <a:buNone/>
            </a:pPr>
            <a:endParaRPr lang="en-US" sz="1600" b="1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1600" b="1" dirty="0">
                <a:latin typeface="Candara" panose="020E0502030303020204" pitchFamily="34" charset="0"/>
              </a:rPr>
              <a:t>Ben Blandford</a:t>
            </a:r>
          </a:p>
          <a:p>
            <a:pPr marL="0" indent="0">
              <a:buNone/>
            </a:pPr>
            <a:r>
              <a:rPr lang="en-US" sz="1600" b="1" dirty="0">
                <a:latin typeface="Candara" panose="020E0502030303020204" pitchFamily="34" charset="0"/>
              </a:rPr>
              <a:t>Kentucky Transportation Center</a:t>
            </a:r>
          </a:p>
          <a:p>
            <a:pPr marL="0" indent="0">
              <a:buNone/>
            </a:pPr>
            <a:r>
              <a:rPr lang="en-US" sz="1600" b="1" dirty="0">
                <a:latin typeface="Candara" panose="020E0502030303020204" pitchFamily="34" charset="0"/>
              </a:rPr>
              <a:t>University of Kentucky</a:t>
            </a:r>
          </a:p>
        </p:txBody>
      </p:sp>
      <p:pic>
        <p:nvPicPr>
          <p:cNvPr id="5" name="Picture 4" descr="Image result for kentucky transportation cent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32"/>
          <a:stretch/>
        </p:blipFill>
        <p:spPr bwMode="auto">
          <a:xfrm>
            <a:off x="9665089" y="5739210"/>
            <a:ext cx="781931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kyt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8" r="22727"/>
          <a:stretch/>
        </p:blipFill>
        <p:spPr bwMode="auto">
          <a:xfrm>
            <a:off x="9665089" y="4307271"/>
            <a:ext cx="1057379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469" y="2604191"/>
            <a:ext cx="5486400" cy="3607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0F6E48-3238-4C56-8B56-024584974A1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664" y="5758260"/>
            <a:ext cx="1108710" cy="81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5D14E8-1495-4BA7-8DE3-54C4E736C6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181" y="1906144"/>
            <a:ext cx="304799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33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C3AED6-7C72-EB4D-AF64-667C845EC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02" y="239259"/>
            <a:ext cx="10515600" cy="146367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ndara" panose="020E0502030303020204" pitchFamily="34" charset="0"/>
              </a:rPr>
              <a:t>Modeling the Effects of a Warming Climate on Pavement Performance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858B93-8D2D-9846-91E2-365B802F7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102" y="1695265"/>
            <a:ext cx="11752574" cy="45390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altLang="en-US" sz="2600" dirty="0">
                <a:latin typeface="Candara"/>
                <a:ea typeface="ＭＳ Ｐゴシック" panose="020B0600070205080204" pitchFamily="34" charset="-128"/>
              </a:rPr>
              <a:t>Background: CMIP5 climate projection data (RCP8.5 – emissions uncapped scenario):</a:t>
            </a:r>
            <a:endParaRPr lang="en-US" sz="2600" dirty="0">
              <a:latin typeface="Candara" panose="020E0502030303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99503B-1920-44F9-8647-B27B08F35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2445851"/>
            <a:ext cx="4114800" cy="19662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82BAB2-0491-441D-90B8-78769A2064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02"/>
          <a:stretch/>
        </p:blipFill>
        <p:spPr>
          <a:xfrm>
            <a:off x="8077200" y="4737550"/>
            <a:ext cx="4114800" cy="1945495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E488737B-AC91-4E32-86D8-6EEDC11E8666}"/>
              </a:ext>
            </a:extLst>
          </p:cNvPr>
          <p:cNvSpPr txBox="1">
            <a:spLocks/>
          </p:cNvSpPr>
          <p:nvPr/>
        </p:nvSpPr>
        <p:spPr>
          <a:xfrm>
            <a:off x="282102" y="2468010"/>
            <a:ext cx="7947498" cy="453908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200" dirty="0"/>
              <a:t>Projects an average temperature </a:t>
            </a:r>
            <a:r>
              <a:rPr lang="en-US" sz="2200" dirty="0">
                <a:solidFill>
                  <a:srgbClr val="FF0000"/>
                </a:solidFill>
              </a:rPr>
              <a:t>increase of 3.3°F  </a:t>
            </a:r>
            <a:r>
              <a:rPr lang="en-US" sz="2200" dirty="0"/>
              <a:t>over the first 20-year period (2021 – 2040) and </a:t>
            </a:r>
            <a:r>
              <a:rPr lang="en-US" sz="2200" dirty="0">
                <a:solidFill>
                  <a:srgbClr val="FF0000"/>
                </a:solidFill>
              </a:rPr>
              <a:t>5.5°F degrees </a:t>
            </a:r>
            <a:r>
              <a:rPr lang="en-US" sz="2200" dirty="0"/>
              <a:t>over the second 20-year period (2041 – 2060).</a:t>
            </a:r>
          </a:p>
          <a:p>
            <a:pPr lvl="1"/>
            <a:r>
              <a:rPr lang="en-US" sz="2200" dirty="0"/>
              <a:t>Average annual precipitation increases by </a:t>
            </a:r>
            <a:r>
              <a:rPr lang="en-US" sz="2200" dirty="0">
                <a:solidFill>
                  <a:srgbClr val="FF0000"/>
                </a:solidFill>
              </a:rPr>
              <a:t>2.5 inches </a:t>
            </a:r>
            <a:r>
              <a:rPr lang="en-US" sz="2200" dirty="0"/>
              <a:t>over the first period and </a:t>
            </a:r>
            <a:r>
              <a:rPr lang="en-US" sz="2200" dirty="0">
                <a:solidFill>
                  <a:srgbClr val="FF0000"/>
                </a:solidFill>
              </a:rPr>
              <a:t>3.0</a:t>
            </a:r>
            <a:r>
              <a:rPr lang="en-US" sz="2200" dirty="0"/>
              <a:t> over the second.</a:t>
            </a:r>
          </a:p>
          <a:p>
            <a:r>
              <a:rPr lang="en-US" sz="2600" dirty="0"/>
              <a:t>Goal: </a:t>
            </a:r>
          </a:p>
          <a:p>
            <a:pPr lvl="1"/>
            <a:r>
              <a:rPr lang="en-US" sz="2200" dirty="0"/>
              <a:t>Develop methodology that uses projected climate data as an input into pavement design and performance monitoring software.</a:t>
            </a:r>
          </a:p>
          <a:p>
            <a:r>
              <a:rPr lang="en-US" sz="2600" dirty="0"/>
              <a:t>Approach: </a:t>
            </a:r>
          </a:p>
          <a:p>
            <a:pPr lvl="1"/>
            <a:r>
              <a:rPr lang="en-US" sz="2200" dirty="0"/>
              <a:t>Access and process future climate projection data downscaled to the county level.</a:t>
            </a:r>
          </a:p>
          <a:p>
            <a:pPr lvl="1"/>
            <a:r>
              <a:rPr lang="en-US" sz="2200" dirty="0"/>
              <a:t>Analyze pavement performance of I-65 in Warren County using Pavement ME against the future climate scenarios.</a:t>
            </a:r>
          </a:p>
        </p:txBody>
      </p:sp>
    </p:spTree>
    <p:extLst>
      <p:ext uri="{BB962C8B-B14F-4D97-AF65-F5344CB8AC3E}">
        <p14:creationId xmlns:p14="http://schemas.microsoft.com/office/powerpoint/2010/main" val="4222742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755" y="-172031"/>
            <a:ext cx="9859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RESULTS AND INTEGRATION ACTIONS 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014032932"/>
              </p:ext>
            </p:extLst>
          </p:nvPr>
        </p:nvGraphicFramePr>
        <p:xfrm>
          <a:off x="6716554" y="3431639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027737860"/>
              </p:ext>
            </p:extLst>
          </p:nvPr>
        </p:nvGraphicFramePr>
        <p:xfrm>
          <a:off x="6716555" y="231239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itle 3">
            <a:extLst>
              <a:ext uri="{FF2B5EF4-FFF2-40B4-BE49-F238E27FC236}">
                <a16:creationId xmlns:a16="http://schemas.microsoft.com/office/drawing/2014/main" id="{FAC3AED6-7C72-EB4D-AF64-667C845ECA49}"/>
              </a:ext>
            </a:extLst>
          </p:cNvPr>
          <p:cNvSpPr txBox="1">
            <a:spLocks/>
          </p:cNvSpPr>
          <p:nvPr/>
        </p:nvSpPr>
        <p:spPr>
          <a:xfrm>
            <a:off x="437322" y="377165"/>
            <a:ext cx="6279233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Candara" panose="020E0502030303020204" pitchFamily="34" charset="0"/>
              </a:rPr>
              <a:t>Pavement Performance Results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" y="1062926"/>
            <a:ext cx="671655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Candara" panose="020E0502030303020204" pitchFamily="34" charset="0"/>
                <a:ea typeface="ＭＳ Ｐゴシック" panose="020B0600070205080204" pitchFamily="34" charset="-128"/>
              </a:rPr>
              <a:t>Pavement distresses measured in terms of % fatigue cracking and depth of rutting (inches).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Candara" panose="020E0502030303020204" pitchFamily="34" charset="0"/>
                <a:ea typeface="ＭＳ Ｐゴシック" panose="020B0600070205080204" pitchFamily="34" charset="-128"/>
              </a:rPr>
              <a:t>Model resulted in increases in asphalt rutting and fatigue cracking.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Candara" panose="020E0502030303020204" pitchFamily="34" charset="0"/>
                <a:ea typeface="ＭＳ Ｐゴシック" panose="020B0600070205080204" pitchFamily="34" charset="-128"/>
              </a:rPr>
              <a:t>However, increases were within the expected variation in pavement performance 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Candara" panose="020E0502030303020204" pitchFamily="34" charset="0"/>
                <a:ea typeface="ＭＳ Ｐゴシック" panose="020B0600070205080204" pitchFamily="34" charset="-128"/>
              </a:rPr>
              <a:t>Distresses incurred within these climate scenarios not severe enough to warrant changes in pavement design.</a:t>
            </a:r>
          </a:p>
        </p:txBody>
      </p:sp>
    </p:spTree>
    <p:extLst>
      <p:ext uri="{BB962C8B-B14F-4D97-AF65-F5344CB8AC3E}">
        <p14:creationId xmlns:p14="http://schemas.microsoft.com/office/powerpoint/2010/main" val="191069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755" y="104502"/>
            <a:ext cx="9859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RES AND INTEGRATION ACTIONS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6755" y="1006808"/>
            <a:ext cx="1094250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en-US" sz="2600" dirty="0">
                <a:latin typeface="Candara" panose="020E0502030303020204" pitchFamily="34" charset="0"/>
                <a:ea typeface="ＭＳ Ｐゴシック" panose="020B0600070205080204" pitchFamily="34" charset="-128"/>
              </a:rPr>
              <a:t>Improved tracking of FHWA ER projects to meet 23 CFR Part 667 requirements.</a:t>
            </a:r>
          </a:p>
          <a:p>
            <a:pPr lvl="2"/>
            <a:endParaRPr lang="en-US" altLang="en-US" sz="2600" dirty="0">
              <a:solidFill>
                <a:srgbClr val="C00000"/>
              </a:solidFill>
              <a:latin typeface="Candara" panose="020E0502030303020204" pitchFamily="34" charset="0"/>
              <a:ea typeface="ＭＳ Ｐゴシック" panose="020B0600070205080204" pitchFamily="34" charset="-128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en-US" sz="2600" dirty="0">
              <a:latin typeface="Candara" panose="020E0502030303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FAC3AED6-7C72-EB4D-AF64-667C845ECA49}"/>
              </a:ext>
            </a:extLst>
          </p:cNvPr>
          <p:cNvSpPr txBox="1">
            <a:spLocks/>
          </p:cNvSpPr>
          <p:nvPr/>
        </p:nvSpPr>
        <p:spPr>
          <a:xfrm>
            <a:off x="583660" y="274970"/>
            <a:ext cx="10515600" cy="14636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Candara" panose="020E0502030303020204" pitchFamily="34" charset="0"/>
              </a:rPr>
              <a:t>KYTC Process Improvements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1B59ED-E54E-48BE-ABDD-7AB3F3A01BBF}"/>
              </a:ext>
            </a:extLst>
          </p:cNvPr>
          <p:cNvSpPr txBox="1"/>
          <p:nvPr/>
        </p:nvSpPr>
        <p:spPr>
          <a:xfrm>
            <a:off x="156754" y="2197103"/>
            <a:ext cx="109425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en-US" sz="2600" dirty="0">
                <a:latin typeface="Candara" panose="020E0502030303020204" pitchFamily="34" charset="0"/>
                <a:ea typeface="ＭＳ Ｐゴシック" panose="020B0600070205080204" pitchFamily="34" charset="-128"/>
              </a:rPr>
              <a:t>Improved documentation and coordination for ER events.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0D9B8C-C006-4A5E-9A86-11F3F8728198}"/>
              </a:ext>
            </a:extLst>
          </p:cNvPr>
          <p:cNvSpPr txBox="1"/>
          <p:nvPr/>
        </p:nvSpPr>
        <p:spPr>
          <a:xfrm>
            <a:off x="156754" y="2980428"/>
            <a:ext cx="109425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en-US" sz="2600" dirty="0">
                <a:latin typeface="Candara" panose="020E0502030303020204" pitchFamily="34" charset="0"/>
                <a:ea typeface="ＭＳ Ｐゴシック" panose="020B0600070205080204" pitchFamily="34" charset="-128"/>
              </a:rPr>
              <a:t>Formation of a resiliency working group.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2A4CD9-0224-447B-A9E9-950D623A444A}"/>
              </a:ext>
            </a:extLst>
          </p:cNvPr>
          <p:cNvSpPr txBox="1"/>
          <p:nvPr/>
        </p:nvSpPr>
        <p:spPr>
          <a:xfrm>
            <a:off x="156754" y="4180543"/>
            <a:ext cx="700169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en-US" sz="2600" dirty="0">
                <a:latin typeface="Candara" panose="020E0502030303020204" pitchFamily="34" charset="0"/>
                <a:ea typeface="ＭＳ Ｐゴシック" panose="020B0600070205080204" pitchFamily="34" charset="-128"/>
              </a:rPr>
              <a:t>Data and documentation to feed into future asset management efforts and life cycle planning.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F2581F7-3DD9-41EB-871B-33ABFE2B3698}"/>
              </a:ext>
            </a:extLst>
          </p:cNvPr>
          <p:cNvGrpSpPr/>
          <p:nvPr/>
        </p:nvGrpSpPr>
        <p:grpSpPr>
          <a:xfrm>
            <a:off x="156752" y="1805441"/>
            <a:ext cx="10942505" cy="492443"/>
            <a:chOff x="156755" y="1006808"/>
            <a:chExt cx="10942505" cy="49244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66F1AE0-2FFD-4A7D-8DD4-D2683899B47F}"/>
                </a:ext>
              </a:extLst>
            </p:cNvPr>
            <p:cNvSpPr txBox="1"/>
            <p:nvPr/>
          </p:nvSpPr>
          <p:spPr>
            <a:xfrm>
              <a:off x="156755" y="1006808"/>
              <a:ext cx="1094250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2"/>
              <a:r>
                <a:rPr lang="en-US" altLang="en-US" sz="2600" dirty="0">
                  <a:solidFill>
                    <a:srgbClr val="C00000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rPr>
                <a:t>Development of reported damages database and mapping.</a:t>
              </a:r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C5FED645-DE28-4F4C-9DEA-52260603549B}"/>
                </a:ext>
              </a:extLst>
            </p:cNvPr>
            <p:cNvSpPr/>
            <p:nvPr/>
          </p:nvSpPr>
          <p:spPr>
            <a:xfrm>
              <a:off x="727555" y="1156960"/>
              <a:ext cx="276045" cy="224287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4354DD1-9F66-4F2C-A90C-15E2559E7BFE}"/>
              </a:ext>
            </a:extLst>
          </p:cNvPr>
          <p:cNvGrpSpPr/>
          <p:nvPr/>
        </p:nvGrpSpPr>
        <p:grpSpPr>
          <a:xfrm>
            <a:off x="156755" y="2592418"/>
            <a:ext cx="10942505" cy="492443"/>
            <a:chOff x="156755" y="2592418"/>
            <a:chExt cx="10942505" cy="492443"/>
          </a:xfrm>
        </p:grpSpPr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BB196585-DE3A-48BC-8690-F4B17147DD97}"/>
                </a:ext>
              </a:extLst>
            </p:cNvPr>
            <p:cNvSpPr/>
            <p:nvPr/>
          </p:nvSpPr>
          <p:spPr>
            <a:xfrm>
              <a:off x="713178" y="2746388"/>
              <a:ext cx="276045" cy="224287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B4FDB9E-2F0A-4696-BFB6-D33464B7DFFF}"/>
                </a:ext>
              </a:extLst>
            </p:cNvPr>
            <p:cNvSpPr txBox="1"/>
            <p:nvPr/>
          </p:nvSpPr>
          <p:spPr>
            <a:xfrm>
              <a:off x="156755" y="2592418"/>
              <a:ext cx="1094250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2"/>
              <a:r>
                <a:rPr lang="en-US" altLang="en-US" sz="2600" dirty="0">
                  <a:solidFill>
                    <a:srgbClr val="C00000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rPr>
                <a:t>Development and rollout of KYTC’s First Look app.</a:t>
              </a:r>
              <a:endParaRPr lang="en-US" altLang="en-US" sz="2600" dirty="0">
                <a:latin typeface="Candara" panose="020E0502030303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6F9423B-031A-4985-ADE8-024864C162F8}"/>
              </a:ext>
            </a:extLst>
          </p:cNvPr>
          <p:cNvGrpSpPr/>
          <p:nvPr/>
        </p:nvGrpSpPr>
        <p:grpSpPr>
          <a:xfrm>
            <a:off x="156755" y="3360912"/>
            <a:ext cx="10942505" cy="1292662"/>
            <a:chOff x="156755" y="3360912"/>
            <a:chExt cx="10942505" cy="1292662"/>
          </a:xfrm>
        </p:grpSpPr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845989AB-9B67-4F04-95CC-DDFF75FB73D5}"/>
                </a:ext>
              </a:extLst>
            </p:cNvPr>
            <p:cNvSpPr/>
            <p:nvPr/>
          </p:nvSpPr>
          <p:spPr>
            <a:xfrm>
              <a:off x="727555" y="3508402"/>
              <a:ext cx="276045" cy="224287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554CA76-E80C-4100-91E6-FAFCE82777E8}"/>
                </a:ext>
              </a:extLst>
            </p:cNvPr>
            <p:cNvSpPr txBox="1"/>
            <p:nvPr/>
          </p:nvSpPr>
          <p:spPr>
            <a:xfrm>
              <a:off x="156755" y="3360912"/>
              <a:ext cx="10942505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2"/>
              <a:r>
                <a:rPr lang="en-US" altLang="en-US" sz="2600" dirty="0">
                  <a:solidFill>
                    <a:srgbClr val="C00000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rPr>
                <a:t>Interagency resiliency working group formed in 2021. Includes KYTC, MPOs, researchers, and other state agencies.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endParaRPr lang="en-US" altLang="en-US" sz="2600" dirty="0">
                <a:latin typeface="Candara" panose="020E0502030303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2D08A95-8C2E-4309-A4C4-99F87747CB4C}"/>
              </a:ext>
            </a:extLst>
          </p:cNvPr>
          <p:cNvGrpSpPr/>
          <p:nvPr/>
        </p:nvGrpSpPr>
        <p:grpSpPr>
          <a:xfrm>
            <a:off x="156755" y="5345358"/>
            <a:ext cx="10942505" cy="892552"/>
            <a:chOff x="156755" y="4956249"/>
            <a:chExt cx="10942505" cy="892552"/>
          </a:xfrm>
        </p:grpSpPr>
        <p:sp>
          <p:nvSpPr>
            <p:cNvPr id="28" name="Arrow: Right 27">
              <a:extLst>
                <a:ext uri="{FF2B5EF4-FFF2-40B4-BE49-F238E27FC236}">
                  <a16:creationId xmlns:a16="http://schemas.microsoft.com/office/drawing/2014/main" id="{9B994874-FA31-4C8C-AF56-B5C8BB4F852B}"/>
                </a:ext>
              </a:extLst>
            </p:cNvPr>
            <p:cNvSpPr/>
            <p:nvPr/>
          </p:nvSpPr>
          <p:spPr>
            <a:xfrm>
              <a:off x="727555" y="5102104"/>
              <a:ext cx="276045" cy="224287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3E7D444-1ED0-4F0F-9FEA-7C78A9E4AA35}"/>
                </a:ext>
              </a:extLst>
            </p:cNvPr>
            <p:cNvSpPr txBox="1"/>
            <p:nvPr/>
          </p:nvSpPr>
          <p:spPr>
            <a:xfrm>
              <a:off x="156755" y="4956249"/>
              <a:ext cx="10942505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2"/>
              <a:r>
                <a:rPr lang="en-US" altLang="en-US" sz="2600" dirty="0">
                  <a:solidFill>
                    <a:srgbClr val="C00000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rPr>
                <a:t>TAMP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endParaRPr lang="en-US" altLang="en-US" sz="2600" dirty="0">
                <a:latin typeface="Candara" panose="020E0502030303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BE5F6AE-CCB8-4B4C-AEF4-AABDC754A78C}"/>
              </a:ext>
            </a:extLst>
          </p:cNvPr>
          <p:cNvGrpSpPr/>
          <p:nvPr/>
        </p:nvGrpSpPr>
        <p:grpSpPr>
          <a:xfrm>
            <a:off x="156755" y="5753925"/>
            <a:ext cx="10942505" cy="892552"/>
            <a:chOff x="156755" y="5364816"/>
            <a:chExt cx="10942505" cy="89255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A8FF562-CC7D-45FA-8DCE-9977C36A4B4E}"/>
                </a:ext>
              </a:extLst>
            </p:cNvPr>
            <p:cNvSpPr txBox="1"/>
            <p:nvPr/>
          </p:nvSpPr>
          <p:spPr>
            <a:xfrm>
              <a:off x="156755" y="5364816"/>
              <a:ext cx="10942505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2"/>
              <a:r>
                <a:rPr lang="en-US" altLang="en-US" sz="2600" dirty="0">
                  <a:solidFill>
                    <a:srgbClr val="C00000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rPr>
                <a:t>SHIFT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endParaRPr lang="en-US" altLang="en-US" sz="2600" dirty="0">
                <a:latin typeface="Candara" panose="020E0502030303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F48E14A0-BB85-456A-B058-435587F6D37E}"/>
                </a:ext>
              </a:extLst>
            </p:cNvPr>
            <p:cNvSpPr/>
            <p:nvPr/>
          </p:nvSpPr>
          <p:spPr>
            <a:xfrm>
              <a:off x="727555" y="5502446"/>
              <a:ext cx="276045" cy="224287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9959C11-DE73-46F4-83E8-6DA78E2F53F8}"/>
              </a:ext>
            </a:extLst>
          </p:cNvPr>
          <p:cNvGrpSpPr/>
          <p:nvPr/>
        </p:nvGrpSpPr>
        <p:grpSpPr>
          <a:xfrm>
            <a:off x="156755" y="6162492"/>
            <a:ext cx="10942505" cy="892552"/>
            <a:chOff x="156755" y="5773383"/>
            <a:chExt cx="10942505" cy="89255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D350EEE-2E8B-4381-A439-AB4C16DB5E20}"/>
                </a:ext>
              </a:extLst>
            </p:cNvPr>
            <p:cNvSpPr txBox="1"/>
            <p:nvPr/>
          </p:nvSpPr>
          <p:spPr>
            <a:xfrm>
              <a:off x="156755" y="5773383"/>
              <a:ext cx="10942505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2"/>
              <a:r>
                <a:rPr lang="en-US" altLang="en-US" sz="2600" dirty="0">
                  <a:solidFill>
                    <a:srgbClr val="C00000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rPr>
                <a:t>Resiliency Improvement Planning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endParaRPr lang="en-US" altLang="en-US" sz="2600" dirty="0">
                <a:latin typeface="Candara" panose="020E0502030303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" name="Arrow: Right 34">
              <a:extLst>
                <a:ext uri="{FF2B5EF4-FFF2-40B4-BE49-F238E27FC236}">
                  <a16:creationId xmlns:a16="http://schemas.microsoft.com/office/drawing/2014/main" id="{B56F6BF5-6DFC-4B24-AA89-31B15F3A0301}"/>
                </a:ext>
              </a:extLst>
            </p:cNvPr>
            <p:cNvSpPr/>
            <p:nvPr/>
          </p:nvSpPr>
          <p:spPr>
            <a:xfrm>
              <a:off x="727555" y="5902788"/>
              <a:ext cx="276045" cy="224287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pic>
        <p:nvPicPr>
          <p:cNvPr id="1026" name="Picture 2" descr="Kentucky Transportation Cabinet on Twitter: &quot;ICYMI: It's not every day you  see a loose marina float down the Kentucky River! This fragment scraped the  Capital Avenue Bridge and Singing Bridge before traveling">
            <a:extLst>
              <a:ext uri="{FF2B5EF4-FFF2-40B4-BE49-F238E27FC236}">
                <a16:creationId xmlns:a16="http://schemas.microsoft.com/office/drawing/2014/main" id="{A8D9516B-F9B7-4783-8549-01F7B8091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245" y="4168455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37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5192" y="260700"/>
            <a:ext cx="1133913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ndara" panose="020E0502030303020204" pitchFamily="34" charset="0"/>
              </a:rPr>
              <a:t>Transportation Resiliency</a:t>
            </a:r>
            <a:endParaRPr lang="en-US" sz="4000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197CC4-746F-406A-862D-CD6DF5B327AD}"/>
              </a:ext>
            </a:extLst>
          </p:cNvPr>
          <p:cNvSpPr txBox="1">
            <a:spLocks/>
          </p:cNvSpPr>
          <p:nvPr/>
        </p:nvSpPr>
        <p:spPr>
          <a:xfrm>
            <a:off x="304556" y="1496697"/>
            <a:ext cx="11795079" cy="5401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latin typeface="Candara" panose="020E0502030303020204" pitchFamily="34" charset="0"/>
              </a:rPr>
              <a:t>Climate change and extreme weather events present significant and growing risks to the safety, reliability, effectiveness, and sustainability of transportation infrastructure and operations.</a:t>
            </a:r>
          </a:p>
          <a:p>
            <a:r>
              <a:rPr lang="en-US" sz="2600" dirty="0">
                <a:latin typeface="Candara" panose="020E0502030303020204" pitchFamily="34" charset="0"/>
              </a:rPr>
              <a:t>The impacts of a changing climate and extreme weather events are affecting the lifecycle of transportation systems and are expected to intensify. </a:t>
            </a:r>
          </a:p>
          <a:p>
            <a:pPr lvl="1"/>
            <a:endParaRPr lang="en-US" dirty="0">
              <a:latin typeface="Candara" panose="020E050203030302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>
              <a:latin typeface="Candara" panose="020E0502030303020204" pitchFamily="34" charset="0"/>
            </a:endParaRPr>
          </a:p>
          <a:p>
            <a:endParaRPr lang="en-US" dirty="0">
              <a:latin typeface="Candara" panose="020E0502030303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C60C8C-69A6-493E-BA9F-FC3A87181C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" t="3248" r="11503" b="3419"/>
          <a:stretch/>
        </p:blipFill>
        <p:spPr bwMode="auto">
          <a:xfrm>
            <a:off x="5682419" y="3675021"/>
            <a:ext cx="6400800" cy="282297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E68C5C7-EDA6-4DB1-8C03-4377CE0AA47C}"/>
              </a:ext>
            </a:extLst>
          </p:cNvPr>
          <p:cNvSpPr txBox="1">
            <a:spLocks/>
          </p:cNvSpPr>
          <p:nvPr/>
        </p:nvSpPr>
        <p:spPr>
          <a:xfrm>
            <a:off x="304556" y="3557241"/>
            <a:ext cx="5639043" cy="3058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latin typeface="Candara" panose="020E0502030303020204" pitchFamily="34" charset="0"/>
              </a:rPr>
              <a:t>Transportation infrastructure is designed to handle a broad range of impacts based on historic climate.</a:t>
            </a:r>
          </a:p>
          <a:p>
            <a:r>
              <a:rPr lang="en-US" sz="2600" dirty="0">
                <a:latin typeface="Candara" panose="020E0502030303020204" pitchFamily="34" charset="0"/>
              </a:rPr>
              <a:t>Preparing for climate change and extreme weather events is critical to protecting the integrity of the transportation system.</a:t>
            </a:r>
          </a:p>
          <a:p>
            <a:pPr lvl="1"/>
            <a:endParaRPr lang="en-US" sz="2600" dirty="0">
              <a:latin typeface="Candara" panose="020E050203030302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600" dirty="0">
              <a:latin typeface="Candara" panose="020E0502030303020204" pitchFamily="34" charset="0"/>
            </a:endParaRPr>
          </a:p>
          <a:p>
            <a:endParaRPr lang="en-US" sz="26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481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12A3FEE-D735-47BB-94A9-07AF5FED0BCB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20" name="Picture 19" descr="Map&#10;&#10;Description automatically generated">
              <a:extLst>
                <a:ext uri="{FF2B5EF4-FFF2-40B4-BE49-F238E27FC236}">
                  <a16:creationId xmlns:a16="http://schemas.microsoft.com/office/drawing/2014/main" id="{F2C1EBEE-741D-4A43-9934-55BD3AF42E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64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E1E8DAE-8126-4C56-9185-F72D93488153}"/>
                </a:ext>
              </a:extLst>
            </p:cNvPr>
            <p:cNvSpPr txBox="1"/>
            <p:nvPr/>
          </p:nvSpPr>
          <p:spPr>
            <a:xfrm>
              <a:off x="455778" y="997754"/>
              <a:ext cx="70317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Over 90,000 miles of streams and 13 major river basins</a:t>
              </a:r>
            </a:p>
          </p:txBody>
        </p:sp>
      </p:grpSp>
      <p:pic>
        <p:nvPicPr>
          <p:cNvPr id="26" name="Picture 2">
            <a:extLst>
              <a:ext uri="{FF2B5EF4-FFF2-40B4-BE49-F238E27FC236}">
                <a16:creationId xmlns:a16="http://schemas.microsoft.com/office/drawing/2014/main" id="{A7F744C1-6801-4DEA-B42E-D6A2A43BD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782" y="1616764"/>
            <a:ext cx="3154096" cy="210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ri-State wakes up to heavy rains, flash flooding Sunday">
            <a:extLst>
              <a:ext uri="{FF2B5EF4-FFF2-40B4-BE49-F238E27FC236}">
                <a16:creationId xmlns:a16="http://schemas.microsoft.com/office/drawing/2014/main" id="{158CA76D-4B32-4AC1-9F40-F13892D38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336" y="4579453"/>
            <a:ext cx="3414644" cy="192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entucky Flooding A Record-Breaking Event, Officials Say | The Weather  Channel">
            <a:extLst>
              <a:ext uri="{FF2B5EF4-FFF2-40B4-BE49-F238E27FC236}">
                <a16:creationId xmlns:a16="http://schemas.microsoft.com/office/drawing/2014/main" id="{4A52F09D-6DE0-4F26-A950-B2A15F7AA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505" y="132523"/>
            <a:ext cx="2822713" cy="177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E8D5767-4259-4844-B412-AA1CCE45FD19}"/>
              </a:ext>
            </a:extLst>
          </p:cNvPr>
          <p:cNvSpPr/>
          <p:nvPr/>
        </p:nvSpPr>
        <p:spPr>
          <a:xfrm>
            <a:off x="663250" y="132523"/>
            <a:ext cx="70317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ndara" panose="020E0502030303020204" pitchFamily="34" charset="0"/>
              </a:rPr>
              <a:t>Natural Features in Kentucky</a:t>
            </a:r>
            <a:endParaRPr lang="en-US" sz="4000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89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A600AD4E-9956-4AAC-B1BC-4CB30189D1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4"/>
          <a:stretch/>
        </p:blipFill>
        <p:spPr>
          <a:xfrm>
            <a:off x="20" y="-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4B839E-5FA8-4C4D-8525-06C2795994CA}"/>
              </a:ext>
            </a:extLst>
          </p:cNvPr>
          <p:cNvSpPr txBox="1"/>
          <p:nvPr/>
        </p:nvSpPr>
        <p:spPr>
          <a:xfrm>
            <a:off x="533416" y="939650"/>
            <a:ext cx="593364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High Karst Potential: over 100,000 sinkholes identified by Kentucky Geological Survey (KGS)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D26DCA-E205-47C8-BD6C-A4571E8B9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6341" y="4063901"/>
            <a:ext cx="3579641" cy="268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6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34EC54F5-BE11-40AE-96B1-83673E4171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E2115E-A85C-423A-9698-05863E16EDE2}"/>
              </a:ext>
            </a:extLst>
          </p:cNvPr>
          <p:cNvSpPr txBox="1"/>
          <p:nvPr/>
        </p:nvSpPr>
        <p:spPr>
          <a:xfrm>
            <a:off x="1113183" y="257677"/>
            <a:ext cx="569843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Landslide Susceptibility: Slides, Rockfalls, Roadway Slips</a:t>
            </a:r>
          </a:p>
        </p:txBody>
      </p:sp>
      <p:pic>
        <p:nvPicPr>
          <p:cNvPr id="2050" name="Picture 2" descr="Martin County community fractured by road slip">
            <a:extLst>
              <a:ext uri="{FF2B5EF4-FFF2-40B4-BE49-F238E27FC236}">
                <a16:creationId xmlns:a16="http://schemas.microsoft.com/office/drawing/2014/main" id="{1BEFB1D3-58DC-4ADE-9872-70F6282DD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475" y="4922974"/>
            <a:ext cx="3305676" cy="222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udslide blocks road in Boyd County">
            <a:extLst>
              <a:ext uri="{FF2B5EF4-FFF2-40B4-BE49-F238E27FC236}">
                <a16:creationId xmlns:a16="http://schemas.microsoft.com/office/drawing/2014/main" id="{AD67B3CE-0B9A-4D1E-9662-E5789B4C3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86" y="1345068"/>
            <a:ext cx="3704767" cy="208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31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B43E7BA-B0AE-41F5-9A80-DD86574AF4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49" r="1" b="1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6CA4036-6620-4BB6-B796-FB08CC271CD5}"/>
              </a:ext>
            </a:extLst>
          </p:cNvPr>
          <p:cNvSpPr txBox="1"/>
          <p:nvPr/>
        </p:nvSpPr>
        <p:spPr>
          <a:xfrm>
            <a:off x="288320" y="171719"/>
            <a:ext cx="567515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Kentucky Roadway Damage: 2009 - 2021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1EF7D8A-8AD3-408B-BD1F-C1DBE4704838}"/>
              </a:ext>
            </a:extLst>
          </p:cNvPr>
          <p:cNvGrpSpPr/>
          <p:nvPr/>
        </p:nvGrpSpPr>
        <p:grpSpPr>
          <a:xfrm>
            <a:off x="288320" y="3251319"/>
            <a:ext cx="5178829" cy="3357320"/>
            <a:chOff x="288320" y="3319415"/>
            <a:chExt cx="5178829" cy="335732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3CB001D-61CD-4CE3-BA6B-5D0705FCC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8320" y="3319415"/>
              <a:ext cx="5178829" cy="310896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85B85B5-746B-43D3-9317-711AFD3AF769}"/>
                </a:ext>
              </a:extLst>
            </p:cNvPr>
            <p:cNvSpPr txBox="1"/>
            <p:nvPr/>
          </p:nvSpPr>
          <p:spPr>
            <a:xfrm>
              <a:off x="288320" y="6399736"/>
              <a:ext cx="517882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*no emergencies declarations in 2013 or 2017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996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CEDBDD-F759-44D0-8346-EC5D8521332B}"/>
              </a:ext>
            </a:extLst>
          </p:cNvPr>
          <p:cNvSpPr/>
          <p:nvPr/>
        </p:nvSpPr>
        <p:spPr>
          <a:xfrm>
            <a:off x="405192" y="260700"/>
            <a:ext cx="113391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ndara" panose="020E0502030303020204" pitchFamily="34" charset="0"/>
              </a:rPr>
              <a:t>Asset Management, Extreme Weather, and Proxy Indicators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AEA12F5-A048-43E7-B93C-8EE1B82B1E5E}"/>
              </a:ext>
            </a:extLst>
          </p:cNvPr>
          <p:cNvSpPr txBox="1">
            <a:spLocks/>
          </p:cNvSpPr>
          <p:nvPr/>
        </p:nvSpPr>
        <p:spPr>
          <a:xfrm>
            <a:off x="481546" y="1828356"/>
            <a:ext cx="8188001" cy="5401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latin typeface="Candara" panose="020E0502030303020204" pitchFamily="34" charset="0"/>
              </a:rPr>
              <a:t>FHWA Pilot Project: Kentucky one of six state DOTs participating (also TX, MD, MA, NJ, AZ)</a:t>
            </a:r>
          </a:p>
          <a:p>
            <a:pPr marL="0" indent="0">
              <a:buNone/>
            </a:pPr>
            <a:r>
              <a:rPr lang="en-US" sz="2600" dirty="0">
                <a:latin typeface="Candara" panose="020E0502030303020204" pitchFamily="34" charset="0"/>
              </a:rPr>
              <a:t>KY’s pilot focused on two primary climate threats (extreme precipitation and extreme heat) and their potential impacts on two transportation asset classes (bridges and pavement).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Candara" panose="020E0502030303020204" pitchFamily="34" charset="0"/>
              </a:rPr>
              <a:t>Technical Approach I: Composite Bridge Sensitivity Index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Candara" panose="020E0502030303020204" pitchFamily="34" charset="0"/>
              </a:rPr>
              <a:t>Technical Approach II: Modeling the Effects of a Warming Climate on Pavement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Candara" panose="020E0502030303020204" pitchFamily="34" charset="0"/>
              </a:rPr>
              <a:t>KYTC Resiliency-related Process Improvements</a:t>
            </a:r>
          </a:p>
          <a:p>
            <a:endParaRPr lang="en-US" dirty="0">
              <a:latin typeface="Candara" panose="020E0502030303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2664FD-5CCB-4C4D-A179-3799D56175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59" t="-31" b="429"/>
          <a:stretch/>
        </p:blipFill>
        <p:spPr>
          <a:xfrm>
            <a:off x="8511702" y="2071992"/>
            <a:ext cx="3457518" cy="443581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08615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DBF009-6407-5143-8427-13D313D64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6075" y="186897"/>
            <a:ext cx="78079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Composite Bridge Sensitivity Index</a:t>
            </a:r>
          </a:p>
        </p:txBody>
      </p:sp>
      <p:pic>
        <p:nvPicPr>
          <p:cNvPr id="13" name="Content Placeholder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396AD1-CD47-8446-9DC8-C766FD802C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91533" y="480964"/>
            <a:ext cx="4054542" cy="619013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16EF083-8ABE-0B47-99F9-6E1ADB9E2B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7515" y="1459149"/>
            <a:ext cx="7161017" cy="4970834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lvl="0"/>
            <a:r>
              <a:rPr lang="en-US" dirty="0">
                <a:latin typeface="Candara" panose="020E0502030303020204" pitchFamily="34" charset="0"/>
              </a:rPr>
              <a:t>Purpose </a:t>
            </a:r>
          </a:p>
          <a:p>
            <a:pPr lvl="1"/>
            <a:r>
              <a:rPr lang="en-US" dirty="0">
                <a:latin typeface="Candara" panose="020E0502030303020204" pitchFamily="34" charset="0"/>
              </a:rPr>
              <a:t>Synthesize existing information on bridge/culvert structural condition, the geomorphic environment, and criticality to locate structures which may be particularly sensitive to high-magnitude flooding.</a:t>
            </a:r>
          </a:p>
          <a:p>
            <a:pPr lvl="1"/>
            <a:endParaRPr lang="en-US" dirty="0">
              <a:latin typeface="Candara" panose="020E0502030303020204" pitchFamily="34" charset="0"/>
            </a:endParaRPr>
          </a:p>
          <a:p>
            <a:r>
              <a:rPr lang="en-US" dirty="0">
                <a:latin typeface="Candara" panose="020E0502030303020204" pitchFamily="34" charset="0"/>
              </a:rPr>
              <a:t>General Approach</a:t>
            </a:r>
          </a:p>
          <a:p>
            <a:pPr lvl="1"/>
            <a:r>
              <a:rPr lang="en-US" dirty="0">
                <a:latin typeface="Candara" panose="020E0502030303020204" pitchFamily="34" charset="0"/>
              </a:rPr>
              <a:t>Crafted to avoid additional fieldwork and accommodates rapid score updates when new data are received.</a:t>
            </a:r>
          </a:p>
          <a:p>
            <a:pPr lvl="1"/>
            <a:r>
              <a:rPr lang="en-US" dirty="0">
                <a:latin typeface="Candara" panose="020E0502030303020204" pitchFamily="34" charset="0"/>
              </a:rPr>
              <a:t>Collaborated with KYTC Bridge Maintenance section to work out the BSI components.</a:t>
            </a:r>
          </a:p>
          <a:p>
            <a:pPr lvl="1"/>
            <a:r>
              <a:rPr lang="en-US" dirty="0">
                <a:latin typeface="Candara" panose="020E0502030303020204" pitchFamily="34" charset="0"/>
              </a:rPr>
              <a:t>Computed by classifying, weighting, and summing values from the NBI and KYTC.</a:t>
            </a:r>
          </a:p>
          <a:p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09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36FD105-91DA-473B-B63D-40E0A7CB8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6" y="19456"/>
            <a:ext cx="12052340" cy="539496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289C29C-9FA9-49AA-B5A7-CBFFD869B5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537902"/>
              </p:ext>
            </p:extLst>
          </p:nvPr>
        </p:nvGraphicFramePr>
        <p:xfrm>
          <a:off x="2159926" y="5029533"/>
          <a:ext cx="9837520" cy="171444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827568">
                  <a:extLst>
                    <a:ext uri="{9D8B030D-6E8A-4147-A177-3AD203B41FA5}">
                      <a16:colId xmlns:a16="http://schemas.microsoft.com/office/drawing/2014/main" val="2359692581"/>
                    </a:ext>
                  </a:extLst>
                </a:gridCol>
                <a:gridCol w="2002488">
                  <a:extLst>
                    <a:ext uri="{9D8B030D-6E8A-4147-A177-3AD203B41FA5}">
                      <a16:colId xmlns:a16="http://schemas.microsoft.com/office/drawing/2014/main" val="1798379016"/>
                    </a:ext>
                  </a:extLst>
                </a:gridCol>
                <a:gridCol w="2002488">
                  <a:extLst>
                    <a:ext uri="{9D8B030D-6E8A-4147-A177-3AD203B41FA5}">
                      <a16:colId xmlns:a16="http://schemas.microsoft.com/office/drawing/2014/main" val="836263400"/>
                    </a:ext>
                  </a:extLst>
                </a:gridCol>
                <a:gridCol w="2002488">
                  <a:extLst>
                    <a:ext uri="{9D8B030D-6E8A-4147-A177-3AD203B41FA5}">
                      <a16:colId xmlns:a16="http://schemas.microsoft.com/office/drawing/2014/main" val="3596091817"/>
                    </a:ext>
                  </a:extLst>
                </a:gridCol>
                <a:gridCol w="2002488">
                  <a:extLst>
                    <a:ext uri="{9D8B030D-6E8A-4147-A177-3AD203B41FA5}">
                      <a16:colId xmlns:a16="http://schemas.microsoft.com/office/drawing/2014/main" val="2535114574"/>
                    </a:ext>
                  </a:extLst>
                </a:gridCol>
              </a:tblGrid>
              <a:tr h="208208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Value(s)</a:t>
                      </a:r>
                      <a:endParaRPr lang="en-US" sz="1300" dirty="0">
                        <a:effectLst/>
                        <a:latin typeface="Candara" panose="020E0502030303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ALL KYTC BRIDGES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539981"/>
                  </a:ext>
                </a:extLst>
              </a:tr>
              <a:tr h="2053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Composite BSI</a:t>
                      </a:r>
                      <a:endParaRPr lang="en-US" sz="1300" b="1" dirty="0">
                        <a:effectLst/>
                        <a:latin typeface="Candara" panose="020E0502030303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Structural Condition</a:t>
                      </a:r>
                      <a:endParaRPr lang="en-US" sz="1300" dirty="0">
                        <a:effectLst/>
                        <a:latin typeface="Candara" panose="020E0502030303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Geomorphic Sensitivity</a:t>
                      </a:r>
                      <a:endParaRPr lang="en-US" sz="1300" dirty="0">
                        <a:effectLst/>
                        <a:latin typeface="Candara" panose="020E0502030303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Structure Criticality</a:t>
                      </a:r>
                      <a:endParaRPr lang="en-US" sz="1300" dirty="0">
                        <a:effectLst/>
                        <a:latin typeface="Candara" panose="020E0502030303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0111891"/>
                  </a:ext>
                </a:extLst>
              </a:tr>
              <a:tr h="2053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 to 1.49</a:t>
                      </a:r>
                      <a:endParaRPr lang="en-US" sz="1300" dirty="0">
                        <a:effectLst/>
                        <a:latin typeface="Candara" panose="020E0502030303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6,283</a:t>
                      </a:r>
                      <a:endParaRPr lang="en-US" sz="1300" b="1" dirty="0">
                        <a:effectLst/>
                        <a:latin typeface="Candara" panose="020E0502030303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5,268</a:t>
                      </a:r>
                      <a:endParaRPr lang="en-US" sz="1300" dirty="0">
                        <a:effectLst/>
                        <a:latin typeface="Candara" panose="020E0502030303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10,377</a:t>
                      </a:r>
                      <a:endParaRPr lang="en-US" sz="1300" dirty="0">
                        <a:effectLst/>
                        <a:latin typeface="Candara" panose="020E0502030303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7,447</a:t>
                      </a:r>
                      <a:endParaRPr lang="en-US" sz="1300" dirty="0">
                        <a:effectLst/>
                        <a:latin typeface="Candara" panose="020E0502030303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6866801"/>
                  </a:ext>
                </a:extLst>
              </a:tr>
              <a:tr h="2053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1.5 to 1.99</a:t>
                      </a:r>
                      <a:endParaRPr lang="en-US" sz="1300" dirty="0">
                        <a:effectLst/>
                        <a:latin typeface="Candara" panose="020E0502030303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5,506</a:t>
                      </a:r>
                      <a:endParaRPr lang="en-US" sz="1300" b="1" dirty="0">
                        <a:effectLst/>
                        <a:latin typeface="Candara" panose="020E0502030303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2,174</a:t>
                      </a:r>
                      <a:endParaRPr lang="en-US" sz="1300" dirty="0">
                        <a:effectLst/>
                        <a:latin typeface="Candara" panose="020E0502030303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1,469</a:t>
                      </a:r>
                      <a:endParaRPr lang="en-US" sz="1300" dirty="0">
                        <a:effectLst/>
                        <a:latin typeface="Candara" panose="020E0502030303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3,249</a:t>
                      </a:r>
                      <a:endParaRPr lang="en-US" sz="1300" dirty="0">
                        <a:effectLst/>
                        <a:latin typeface="Candara" panose="020E0502030303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2546253"/>
                  </a:ext>
                </a:extLst>
              </a:tr>
              <a:tr h="2053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 to 2.49</a:t>
                      </a:r>
                      <a:endParaRPr lang="en-US" sz="1300" dirty="0">
                        <a:effectLst/>
                        <a:latin typeface="Candara" panose="020E0502030303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644</a:t>
                      </a:r>
                      <a:endParaRPr lang="en-US" sz="1300" b="1" dirty="0">
                        <a:effectLst/>
                        <a:latin typeface="Candara" panose="020E0502030303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4,442</a:t>
                      </a:r>
                      <a:endParaRPr lang="en-US" sz="1300" dirty="0">
                        <a:effectLst/>
                        <a:latin typeface="Candara" panose="020E0502030303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465</a:t>
                      </a:r>
                      <a:endParaRPr lang="en-US" sz="1300" dirty="0">
                        <a:effectLst/>
                        <a:latin typeface="Candara" panose="020E0502030303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1,340</a:t>
                      </a:r>
                      <a:endParaRPr lang="en-US" sz="1300" dirty="0">
                        <a:effectLst/>
                        <a:latin typeface="Candara" panose="020E0502030303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4299330"/>
                  </a:ext>
                </a:extLst>
              </a:tr>
              <a:tr h="2053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C00000"/>
                          </a:solidFill>
                          <a:effectLst/>
                        </a:rPr>
                        <a:t>2.5 to 3</a:t>
                      </a:r>
                      <a:endParaRPr lang="en-US" sz="1300" dirty="0">
                        <a:solidFill>
                          <a:srgbClr val="C00000"/>
                        </a:solidFill>
                        <a:effectLst/>
                        <a:latin typeface="Candara" panose="020E0502030303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C00000"/>
                          </a:solidFill>
                          <a:effectLst/>
                        </a:rPr>
                        <a:t>24</a:t>
                      </a:r>
                      <a:endParaRPr lang="en-US" sz="1300" b="1" dirty="0">
                        <a:solidFill>
                          <a:srgbClr val="C00000"/>
                        </a:solidFill>
                        <a:effectLst/>
                        <a:latin typeface="Candara" panose="020E0502030303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C00000"/>
                          </a:solidFill>
                          <a:effectLst/>
                        </a:rPr>
                        <a:t>573</a:t>
                      </a:r>
                      <a:endParaRPr lang="en-US" sz="1300" dirty="0">
                        <a:solidFill>
                          <a:srgbClr val="C00000"/>
                        </a:solidFill>
                        <a:effectLst/>
                        <a:latin typeface="Candara" panose="020E0502030303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C00000"/>
                          </a:solidFill>
                          <a:effectLst/>
                        </a:rPr>
                        <a:t>147</a:t>
                      </a:r>
                      <a:endParaRPr lang="en-US" sz="1300" dirty="0">
                        <a:solidFill>
                          <a:srgbClr val="C00000"/>
                        </a:solidFill>
                        <a:effectLst/>
                        <a:latin typeface="Candara" panose="020E0502030303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C00000"/>
                          </a:solidFill>
                          <a:effectLst/>
                        </a:rPr>
                        <a:t>423</a:t>
                      </a:r>
                      <a:endParaRPr lang="en-US" sz="1300" dirty="0">
                        <a:solidFill>
                          <a:srgbClr val="C00000"/>
                        </a:solidFill>
                        <a:effectLst/>
                        <a:latin typeface="Candara" panose="020E0502030303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4501771"/>
                  </a:ext>
                </a:extLst>
              </a:tr>
              <a:tr h="2053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No calculation</a:t>
                      </a:r>
                      <a:endParaRPr lang="en-US" sz="1300" dirty="0">
                        <a:effectLst/>
                        <a:latin typeface="Candara" panose="020E0502030303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2</a:t>
                      </a:r>
                      <a:endParaRPr lang="en-US" sz="1300" b="1" dirty="0">
                        <a:effectLst/>
                        <a:latin typeface="Candara" panose="020E0502030303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</a:t>
                      </a:r>
                      <a:endParaRPr lang="en-US" sz="1300" dirty="0">
                        <a:effectLst/>
                        <a:latin typeface="Candara" panose="020E0502030303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</a:t>
                      </a:r>
                      <a:endParaRPr lang="en-US" sz="1300" dirty="0">
                        <a:effectLst/>
                        <a:latin typeface="Candara" panose="020E0502030303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en-US" sz="1300" dirty="0">
                        <a:effectLst/>
                        <a:latin typeface="Candara" panose="020E0502030303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6140251"/>
                  </a:ext>
                </a:extLst>
              </a:tr>
              <a:tr h="2053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TOTAL</a:t>
                      </a:r>
                      <a:endParaRPr lang="en-US" sz="1300" dirty="0">
                        <a:effectLst/>
                        <a:latin typeface="Candara" panose="020E0502030303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12,459</a:t>
                      </a:r>
                      <a:endParaRPr lang="en-US" sz="1300" b="1" dirty="0">
                        <a:effectLst/>
                        <a:latin typeface="Candara" panose="020E0502030303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12,459</a:t>
                      </a:r>
                      <a:endParaRPr lang="en-US" sz="1300" dirty="0">
                        <a:effectLst/>
                        <a:latin typeface="Candara" panose="020E0502030303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12,459</a:t>
                      </a:r>
                      <a:endParaRPr lang="en-US" sz="1300" dirty="0">
                        <a:effectLst/>
                        <a:latin typeface="Candara" panose="020E0502030303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12,459</a:t>
                      </a:r>
                      <a:endParaRPr lang="en-US" sz="1300" dirty="0">
                        <a:effectLst/>
                        <a:latin typeface="Candara" panose="020E050203030302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9018908"/>
                  </a:ext>
                </a:extLst>
              </a:tr>
            </a:tbl>
          </a:graphicData>
        </a:graphic>
      </p:graphicFrame>
      <p:sp>
        <p:nvSpPr>
          <p:cNvPr id="11" name="Title 3">
            <a:extLst>
              <a:ext uri="{FF2B5EF4-FFF2-40B4-BE49-F238E27FC236}">
                <a16:creationId xmlns:a16="http://schemas.microsoft.com/office/drawing/2014/main" id="{68F8B27A-4B6E-4726-8F42-A7516E94657D}"/>
              </a:ext>
            </a:extLst>
          </p:cNvPr>
          <p:cNvSpPr txBox="1">
            <a:spLocks/>
          </p:cNvSpPr>
          <p:nvPr/>
        </p:nvSpPr>
        <p:spPr>
          <a:xfrm>
            <a:off x="110245" y="192339"/>
            <a:ext cx="5477095" cy="537235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Candara"/>
              </a:rPr>
              <a:t>Results for KYTC Bridges</a:t>
            </a:r>
            <a:endParaRPr lang="en-US" sz="36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65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7972</TotalTime>
  <Words>681</Words>
  <Application>Microsoft Office PowerPoint</Application>
  <PresentationFormat>Widescreen</PresentationFormat>
  <Paragraphs>104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Candara</vt:lpstr>
      <vt:lpstr>Times New Roman</vt:lpstr>
      <vt:lpstr>Office Theme</vt:lpstr>
      <vt:lpstr>Addressing Extreme Weather, Natural Hazards, and Transportation Resiliency in Kentucky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Composite Bridge Sensitivity Index</vt:lpstr>
      <vt:lpstr>PowerPoint Presentation</vt:lpstr>
      <vt:lpstr>Modeling the Effects of a Warming Climate on Pavement Performance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Extreme Weather GIS and Stuff</dc:title>
  <dc:creator>Benjamin</dc:creator>
  <cp:lastModifiedBy>Schurman, Scott R (KYTC)</cp:lastModifiedBy>
  <cp:revision>43</cp:revision>
  <dcterms:created xsi:type="dcterms:W3CDTF">2018-03-19T15:42:25Z</dcterms:created>
  <dcterms:modified xsi:type="dcterms:W3CDTF">2022-07-22T12:59:11Z</dcterms:modified>
</cp:coreProperties>
</file>