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handoutMasterIdLst>
    <p:handoutMasterId r:id="rId36"/>
  </p:handoutMasterIdLst>
  <p:sldIdLst>
    <p:sldId id="563" r:id="rId2"/>
    <p:sldId id="619" r:id="rId3"/>
    <p:sldId id="629" r:id="rId4"/>
    <p:sldId id="557" r:id="rId5"/>
    <p:sldId id="613" r:id="rId6"/>
    <p:sldId id="556" r:id="rId7"/>
    <p:sldId id="623" r:id="rId8"/>
    <p:sldId id="627" r:id="rId9"/>
    <p:sldId id="615" r:id="rId10"/>
    <p:sldId id="562" r:id="rId11"/>
    <p:sldId id="635" r:id="rId12"/>
    <p:sldId id="564" r:id="rId13"/>
    <p:sldId id="636" r:id="rId14"/>
    <p:sldId id="640" r:id="rId15"/>
    <p:sldId id="641" r:id="rId16"/>
    <p:sldId id="642" r:id="rId17"/>
    <p:sldId id="530" r:id="rId18"/>
    <p:sldId id="628" r:id="rId19"/>
    <p:sldId id="567" r:id="rId20"/>
    <p:sldId id="565" r:id="rId21"/>
    <p:sldId id="577" r:id="rId22"/>
    <p:sldId id="579" r:id="rId23"/>
    <p:sldId id="580" r:id="rId24"/>
    <p:sldId id="583" r:id="rId25"/>
    <p:sldId id="584" r:id="rId26"/>
    <p:sldId id="585" r:id="rId27"/>
    <p:sldId id="586" r:id="rId28"/>
    <p:sldId id="497" r:id="rId29"/>
    <p:sldId id="638" r:id="rId30"/>
    <p:sldId id="504" r:id="rId31"/>
    <p:sldId id="498" r:id="rId32"/>
    <p:sldId id="643" r:id="rId33"/>
    <p:sldId id="506" r:id="rId34"/>
  </p:sldIdLst>
  <p:sldSz cx="9144000" cy="6858000" type="screen4x3"/>
  <p:notesSz cx="6858000" cy="931386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14" autoAdjust="0"/>
  </p:normalViewPr>
  <p:slideViewPr>
    <p:cSldViewPr>
      <p:cViewPr varScale="1">
        <p:scale>
          <a:sx n="90" d="100"/>
          <a:sy n="90" d="100"/>
        </p:scale>
        <p:origin x="1744" y="184"/>
      </p:cViewPr>
      <p:guideLst>
        <p:guide orient="horz" pos="2160"/>
        <p:guide pos="2880"/>
      </p:guideLst>
    </p:cSldViewPr>
  </p:slideViewPr>
  <p:outlineViewPr>
    <p:cViewPr>
      <p:scale>
        <a:sx n="33" d="100"/>
        <a:sy n="33" d="100"/>
      </p:scale>
      <p:origin x="0" y="-303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ysClr val="windowText" lastClr="000000"/>
                </a:solidFill>
                <a:latin typeface="+mn-lt"/>
                <a:ea typeface="+mn-ea"/>
                <a:cs typeface="+mn-cs"/>
              </a:defRPr>
            </a:pPr>
            <a:r>
              <a:rPr lang="en-US" dirty="0">
                <a:solidFill>
                  <a:sysClr val="windowText" lastClr="000000"/>
                </a:solidFill>
              </a:rPr>
              <a:t>Soybean Exports by Port Region 2021 (1,000 metric tons), Source:</a:t>
            </a:r>
            <a:r>
              <a:rPr lang="en-US" baseline="0" dirty="0">
                <a:solidFill>
                  <a:sysClr val="windowText" lastClr="000000"/>
                </a:solidFill>
              </a:rPr>
              <a:t> USDA</a:t>
            </a:r>
            <a:endParaRPr lang="en-US"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ysClr val="windowText" lastClr="000000"/>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22799467774861479"/>
          <c:w val="0.81388888888888888"/>
          <c:h val="0.65757545931758532"/>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10C-4C42-A7C1-F955390398C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10C-4C42-A7C1-F955390398C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10C-4C42-A7C1-F955390398C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10C-4C42-A7C1-F955390398C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10C-4C42-A7C1-F955390398C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10C-4C42-A7C1-F955390398C6}"/>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0C-4C42-A7C1-F955390398C6}"/>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0C-4C42-A7C1-F955390398C6}"/>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10C-4C42-A7C1-F955390398C6}"/>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0C-4C42-A7C1-F955390398C6}"/>
                </c:ext>
              </c:extLst>
            </c:dLbl>
            <c:dLbl>
              <c:idx val="4"/>
              <c:layout>
                <c:manualLayout>
                  <c:x val="5.4495912806539508E-3"/>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10C-4C42-A7C1-F955390398C6}"/>
                </c:ext>
              </c:extLst>
            </c:dLbl>
            <c:dLbl>
              <c:idx val="5"/>
              <c:layout>
                <c:manualLayout>
                  <c:x val="3.6330608537693009E-2"/>
                  <c:y val="-1.198502155416474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10C-4C42-A7C1-F955390398C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Sheet1!$A$8:$A$13</c:f>
              <c:strCache>
                <c:ptCount val="6"/>
                <c:pt idx="0">
                  <c:v>Pacific Northwest</c:v>
                </c:pt>
                <c:pt idx="1">
                  <c:v>Mississippi Gulf</c:v>
                </c:pt>
                <c:pt idx="2">
                  <c:v>Texas Gulf</c:v>
                </c:pt>
                <c:pt idx="3">
                  <c:v>Interior</c:v>
                </c:pt>
                <c:pt idx="4">
                  <c:v>Great Lakes</c:v>
                </c:pt>
                <c:pt idx="5">
                  <c:v>Atlantic</c:v>
                </c:pt>
              </c:strCache>
            </c:strRef>
          </c:cat>
          <c:val>
            <c:numRef>
              <c:f>Sheet1!$B$8:$B$13</c:f>
              <c:numCache>
                <c:formatCode>#,##0</c:formatCode>
                <c:ptCount val="6"/>
                <c:pt idx="0">
                  <c:v>14540</c:v>
                </c:pt>
                <c:pt idx="1">
                  <c:v>27159</c:v>
                </c:pt>
                <c:pt idx="2">
                  <c:v>1611</c:v>
                </c:pt>
                <c:pt idx="3">
                  <c:v>6525</c:v>
                </c:pt>
                <c:pt idx="4">
                  <c:v>592</c:v>
                </c:pt>
                <c:pt idx="5">
                  <c:v>2184</c:v>
                </c:pt>
              </c:numCache>
            </c:numRef>
          </c:val>
          <c:extLst>
            <c:ext xmlns:c16="http://schemas.microsoft.com/office/drawing/2014/chart" uri="{C3380CC4-5D6E-409C-BE32-E72D297353CC}">
              <c16:uniqueId val="{0000000C-B10C-4C42-A7C1-F955390398C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A2DB99-927B-4A2F-827F-1F2EAE8B27B5}"/>
              </a:ext>
            </a:extLst>
          </p:cNvPr>
          <p:cNvSpPr>
            <a:spLocks noGrp="1"/>
          </p:cNvSpPr>
          <p:nvPr>
            <p:ph type="hdr" sz="quarter"/>
          </p:nvPr>
        </p:nvSpPr>
        <p:spPr>
          <a:xfrm>
            <a:off x="0" y="1"/>
            <a:ext cx="2971800" cy="46634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A87F47-C92A-40D2-BBB9-50A74A9C88AE}"/>
              </a:ext>
            </a:extLst>
          </p:cNvPr>
          <p:cNvSpPr>
            <a:spLocks noGrp="1"/>
          </p:cNvSpPr>
          <p:nvPr>
            <p:ph type="dt" sz="quarter" idx="1"/>
          </p:nvPr>
        </p:nvSpPr>
        <p:spPr>
          <a:xfrm>
            <a:off x="3884614" y="1"/>
            <a:ext cx="2971800" cy="466345"/>
          </a:xfrm>
          <a:prstGeom prst="rect">
            <a:avLst/>
          </a:prstGeom>
        </p:spPr>
        <p:txBody>
          <a:bodyPr vert="horz" lIns="91440" tIns="45720" rIns="91440" bIns="45720" rtlCol="0"/>
          <a:lstStyle>
            <a:lvl1pPr algn="r">
              <a:defRPr sz="1200"/>
            </a:lvl1pPr>
          </a:lstStyle>
          <a:p>
            <a:fld id="{389C8632-AC72-4FA9-9D9A-7A0B0B153F07}" type="datetimeFigureOut">
              <a:rPr lang="en-US" smtClean="0"/>
              <a:t>7/27/22</a:t>
            </a:fld>
            <a:endParaRPr lang="en-US"/>
          </a:p>
        </p:txBody>
      </p:sp>
      <p:sp>
        <p:nvSpPr>
          <p:cNvPr id="4" name="Footer Placeholder 3">
            <a:extLst>
              <a:ext uri="{FF2B5EF4-FFF2-40B4-BE49-F238E27FC236}">
                <a16:creationId xmlns:a16="http://schemas.microsoft.com/office/drawing/2014/main" id="{48EC830A-CEF7-4019-9BE1-BE2E1F7F7358}"/>
              </a:ext>
            </a:extLst>
          </p:cNvPr>
          <p:cNvSpPr>
            <a:spLocks noGrp="1"/>
          </p:cNvSpPr>
          <p:nvPr>
            <p:ph type="ftr" sz="quarter" idx="2"/>
          </p:nvPr>
        </p:nvSpPr>
        <p:spPr>
          <a:xfrm>
            <a:off x="0" y="8847518"/>
            <a:ext cx="2971800" cy="466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1B1BA0-5950-4360-BE57-EED48CA966C1}"/>
              </a:ext>
            </a:extLst>
          </p:cNvPr>
          <p:cNvSpPr>
            <a:spLocks noGrp="1"/>
          </p:cNvSpPr>
          <p:nvPr>
            <p:ph type="sldNum" sz="quarter" idx="3"/>
          </p:nvPr>
        </p:nvSpPr>
        <p:spPr>
          <a:xfrm>
            <a:off x="3884614" y="8847518"/>
            <a:ext cx="2971800" cy="466345"/>
          </a:xfrm>
          <a:prstGeom prst="rect">
            <a:avLst/>
          </a:prstGeom>
        </p:spPr>
        <p:txBody>
          <a:bodyPr vert="horz" lIns="91440" tIns="45720" rIns="91440" bIns="45720" rtlCol="0" anchor="b"/>
          <a:lstStyle>
            <a:lvl1pPr algn="r">
              <a:defRPr sz="1200"/>
            </a:lvl1pPr>
          </a:lstStyle>
          <a:p>
            <a:fld id="{E6B8F9AD-B845-4E5B-A4FF-4F1B90D7CA07}" type="slidenum">
              <a:rPr lang="en-US" smtClean="0"/>
              <a:t>‹#›</a:t>
            </a:fld>
            <a:endParaRPr lang="en-US"/>
          </a:p>
        </p:txBody>
      </p:sp>
    </p:spTree>
    <p:extLst>
      <p:ext uri="{BB962C8B-B14F-4D97-AF65-F5344CB8AC3E}">
        <p14:creationId xmlns:p14="http://schemas.microsoft.com/office/powerpoint/2010/main" val="2150766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2971800" cy="4663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8195" name="Rectangle 3"/>
          <p:cNvSpPr>
            <a:spLocks noGrp="1" noChangeArrowheads="1"/>
          </p:cNvSpPr>
          <p:nvPr>
            <p:ph type="dt" idx="1"/>
          </p:nvPr>
        </p:nvSpPr>
        <p:spPr bwMode="auto">
          <a:xfrm>
            <a:off x="3884614" y="1"/>
            <a:ext cx="2971800" cy="4663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423759"/>
            <a:ext cx="5486400" cy="41922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845888"/>
            <a:ext cx="2971800" cy="4663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4" y="8845888"/>
            <a:ext cx="2971800" cy="4663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0D2105B-41A4-4CB2-A336-50E9857C7CE8}" type="slidenum">
              <a:rPr lang="en-US"/>
              <a:pPr>
                <a:defRPr/>
              </a:pPr>
              <a:t>‹#›</a:t>
            </a:fld>
            <a:endParaRPr lang="en-US" dirty="0"/>
          </a:p>
        </p:txBody>
      </p:sp>
    </p:spTree>
    <p:extLst>
      <p:ext uri="{BB962C8B-B14F-4D97-AF65-F5344CB8AC3E}">
        <p14:creationId xmlns:p14="http://schemas.microsoft.com/office/powerpoint/2010/main" val="29005177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p:txBody>
          <a:bodyPr/>
          <a:lstStyle/>
          <a:p>
            <a:pPr>
              <a:defRPr/>
            </a:pPr>
            <a:fld id="{59458982-E06B-4D63-AC61-A73EC1142342}" type="slidenum">
              <a:rPr lang="en-US" smtClean="0"/>
              <a:pPr>
                <a:defRPr/>
              </a:pPr>
              <a:t>1</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991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5"/>
          </p:nvPr>
        </p:nvSpPr>
        <p:spPr/>
        <p:txBody>
          <a:bodyPr/>
          <a:lstStyle/>
          <a:p>
            <a:pPr>
              <a:defRPr/>
            </a:pPr>
            <a:fld id="{E0D2105B-41A4-4CB2-A336-50E9857C7CE8}" type="slidenum">
              <a:rPr lang="en-US" smtClean="0"/>
              <a:pPr>
                <a:defRPr/>
              </a:pPr>
              <a:t>13</a:t>
            </a:fld>
            <a:endParaRPr lang="en-US" dirty="0"/>
          </a:p>
        </p:txBody>
      </p:sp>
    </p:spTree>
    <p:extLst>
      <p:ext uri="{BB962C8B-B14F-4D97-AF65-F5344CB8AC3E}">
        <p14:creationId xmlns:p14="http://schemas.microsoft.com/office/powerpoint/2010/main" val="1346600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dirty="0">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dirty="0">
              <a:cs typeface="+mn-cs"/>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BDDDAC06-E52A-47AC-AD73-72343FFA1D83}"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D4FFD2-CEA6-49E6-B375-23C702AFBBFD}"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337F633-23D6-4123-A47D-EB1EAE3B39AA}"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0F7981-994A-4BFE-9CA7-E784FD063FFD}"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F55F555-B160-4350-BD7E-60B5DBCEE708}"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4B21988-69E8-41E5-A9B1-29557955DC74}"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5694E1F1-5B69-421F-9D0F-D43031F29771}"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FAC5974-52E4-44D1-B3BA-8FBD68744AAA}"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C23B99-E3BB-49DA-BA2D-874117497221}"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596A1C6-E39F-415B-89FE-1AA623D0D811}"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6E54670-48C0-49DD-82F9-DB4E4CC83BFE}"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cs typeface="+mn-cs"/>
              </a:defRPr>
            </a:lvl1pPr>
          </a:lstStyle>
          <a:p>
            <a:pPr>
              <a:defRPr/>
            </a:pPr>
            <a:fld id="{20D85F86-06F2-4BB4-8267-C6AAAA3E581A}" type="slidenum">
              <a:rPr lang="en-US" altLang="en-US"/>
              <a:pPr>
                <a:defRPr/>
              </a:pPr>
              <a:t>‹#›</a:t>
            </a:fld>
            <a:endParaRPr lang="en-US" altLang="en-US" dirty="0"/>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dirty="0">
              <a:cs typeface="+mn-cs"/>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dirty="0">
              <a:cs typeface="+mn-cs"/>
            </a:endParaRPr>
          </a:p>
        </p:txBody>
      </p:sp>
    </p:spTree>
  </p:cSld>
  <p:clrMap bg1="lt1" tx1="dk1" bg2="lt2" tx2="dk2" accent1="accent1" accent2="accent2" accent3="accent3" accent4="accent4" accent5="accent5" accent6="accent6" hlink="hlink" folHlink="folHlink"/>
  <p:sldLayoutIdLst>
    <p:sldLayoutId id="2147483912"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18" Type="http://schemas.openxmlformats.org/officeDocument/2006/relationships/image" Target="../media/image16.jpeg"/><Relationship Id="rId3" Type="http://schemas.openxmlformats.org/officeDocument/2006/relationships/image" Target="../media/image3.wmf"/><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jpg"/><Relationship Id="rId2" Type="http://schemas.openxmlformats.org/officeDocument/2006/relationships/image" Target="../media/image2.jpe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hyperlink" Target="http://kysoy.org/" TargetMode="External"/><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1.jpeg"/><Relationship Id="rId9" Type="http://schemas.openxmlformats.org/officeDocument/2006/relationships/image" Target="../media/image7.jpe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steenhoek@soytransportation.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cid:image001.jpg@01D66FCA.A68FB0C0"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295400"/>
            <a:ext cx="7623175" cy="1752600"/>
          </a:xfrm>
        </p:spPr>
        <p:txBody>
          <a:bodyPr/>
          <a:lstStyle/>
          <a:p>
            <a:pPr algn="ctr" eaLnBrk="1" hangingPunct="1">
              <a:defRPr/>
            </a:pPr>
            <a:r>
              <a:rPr lang="en-US" sz="4000" dirty="0">
                <a:effectLst/>
                <a:latin typeface="Arial" panose="020B0604020202020204" pitchFamily="34" charset="0"/>
                <a:ea typeface="Times New Roman" panose="02020603050405020304" pitchFamily="18" charset="0"/>
                <a:cs typeface="Arial" panose="020B0604020202020204" pitchFamily="34" charset="0"/>
              </a:rPr>
              <a:t>Mid-America Freight Coalition</a:t>
            </a:r>
            <a:br>
              <a:rPr lang="en-US" sz="4000" dirty="0">
                <a:effectLst/>
                <a:latin typeface="Arial" panose="020B0604020202020204" pitchFamily="34" charset="0"/>
                <a:ea typeface="Times New Roman" panose="02020603050405020304" pitchFamily="18" charset="0"/>
                <a:cs typeface="Arial" panose="020B0604020202020204" pitchFamily="34" charset="0"/>
              </a:rPr>
            </a:br>
            <a:r>
              <a:rPr lang="en-US" sz="3400" dirty="0">
                <a:effectLst/>
                <a:latin typeface="Arial" panose="020B0604020202020204" pitchFamily="34" charset="0"/>
                <a:ea typeface="Times New Roman" panose="02020603050405020304" pitchFamily="18" charset="0"/>
                <a:cs typeface="Arial" panose="020B0604020202020204" pitchFamily="34" charset="0"/>
              </a:rPr>
              <a:t>Multi-state Collaboration: What Can it Look Like?</a:t>
            </a:r>
            <a:br>
              <a:rPr lang="en-US" sz="3200" dirty="0">
                <a:latin typeface="+mn-lt"/>
              </a:rPr>
            </a:br>
            <a:r>
              <a:rPr lang="en-US" sz="3200" dirty="0">
                <a:latin typeface="+mn-lt"/>
              </a:rPr>
              <a:t>July 27, 2022</a:t>
            </a:r>
          </a:p>
        </p:txBody>
      </p:sp>
      <p:sp>
        <p:nvSpPr>
          <p:cNvPr id="3075" name="Rectangle 3"/>
          <p:cNvSpPr>
            <a:spLocks noGrp="1" noChangeArrowheads="1"/>
          </p:cNvSpPr>
          <p:nvPr>
            <p:ph type="subTitle" idx="1"/>
          </p:nvPr>
        </p:nvSpPr>
        <p:spPr/>
        <p:txBody>
          <a:bodyPr/>
          <a:lstStyle/>
          <a:p>
            <a:pPr eaLnBrk="1" hangingPunct="1"/>
            <a:endParaRPr lang="en-US" sz="1700"/>
          </a:p>
          <a:p>
            <a:pPr eaLnBrk="1" hangingPunct="1"/>
            <a:endParaRPr lang="en-US" sz="2400">
              <a:latin typeface="Garamond" pitchFamily="18" charset="0"/>
            </a:endParaRPr>
          </a:p>
        </p:txBody>
      </p:sp>
      <p:pic>
        <p:nvPicPr>
          <p:cNvPr id="3076" name="Picture 4" descr="stclogo"/>
          <p:cNvPicPr>
            <a:picLocks noChangeAspect="1" noChangeArrowheads="1"/>
          </p:cNvPicPr>
          <p:nvPr/>
        </p:nvPicPr>
        <p:blipFill>
          <a:blip r:embed="rId3" cstate="print"/>
          <a:srcRect/>
          <a:stretch>
            <a:fillRect/>
          </a:stretch>
        </p:blipFill>
        <p:spPr bwMode="auto">
          <a:xfrm>
            <a:off x="2971800" y="3505200"/>
            <a:ext cx="3117850" cy="2252663"/>
          </a:xfrm>
          <a:prstGeom prst="rect">
            <a:avLst/>
          </a:prstGeom>
          <a:noFill/>
          <a:ln w="9525">
            <a:noFill/>
            <a:miter lim="800000"/>
            <a:headEnd/>
            <a:tailEnd/>
          </a:ln>
        </p:spPr>
      </p:pic>
    </p:spTree>
    <p:extLst>
      <p:ext uri="{BB962C8B-B14F-4D97-AF65-F5344CB8AC3E}">
        <p14:creationId xmlns:p14="http://schemas.microsoft.com/office/powerpoint/2010/main" val="182811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9C84-3C10-4E65-B63E-EC60DCD9AEBA}"/>
              </a:ext>
            </a:extLst>
          </p:cNvPr>
          <p:cNvSpPr>
            <a:spLocks noGrp="1"/>
          </p:cNvSpPr>
          <p:nvPr>
            <p:ph type="title"/>
          </p:nvPr>
        </p:nvSpPr>
        <p:spPr/>
        <p:txBody>
          <a:bodyPr/>
          <a:lstStyle/>
          <a:p>
            <a:r>
              <a:rPr lang="en-US" sz="2500" dirty="0">
                <a:latin typeface="+mn-lt"/>
              </a:rPr>
              <a:t>American Patriot Holdings Container on Vessel: Opportunity for U.S. Agriculture</a:t>
            </a:r>
          </a:p>
        </p:txBody>
      </p:sp>
      <p:pic>
        <p:nvPicPr>
          <p:cNvPr id="5" name="Picture 14" descr="stclogo">
            <a:extLst>
              <a:ext uri="{FF2B5EF4-FFF2-40B4-BE49-F238E27FC236}">
                <a16:creationId xmlns:a16="http://schemas.microsoft.com/office/drawing/2014/main" id="{ED0A2F8C-BBFD-4081-9DFA-F835ED4D927D}"/>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
        <p:nvSpPr>
          <p:cNvPr id="10" name="Content Placeholder 9">
            <a:extLst>
              <a:ext uri="{FF2B5EF4-FFF2-40B4-BE49-F238E27FC236}">
                <a16:creationId xmlns:a16="http://schemas.microsoft.com/office/drawing/2014/main" id="{D43389FB-B611-41C7-AC50-55C6AB503389}"/>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000" dirty="0"/>
          </a:p>
          <a:p>
            <a:pPr marL="0" indent="0">
              <a:buNone/>
            </a:pPr>
            <a:endParaRPr lang="en-US" sz="1000" dirty="0"/>
          </a:p>
          <a:p>
            <a:pPr marL="0" indent="0">
              <a:buNone/>
            </a:pPr>
            <a:endParaRPr lang="en-US" sz="1000" dirty="0"/>
          </a:p>
          <a:p>
            <a:pPr marL="0" indent="0">
              <a:buNone/>
            </a:pPr>
            <a:r>
              <a:rPr lang="en-US" sz="1000" i="1" dirty="0"/>
              <a:t>	Conceptual image provided by American Patriot Holdings</a:t>
            </a:r>
          </a:p>
        </p:txBody>
      </p:sp>
      <p:pic>
        <p:nvPicPr>
          <p:cNvPr id="12" name="Picture 11">
            <a:extLst>
              <a:ext uri="{FF2B5EF4-FFF2-40B4-BE49-F238E27FC236}">
                <a16:creationId xmlns:a16="http://schemas.microsoft.com/office/drawing/2014/main" id="{3B9DECEC-7EB8-4086-8DC1-1D8E6A593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149726"/>
            <a:ext cx="7137899" cy="4754880"/>
          </a:xfrm>
          <a:prstGeom prst="rect">
            <a:avLst/>
          </a:prstGeom>
        </p:spPr>
      </p:pic>
    </p:spTree>
    <p:extLst>
      <p:ext uri="{BB962C8B-B14F-4D97-AF65-F5344CB8AC3E}">
        <p14:creationId xmlns:p14="http://schemas.microsoft.com/office/powerpoint/2010/main" val="339811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22B-A16E-4C0E-98DD-DA9B834F532E}"/>
              </a:ext>
            </a:extLst>
          </p:cNvPr>
          <p:cNvSpPr>
            <a:spLocks noGrp="1"/>
          </p:cNvSpPr>
          <p:nvPr>
            <p:ph type="title"/>
          </p:nvPr>
        </p:nvSpPr>
        <p:spPr/>
        <p:txBody>
          <a:bodyPr/>
          <a:lstStyle/>
          <a:p>
            <a:r>
              <a:rPr lang="en-US" sz="3000" dirty="0">
                <a:latin typeface="+mn-lt"/>
              </a:rPr>
              <a:t>American Patriot Holdings Container on Vessel: Opportunity for U.S. Agriculture</a:t>
            </a:r>
          </a:p>
        </p:txBody>
      </p:sp>
      <p:sp>
        <p:nvSpPr>
          <p:cNvPr id="3" name="Content Placeholder 2">
            <a:extLst>
              <a:ext uri="{FF2B5EF4-FFF2-40B4-BE49-F238E27FC236}">
                <a16:creationId xmlns:a16="http://schemas.microsoft.com/office/drawing/2014/main" id="{6967A2B9-689E-4D44-BF5E-17EB0C522FE0}"/>
              </a:ext>
            </a:extLst>
          </p:cNvPr>
          <p:cNvSpPr>
            <a:spLocks noGrp="1"/>
          </p:cNvSpPr>
          <p:nvPr>
            <p:ph idx="1"/>
          </p:nvPr>
        </p:nvSpPr>
        <p:spPr>
          <a:xfrm>
            <a:off x="457200" y="1295400"/>
            <a:ext cx="8229600" cy="4835525"/>
          </a:xfrm>
        </p:spPr>
        <p:txBody>
          <a:bodyPr/>
          <a:lstStyle/>
          <a:p>
            <a:pPr marL="0" lvl="1" indent="0">
              <a:lnSpc>
                <a:spcPts val="3067"/>
              </a:lnSpc>
              <a:buSzPct val="150000"/>
              <a:buNone/>
            </a:pPr>
            <a:r>
              <a:rPr lang="en-CA" dirty="0">
                <a:latin typeface="Arial" panose="020B0604020202020204" pitchFamily="34" charset="0"/>
                <a:cs typeface="Arial" panose="020B0604020202020204" pitchFamily="34" charset="0"/>
              </a:rPr>
              <a:t>Vessel Features:</a:t>
            </a:r>
          </a:p>
          <a:p>
            <a:pPr marL="695325" lvl="2" indent="-342900">
              <a:buSzPct val="150000"/>
              <a:buFont typeface="Wingdings" panose="05000000000000000000" pitchFamily="2" charset="2"/>
              <a:buChar char="§"/>
            </a:pPr>
            <a:r>
              <a:rPr lang="en-CA" sz="2400" dirty="0">
                <a:latin typeface="Arial" panose="020B0604020202020204" pitchFamily="34" charset="0"/>
                <a:cs typeface="Arial" panose="020B0604020202020204" pitchFamily="34" charset="0"/>
              </a:rPr>
              <a:t>E</a:t>
            </a:r>
            <a:r>
              <a:rPr lang="en-US" sz="2400" dirty="0" err="1">
                <a:latin typeface="Arial" panose="020B0604020202020204" pitchFamily="34" charset="0"/>
                <a:cs typeface="Arial" panose="020B0604020202020204" pitchFamily="34" charset="0"/>
              </a:rPr>
              <a:t>xoskeleton</a:t>
            </a:r>
            <a:r>
              <a:rPr lang="en-US" sz="2400" dirty="0">
                <a:latin typeface="Arial" panose="020B0604020202020204" pitchFamily="34" charset="0"/>
                <a:cs typeface="Arial" panose="020B0604020202020204" pitchFamily="34" charset="0"/>
              </a:rPr>
              <a:t> Hull (Patent) - optimizes cargo payload</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Minimum Resistance Bow (Patent) - optimizes speed / minimizes wake</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Upriver speeds of 13 MPH vs. 5 MPH head current</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Parallel docking without assist tugs</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Environmental features (no wake, low emissions)</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Ability to turn in own length</a:t>
            </a:r>
          </a:p>
          <a:p>
            <a:pPr marL="695325" lvl="2" indent="-342900">
              <a:buSzPct val="150000"/>
              <a:buFont typeface="Wingdings" panose="05000000000000000000" pitchFamily="2" charset="2"/>
              <a:buChar char="§"/>
            </a:pPr>
            <a:r>
              <a:rPr lang="en-US" sz="2400" dirty="0">
                <a:latin typeface="Arial" panose="020B0604020202020204" pitchFamily="34" charset="0"/>
                <a:cs typeface="Arial" panose="020B0604020202020204" pitchFamily="34" charset="0"/>
              </a:rPr>
              <a:t>Redundant propulsion &amp; take me home power</a:t>
            </a:r>
          </a:p>
          <a:p>
            <a:endParaRPr lang="en-US" dirty="0"/>
          </a:p>
        </p:txBody>
      </p:sp>
      <p:pic>
        <p:nvPicPr>
          <p:cNvPr id="4" name="Picture 14" descr="stclogo">
            <a:extLst>
              <a:ext uri="{FF2B5EF4-FFF2-40B4-BE49-F238E27FC236}">
                <a16:creationId xmlns:a16="http://schemas.microsoft.com/office/drawing/2014/main" id="{5F2993D2-2FC2-47EE-878D-8BAF2AE58AE9}"/>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395611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8415-7757-483C-9DBF-0776868D7AE8}"/>
              </a:ext>
            </a:extLst>
          </p:cNvPr>
          <p:cNvSpPr>
            <a:spLocks noGrp="1"/>
          </p:cNvSpPr>
          <p:nvPr>
            <p:ph type="title"/>
          </p:nvPr>
        </p:nvSpPr>
        <p:spPr/>
        <p:txBody>
          <a:bodyPr/>
          <a:lstStyle/>
          <a:p>
            <a:r>
              <a:rPr lang="en-US" sz="2800" dirty="0">
                <a:latin typeface="+mn-lt"/>
              </a:rPr>
              <a:t>American Patriot Holdings Container on Vessel: Opportunity for U.S. Agriculture (Liner Vessel)</a:t>
            </a:r>
          </a:p>
        </p:txBody>
      </p:sp>
      <p:pic>
        <p:nvPicPr>
          <p:cNvPr id="4" name="Content Placeholder 3">
            <a:extLst>
              <a:ext uri="{FF2B5EF4-FFF2-40B4-BE49-F238E27FC236}">
                <a16:creationId xmlns:a16="http://schemas.microsoft.com/office/drawing/2014/main" id="{B5463B43-E9BB-4A2A-849D-B6A72E9F6F6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741" r="933" b="25660"/>
          <a:stretch/>
        </p:blipFill>
        <p:spPr>
          <a:xfrm>
            <a:off x="0" y="1295400"/>
            <a:ext cx="9144000" cy="4122452"/>
          </a:xfrm>
          <a:prstGeom prst="rect">
            <a:avLst/>
          </a:prstGeom>
          <a:effectLst/>
        </p:spPr>
      </p:pic>
      <p:graphicFrame>
        <p:nvGraphicFramePr>
          <p:cNvPr id="5" name="Table 4">
            <a:extLst>
              <a:ext uri="{FF2B5EF4-FFF2-40B4-BE49-F238E27FC236}">
                <a16:creationId xmlns:a16="http://schemas.microsoft.com/office/drawing/2014/main" id="{F71DD975-364A-4156-A13F-8E30200F8310}"/>
              </a:ext>
            </a:extLst>
          </p:cNvPr>
          <p:cNvGraphicFramePr>
            <a:graphicFrameLocks noGrp="1"/>
          </p:cNvGraphicFramePr>
          <p:nvPr/>
        </p:nvGraphicFramePr>
        <p:xfrm>
          <a:off x="306198" y="3378797"/>
          <a:ext cx="8531604" cy="2039055"/>
        </p:xfrm>
        <a:graphic>
          <a:graphicData uri="http://schemas.openxmlformats.org/drawingml/2006/table">
            <a:tbl>
              <a:tblPr firstRow="1" bandRow="1">
                <a:effectLst/>
                <a:tableStyleId>{7DF18680-E054-41AD-8BC1-D1AEF772440D}</a:tableStyleId>
              </a:tblPr>
              <a:tblGrid>
                <a:gridCol w="1866454">
                  <a:extLst>
                    <a:ext uri="{9D8B030D-6E8A-4147-A177-3AD203B41FA5}">
                      <a16:colId xmlns:a16="http://schemas.microsoft.com/office/drawing/2014/main" val="410044236"/>
                    </a:ext>
                  </a:extLst>
                </a:gridCol>
                <a:gridCol w="2310872">
                  <a:extLst>
                    <a:ext uri="{9D8B030D-6E8A-4147-A177-3AD203B41FA5}">
                      <a16:colId xmlns:a16="http://schemas.microsoft.com/office/drawing/2014/main" val="1393213940"/>
                    </a:ext>
                  </a:extLst>
                </a:gridCol>
                <a:gridCol w="2487824">
                  <a:extLst>
                    <a:ext uri="{9D8B030D-6E8A-4147-A177-3AD203B41FA5}">
                      <a16:colId xmlns:a16="http://schemas.microsoft.com/office/drawing/2014/main" val="1479407472"/>
                    </a:ext>
                  </a:extLst>
                </a:gridCol>
                <a:gridCol w="1866454">
                  <a:extLst>
                    <a:ext uri="{9D8B030D-6E8A-4147-A177-3AD203B41FA5}">
                      <a16:colId xmlns:a16="http://schemas.microsoft.com/office/drawing/2014/main" val="2261484694"/>
                    </a:ext>
                  </a:extLst>
                </a:gridCol>
              </a:tblGrid>
              <a:tr h="216911">
                <a:tc>
                  <a:txBody>
                    <a:bodyPr/>
                    <a:lstStyle/>
                    <a:p>
                      <a:r>
                        <a:rPr lang="en-US" sz="1000" b="1" dirty="0">
                          <a:solidFill>
                            <a:schemeClr val="tx1"/>
                          </a:solidFill>
                        </a:rPr>
                        <a:t>Length Overall</a:t>
                      </a:r>
                    </a:p>
                  </a:txBody>
                  <a:tcPr marL="56943" marR="56943" marT="28472" marB="28472">
                    <a:solidFill>
                      <a:srgbClr val="99CCFF">
                        <a:alpha val="80000"/>
                      </a:srgbClr>
                    </a:solidFill>
                  </a:tcPr>
                </a:tc>
                <a:tc>
                  <a:txBody>
                    <a:bodyPr/>
                    <a:lstStyle/>
                    <a:p>
                      <a:r>
                        <a:rPr lang="en-US" sz="1000" b="1" dirty="0">
                          <a:solidFill>
                            <a:schemeClr val="tx1"/>
                          </a:solidFill>
                        </a:rPr>
                        <a:t>595+  ft.   </a:t>
                      </a:r>
                    </a:p>
                  </a:txBody>
                  <a:tcPr marL="56943" marR="56943" marT="28472" marB="28472">
                    <a:solidFill>
                      <a:srgbClr val="CCECFF">
                        <a:alpha val="80000"/>
                      </a:srgbClr>
                    </a:solidFill>
                  </a:tcPr>
                </a:tc>
                <a:tc>
                  <a:txBody>
                    <a:bodyPr/>
                    <a:lstStyle/>
                    <a:p>
                      <a:r>
                        <a:rPr lang="en-US" sz="1000" b="1" dirty="0">
                          <a:solidFill>
                            <a:schemeClr val="tx1"/>
                          </a:solidFill>
                        </a:rPr>
                        <a:t>Ballast Tanks</a:t>
                      </a:r>
                    </a:p>
                  </a:txBody>
                  <a:tcPr marL="56943" marR="56943" marT="28472" marB="28472">
                    <a:solidFill>
                      <a:srgbClr val="CCECFF">
                        <a:alpha val="80000"/>
                      </a:srgbClr>
                    </a:solidFill>
                  </a:tcPr>
                </a:tc>
                <a:tc>
                  <a:txBody>
                    <a:bodyPr/>
                    <a:lstStyle/>
                    <a:p>
                      <a:r>
                        <a:rPr lang="en-US" sz="1000" b="1" dirty="0">
                          <a:solidFill>
                            <a:schemeClr val="tx1"/>
                          </a:solidFill>
                        </a:rPr>
                        <a:t>Eight (8)</a:t>
                      </a:r>
                    </a:p>
                  </a:txBody>
                  <a:tcPr marL="56943" marR="56943" marT="28472" marB="28472">
                    <a:solidFill>
                      <a:srgbClr val="CCECFF">
                        <a:alpha val="80000"/>
                      </a:srgbClr>
                    </a:solidFill>
                  </a:tcPr>
                </a:tc>
                <a:extLst>
                  <a:ext uri="{0D108BD9-81ED-4DB2-BD59-A6C34878D82A}">
                    <a16:rowId xmlns:a16="http://schemas.microsoft.com/office/drawing/2014/main" val="3747903470"/>
                  </a:ext>
                </a:extLst>
              </a:tr>
              <a:tr h="204848">
                <a:tc>
                  <a:txBody>
                    <a:bodyPr/>
                    <a:lstStyle/>
                    <a:p>
                      <a:r>
                        <a:rPr lang="en-US" sz="900" b="1" dirty="0"/>
                        <a:t>Beam</a:t>
                      </a:r>
                    </a:p>
                  </a:txBody>
                  <a:tcPr marL="56943" marR="56943" marT="28472" marB="28472">
                    <a:solidFill>
                      <a:srgbClr val="99CCFF">
                        <a:alpha val="80000"/>
                      </a:srgbClr>
                    </a:solidFill>
                  </a:tcPr>
                </a:tc>
                <a:tc>
                  <a:txBody>
                    <a:bodyPr/>
                    <a:lstStyle/>
                    <a:p>
                      <a:r>
                        <a:rPr lang="en-US" sz="900" b="1" dirty="0"/>
                        <a:t>134 ft.</a:t>
                      </a:r>
                    </a:p>
                  </a:txBody>
                  <a:tcPr marL="56943" marR="56943" marT="28472" marB="28472">
                    <a:solidFill>
                      <a:srgbClr val="CCECFF">
                        <a:alpha val="80000"/>
                      </a:srgbClr>
                    </a:solidFill>
                  </a:tcPr>
                </a:tc>
                <a:tc>
                  <a:txBody>
                    <a:bodyPr/>
                    <a:lstStyle/>
                    <a:p>
                      <a:r>
                        <a:rPr lang="en-US" sz="900" b="1" dirty="0"/>
                        <a:t>Fuel</a:t>
                      </a:r>
                    </a:p>
                  </a:txBody>
                  <a:tcPr marL="56943" marR="56943" marT="28472" marB="28472">
                    <a:solidFill>
                      <a:srgbClr val="CCECFF">
                        <a:alpha val="80000"/>
                      </a:srgbClr>
                    </a:solidFill>
                  </a:tcPr>
                </a:tc>
                <a:tc>
                  <a:txBody>
                    <a:bodyPr/>
                    <a:lstStyle/>
                    <a:p>
                      <a:r>
                        <a:rPr lang="en-US" sz="900" b="1" dirty="0"/>
                        <a:t>LNG</a:t>
                      </a:r>
                    </a:p>
                  </a:txBody>
                  <a:tcPr marL="56943" marR="56943" marT="28472" marB="28472">
                    <a:solidFill>
                      <a:srgbClr val="CCECFF">
                        <a:alpha val="80000"/>
                      </a:srgbClr>
                    </a:solidFill>
                  </a:tcPr>
                </a:tc>
                <a:extLst>
                  <a:ext uri="{0D108BD9-81ED-4DB2-BD59-A6C34878D82A}">
                    <a16:rowId xmlns:a16="http://schemas.microsoft.com/office/drawing/2014/main" val="1342886264"/>
                  </a:ext>
                </a:extLst>
              </a:tr>
              <a:tr h="0">
                <a:tc>
                  <a:txBody>
                    <a:bodyPr/>
                    <a:lstStyle/>
                    <a:p>
                      <a:r>
                        <a:rPr lang="en-US" sz="900" b="1" dirty="0"/>
                        <a:t>Height Above Water</a:t>
                      </a:r>
                    </a:p>
                  </a:txBody>
                  <a:tcPr marL="56943" marR="56943" marT="28472" marB="28472">
                    <a:solidFill>
                      <a:srgbClr val="99CCFF">
                        <a:alpha val="80000"/>
                      </a:srgbClr>
                    </a:solidFill>
                  </a:tcPr>
                </a:tc>
                <a:tc>
                  <a:txBody>
                    <a:bodyPr/>
                    <a:lstStyle/>
                    <a:p>
                      <a:r>
                        <a:rPr lang="en-US" sz="900" b="1" dirty="0"/>
                        <a:t>48 ft.   </a:t>
                      </a:r>
                    </a:p>
                  </a:txBody>
                  <a:tcPr marL="56943" marR="56943" marT="28472" marB="28472">
                    <a:solidFill>
                      <a:srgbClr val="CCECFF">
                        <a:alpha val="80000"/>
                      </a:srgbClr>
                    </a:solidFill>
                  </a:tcPr>
                </a:tc>
                <a:tc>
                  <a:txBody>
                    <a:bodyPr/>
                    <a:lstStyle/>
                    <a:p>
                      <a:r>
                        <a:rPr lang="en-US" sz="900" b="1" dirty="0"/>
                        <a:t>Fuel Capacity</a:t>
                      </a:r>
                    </a:p>
                  </a:txBody>
                  <a:tcPr marL="56943" marR="56943" marT="28472" marB="28472">
                    <a:solidFill>
                      <a:srgbClr val="CCECFF">
                        <a:alpha val="80000"/>
                      </a:srgbClr>
                    </a:solidFill>
                  </a:tcPr>
                </a:tc>
                <a:tc>
                  <a:txBody>
                    <a:bodyPr/>
                    <a:lstStyle/>
                    <a:p>
                      <a:r>
                        <a:rPr lang="en-US" sz="900" b="1" dirty="0"/>
                        <a:t>1000cm (3 trips)</a:t>
                      </a:r>
                    </a:p>
                  </a:txBody>
                  <a:tcPr marL="56943" marR="56943" marT="28472" marB="28472">
                    <a:solidFill>
                      <a:srgbClr val="CCECFF">
                        <a:alpha val="80000"/>
                      </a:srgbClr>
                    </a:solidFill>
                  </a:tcPr>
                </a:tc>
                <a:extLst>
                  <a:ext uri="{0D108BD9-81ED-4DB2-BD59-A6C34878D82A}">
                    <a16:rowId xmlns:a16="http://schemas.microsoft.com/office/drawing/2014/main" val="3349336113"/>
                  </a:ext>
                </a:extLst>
              </a:tr>
              <a:tr h="204848">
                <a:tc>
                  <a:txBody>
                    <a:bodyPr/>
                    <a:lstStyle/>
                    <a:p>
                      <a:r>
                        <a:rPr lang="en-US" sz="900" b="1" dirty="0"/>
                        <a:t>Speed (Upriver)</a:t>
                      </a:r>
                    </a:p>
                  </a:txBody>
                  <a:tcPr marL="56943" marR="56943" marT="28472" marB="28472">
                    <a:solidFill>
                      <a:srgbClr val="99CCFF">
                        <a:alpha val="80000"/>
                      </a:srgbClr>
                    </a:solidFill>
                  </a:tcPr>
                </a:tc>
                <a:tc>
                  <a:txBody>
                    <a:bodyPr/>
                    <a:lstStyle/>
                    <a:p>
                      <a:r>
                        <a:rPr lang="en-US" sz="900" b="1" dirty="0"/>
                        <a:t>13 MPH</a:t>
                      </a:r>
                    </a:p>
                  </a:txBody>
                  <a:tcPr marL="56943" marR="56943" marT="28472" marB="28472">
                    <a:solidFill>
                      <a:srgbClr val="CCECFF">
                        <a:alpha val="80000"/>
                      </a:srgbClr>
                    </a:solidFill>
                  </a:tcPr>
                </a:tc>
                <a:tc>
                  <a:txBody>
                    <a:bodyPr/>
                    <a:lstStyle/>
                    <a:p>
                      <a:r>
                        <a:rPr lang="en-US" sz="900" b="1" dirty="0"/>
                        <a:t>Power Plant</a:t>
                      </a:r>
                    </a:p>
                  </a:txBody>
                  <a:tcPr marL="56943" marR="56943" marT="28472" marB="28472">
                    <a:solidFill>
                      <a:srgbClr val="CCECFF">
                        <a:alpha val="80000"/>
                      </a:srgbClr>
                    </a:solidFill>
                  </a:tcPr>
                </a:tc>
                <a:tc>
                  <a:txBody>
                    <a:bodyPr/>
                    <a:lstStyle/>
                    <a:p>
                      <a:r>
                        <a:rPr lang="en-US" sz="900" b="1" dirty="0"/>
                        <a:t>Diesel Electric</a:t>
                      </a:r>
                    </a:p>
                  </a:txBody>
                  <a:tcPr marL="56943" marR="56943" marT="28472" marB="28472">
                    <a:solidFill>
                      <a:srgbClr val="CCECFF">
                        <a:alpha val="80000"/>
                      </a:srgbClr>
                    </a:solidFill>
                  </a:tcPr>
                </a:tc>
                <a:extLst>
                  <a:ext uri="{0D108BD9-81ED-4DB2-BD59-A6C34878D82A}">
                    <a16:rowId xmlns:a16="http://schemas.microsoft.com/office/drawing/2014/main" val="3910207032"/>
                  </a:ext>
                </a:extLst>
              </a:tr>
              <a:tr h="204848">
                <a:tc>
                  <a:txBody>
                    <a:bodyPr/>
                    <a:lstStyle/>
                    <a:p>
                      <a:r>
                        <a:rPr lang="en-US" sz="900" b="1" dirty="0"/>
                        <a:t>Operating Draft </a:t>
                      </a:r>
                    </a:p>
                  </a:txBody>
                  <a:tcPr marL="56943" marR="56943" marT="28472" marB="28472">
                    <a:solidFill>
                      <a:srgbClr val="99CCFF">
                        <a:alpha val="80000"/>
                      </a:srgbClr>
                    </a:solidFill>
                  </a:tcPr>
                </a:tc>
                <a:tc>
                  <a:txBody>
                    <a:bodyPr/>
                    <a:lstStyle/>
                    <a:p>
                      <a:r>
                        <a:rPr lang="en-US" sz="900" b="1" dirty="0"/>
                        <a:t>Up to 10 ft.</a:t>
                      </a:r>
                    </a:p>
                  </a:txBody>
                  <a:tcPr marL="56943" marR="56943" marT="28472" marB="28472">
                    <a:solidFill>
                      <a:srgbClr val="CCECFF">
                        <a:alpha val="80000"/>
                      </a:srgbClr>
                    </a:solidFill>
                  </a:tcPr>
                </a:tc>
                <a:tc>
                  <a:txBody>
                    <a:bodyPr/>
                    <a:lstStyle/>
                    <a:p>
                      <a:r>
                        <a:rPr lang="en-US" sz="900" b="1" dirty="0"/>
                        <a:t>Main Generators</a:t>
                      </a:r>
                    </a:p>
                  </a:txBody>
                  <a:tcPr marL="56943" marR="56943" marT="28472" marB="28472">
                    <a:solidFill>
                      <a:srgbClr val="CCECFF">
                        <a:alpha val="80000"/>
                      </a:srgbClr>
                    </a:solidFill>
                  </a:tcPr>
                </a:tc>
                <a:tc>
                  <a:txBody>
                    <a:bodyPr/>
                    <a:lstStyle/>
                    <a:p>
                      <a:r>
                        <a:rPr lang="en-US" sz="900" b="1" dirty="0"/>
                        <a:t>Four (4) – 2880 kW each</a:t>
                      </a:r>
                    </a:p>
                  </a:txBody>
                  <a:tcPr marL="56943" marR="56943" marT="28472" marB="28472">
                    <a:solidFill>
                      <a:srgbClr val="CCECFF">
                        <a:alpha val="80000"/>
                      </a:srgbClr>
                    </a:solidFill>
                  </a:tcPr>
                </a:tc>
                <a:extLst>
                  <a:ext uri="{0D108BD9-81ED-4DB2-BD59-A6C34878D82A}">
                    <a16:rowId xmlns:a16="http://schemas.microsoft.com/office/drawing/2014/main" val="303526426"/>
                  </a:ext>
                </a:extLst>
              </a:tr>
              <a:tr h="204848">
                <a:tc>
                  <a:txBody>
                    <a:bodyPr/>
                    <a:lstStyle/>
                    <a:p>
                      <a:r>
                        <a:rPr lang="en-US" sz="900" b="1" dirty="0"/>
                        <a:t>DWT</a:t>
                      </a:r>
                    </a:p>
                  </a:txBody>
                  <a:tcPr marL="56943" marR="56943" marT="28472" marB="28472">
                    <a:solidFill>
                      <a:srgbClr val="99CCFF">
                        <a:alpha val="80000"/>
                      </a:srgbClr>
                    </a:solidFill>
                  </a:tcPr>
                </a:tc>
                <a:tc>
                  <a:txBody>
                    <a:bodyPr/>
                    <a:lstStyle/>
                    <a:p>
                      <a:r>
                        <a:rPr lang="en-US" sz="900" b="1" dirty="0"/>
                        <a:t>12.7k-14.8k LT</a:t>
                      </a:r>
                    </a:p>
                  </a:txBody>
                  <a:tcPr marL="56943" marR="56943" marT="28472" marB="28472">
                    <a:solidFill>
                      <a:srgbClr val="CCECFF">
                        <a:alpha val="80000"/>
                      </a:srgbClr>
                    </a:solidFill>
                  </a:tcPr>
                </a:tc>
                <a:tc>
                  <a:txBody>
                    <a:bodyPr/>
                    <a:lstStyle/>
                    <a:p>
                      <a:r>
                        <a:rPr lang="en-US" sz="900" b="1" dirty="0"/>
                        <a:t>Horsepower</a:t>
                      </a:r>
                    </a:p>
                  </a:txBody>
                  <a:tcPr marL="56943" marR="56943" marT="28472" marB="28472">
                    <a:solidFill>
                      <a:srgbClr val="CCECFF">
                        <a:alpha val="80000"/>
                      </a:srgbClr>
                    </a:solidFill>
                  </a:tcPr>
                </a:tc>
                <a:tc>
                  <a:txBody>
                    <a:bodyPr/>
                    <a:lstStyle/>
                    <a:p>
                      <a:r>
                        <a:rPr lang="en-US" sz="900" b="1" dirty="0"/>
                        <a:t>14,850 </a:t>
                      </a:r>
                    </a:p>
                  </a:txBody>
                  <a:tcPr marL="56943" marR="56943" marT="28472" marB="28472">
                    <a:solidFill>
                      <a:srgbClr val="CCECFF">
                        <a:alpha val="80000"/>
                      </a:srgbClr>
                    </a:solidFill>
                  </a:tcPr>
                </a:tc>
                <a:extLst>
                  <a:ext uri="{0D108BD9-81ED-4DB2-BD59-A6C34878D82A}">
                    <a16:rowId xmlns:a16="http://schemas.microsoft.com/office/drawing/2014/main" val="1260428057"/>
                  </a:ext>
                </a:extLst>
              </a:tr>
              <a:tr h="204848">
                <a:tc>
                  <a:txBody>
                    <a:bodyPr/>
                    <a:lstStyle/>
                    <a:p>
                      <a:r>
                        <a:rPr lang="en-US" sz="900" b="1" dirty="0"/>
                        <a:t>TEU Capacity</a:t>
                      </a:r>
                    </a:p>
                  </a:txBody>
                  <a:tcPr marL="56943" marR="56943" marT="28472" marB="28472">
                    <a:solidFill>
                      <a:srgbClr val="99CCFF">
                        <a:alpha val="80000"/>
                      </a:srgbClr>
                    </a:solidFill>
                  </a:tcPr>
                </a:tc>
                <a:tc>
                  <a:txBody>
                    <a:bodyPr/>
                    <a:lstStyle/>
                    <a:p>
                      <a:r>
                        <a:rPr lang="en-US" sz="900" b="1" dirty="0"/>
                        <a:t>2500</a:t>
                      </a:r>
                    </a:p>
                  </a:txBody>
                  <a:tcPr marL="56943" marR="56943" marT="28472" marB="28472">
                    <a:solidFill>
                      <a:srgbClr val="CCECFF">
                        <a:alpha val="80000"/>
                      </a:srgbClr>
                    </a:solidFill>
                  </a:tcPr>
                </a:tc>
                <a:tc>
                  <a:txBody>
                    <a:bodyPr/>
                    <a:lstStyle/>
                    <a:p>
                      <a:r>
                        <a:rPr lang="en-US" sz="900" b="1" dirty="0"/>
                        <a:t>Propulsion Drives (Stern)</a:t>
                      </a:r>
                    </a:p>
                  </a:txBody>
                  <a:tcPr marL="56943" marR="56943" marT="28472" marB="28472">
                    <a:solidFill>
                      <a:srgbClr val="CCECFF">
                        <a:alpha val="80000"/>
                      </a:srgbClr>
                    </a:solidFill>
                  </a:tcPr>
                </a:tc>
                <a:tc>
                  <a:txBody>
                    <a:bodyPr/>
                    <a:lstStyle/>
                    <a:p>
                      <a:r>
                        <a:rPr lang="en-US" sz="900" b="1" dirty="0"/>
                        <a:t>Three (3) Drives</a:t>
                      </a:r>
                    </a:p>
                  </a:txBody>
                  <a:tcPr marL="56943" marR="56943" marT="28472" marB="28472">
                    <a:solidFill>
                      <a:srgbClr val="CCECFF">
                        <a:alpha val="80000"/>
                      </a:srgbClr>
                    </a:solidFill>
                  </a:tcPr>
                </a:tc>
                <a:extLst>
                  <a:ext uri="{0D108BD9-81ED-4DB2-BD59-A6C34878D82A}">
                    <a16:rowId xmlns:a16="http://schemas.microsoft.com/office/drawing/2014/main" val="792189603"/>
                  </a:ext>
                </a:extLst>
              </a:tr>
              <a:tr h="204848">
                <a:tc>
                  <a:txBody>
                    <a:bodyPr/>
                    <a:lstStyle/>
                    <a:p>
                      <a:r>
                        <a:rPr lang="en-US" sz="900" b="1" dirty="0"/>
                        <a:t>Reefer TEU Capacity</a:t>
                      </a:r>
                    </a:p>
                  </a:txBody>
                  <a:tcPr marL="56943" marR="56943" marT="28472" marB="28472">
                    <a:solidFill>
                      <a:srgbClr val="99CCFF">
                        <a:alpha val="80000"/>
                      </a:srgbClr>
                    </a:solidFill>
                  </a:tcPr>
                </a:tc>
                <a:tc>
                  <a:txBody>
                    <a:bodyPr/>
                    <a:lstStyle/>
                    <a:p>
                      <a:r>
                        <a:rPr lang="en-US" sz="900" b="1" dirty="0"/>
                        <a:t>500+ Electric power as needed</a:t>
                      </a:r>
                    </a:p>
                  </a:txBody>
                  <a:tcPr marL="56943" marR="56943" marT="28472" marB="28472">
                    <a:solidFill>
                      <a:srgbClr val="CCECFF">
                        <a:alpha val="80000"/>
                      </a:srgbClr>
                    </a:solidFill>
                  </a:tcPr>
                </a:tc>
                <a:tc>
                  <a:txBody>
                    <a:bodyPr/>
                    <a:lstStyle/>
                    <a:p>
                      <a:r>
                        <a:rPr lang="en-US" sz="900" b="1" dirty="0"/>
                        <a:t>Bow Drives</a:t>
                      </a:r>
                    </a:p>
                  </a:txBody>
                  <a:tcPr marL="56943" marR="56943" marT="28472" marB="28472">
                    <a:solidFill>
                      <a:srgbClr val="CCECFF">
                        <a:alpha val="80000"/>
                      </a:srgbClr>
                    </a:solidFill>
                  </a:tcPr>
                </a:tc>
                <a:tc>
                  <a:txBody>
                    <a:bodyPr/>
                    <a:lstStyle/>
                    <a:p>
                      <a:r>
                        <a:rPr lang="en-US" sz="900" b="1" dirty="0"/>
                        <a:t>Two (2) (1000kw Each)</a:t>
                      </a:r>
                    </a:p>
                  </a:txBody>
                  <a:tcPr marL="56943" marR="56943" marT="28472" marB="28472">
                    <a:solidFill>
                      <a:srgbClr val="CCECFF">
                        <a:alpha val="80000"/>
                      </a:srgbClr>
                    </a:solidFill>
                  </a:tcPr>
                </a:tc>
                <a:extLst>
                  <a:ext uri="{0D108BD9-81ED-4DB2-BD59-A6C34878D82A}">
                    <a16:rowId xmlns:a16="http://schemas.microsoft.com/office/drawing/2014/main" val="2860258765"/>
                  </a:ext>
                </a:extLst>
              </a:tr>
              <a:tr h="204848">
                <a:tc>
                  <a:txBody>
                    <a:bodyPr/>
                    <a:lstStyle/>
                    <a:p>
                      <a:r>
                        <a:rPr lang="en-US" sz="900" b="1" dirty="0"/>
                        <a:t>Crew Size</a:t>
                      </a:r>
                    </a:p>
                  </a:txBody>
                  <a:tcPr marL="56943" marR="56943" marT="28472" marB="28472">
                    <a:solidFill>
                      <a:srgbClr val="99CCFF">
                        <a:alpha val="80000"/>
                      </a:srgbClr>
                    </a:solidFill>
                  </a:tcPr>
                </a:tc>
                <a:tc>
                  <a:txBody>
                    <a:bodyPr/>
                    <a:lstStyle/>
                    <a:p>
                      <a:r>
                        <a:rPr lang="en-US" sz="900" b="1" dirty="0"/>
                        <a:t>Expect 10-12</a:t>
                      </a:r>
                    </a:p>
                  </a:txBody>
                  <a:tcPr marL="56943" marR="56943" marT="28472" marB="28472">
                    <a:solidFill>
                      <a:srgbClr val="CCECFF">
                        <a:alpha val="80000"/>
                      </a:srgbClr>
                    </a:solidFill>
                  </a:tcPr>
                </a:tc>
                <a:tc>
                  <a:txBody>
                    <a:bodyPr/>
                    <a:lstStyle/>
                    <a:p>
                      <a:r>
                        <a:rPr lang="en-US" sz="900" b="1" dirty="0"/>
                        <a:t>Deck Machinery</a:t>
                      </a:r>
                    </a:p>
                  </a:txBody>
                  <a:tcPr marL="56943" marR="56943" marT="28472" marB="28472">
                    <a:solidFill>
                      <a:srgbClr val="CCECFF">
                        <a:alpha val="80000"/>
                      </a:srgbClr>
                    </a:solidFill>
                  </a:tcPr>
                </a:tc>
                <a:tc>
                  <a:txBody>
                    <a:bodyPr/>
                    <a:lstStyle/>
                    <a:p>
                      <a:r>
                        <a:rPr lang="en-US" sz="900" b="1" dirty="0"/>
                        <a:t>Electric</a:t>
                      </a:r>
                    </a:p>
                  </a:txBody>
                  <a:tcPr marL="56943" marR="56943" marT="28472" marB="28472">
                    <a:solidFill>
                      <a:srgbClr val="CCECFF">
                        <a:alpha val="80000"/>
                      </a:srgbClr>
                    </a:solidFill>
                  </a:tcPr>
                </a:tc>
                <a:extLst>
                  <a:ext uri="{0D108BD9-81ED-4DB2-BD59-A6C34878D82A}">
                    <a16:rowId xmlns:a16="http://schemas.microsoft.com/office/drawing/2014/main" val="3443639056"/>
                  </a:ext>
                </a:extLst>
              </a:tr>
              <a:tr h="0">
                <a:tc>
                  <a:txBody>
                    <a:bodyPr/>
                    <a:lstStyle/>
                    <a:p>
                      <a:r>
                        <a:rPr lang="en-US" sz="900" b="1" dirty="0"/>
                        <a:t>Trading Range</a:t>
                      </a:r>
                    </a:p>
                  </a:txBody>
                  <a:tcPr marL="56943" marR="56943" marT="28472" marB="28472">
                    <a:solidFill>
                      <a:srgbClr val="99CCFF">
                        <a:alpha val="80000"/>
                      </a:srgbClr>
                    </a:solidFill>
                  </a:tcPr>
                </a:tc>
                <a:tc>
                  <a:txBody>
                    <a:bodyPr/>
                    <a:lstStyle/>
                    <a:p>
                      <a:r>
                        <a:rPr lang="en-US" sz="900" b="1" dirty="0"/>
                        <a:t>Mississippi River</a:t>
                      </a:r>
                    </a:p>
                  </a:txBody>
                  <a:tcPr marL="56943" marR="56943" marT="28472" marB="28472">
                    <a:solidFill>
                      <a:srgbClr val="CCECFF">
                        <a:alpha val="80000"/>
                      </a:srgbClr>
                    </a:solidFill>
                  </a:tcPr>
                </a:tc>
                <a:tc>
                  <a:txBody>
                    <a:bodyPr/>
                    <a:lstStyle/>
                    <a:p>
                      <a:r>
                        <a:rPr lang="en-US" sz="900" b="1" dirty="0"/>
                        <a:t>Gross Registered Tons</a:t>
                      </a:r>
                    </a:p>
                  </a:txBody>
                  <a:tcPr marL="56943" marR="56943" marT="28472" marB="28472">
                    <a:solidFill>
                      <a:srgbClr val="CCECFF">
                        <a:alpha val="80000"/>
                      </a:srgbClr>
                    </a:solidFill>
                  </a:tcPr>
                </a:tc>
                <a:tc>
                  <a:txBody>
                    <a:bodyPr/>
                    <a:lstStyle/>
                    <a:p>
                      <a:r>
                        <a:rPr lang="en-US" sz="900" b="1" dirty="0"/>
                        <a:t>&gt; 10,000</a:t>
                      </a:r>
                    </a:p>
                  </a:txBody>
                  <a:tcPr marL="56943" marR="56943" marT="28472" marB="28472">
                    <a:solidFill>
                      <a:srgbClr val="CCECFF">
                        <a:alpha val="80000"/>
                      </a:srgbClr>
                    </a:solidFill>
                  </a:tcPr>
                </a:tc>
                <a:extLst>
                  <a:ext uri="{0D108BD9-81ED-4DB2-BD59-A6C34878D82A}">
                    <a16:rowId xmlns:a16="http://schemas.microsoft.com/office/drawing/2014/main" val="4151567324"/>
                  </a:ext>
                </a:extLst>
              </a:tr>
            </a:tbl>
          </a:graphicData>
        </a:graphic>
      </p:graphicFrame>
      <p:pic>
        <p:nvPicPr>
          <p:cNvPr id="6" name="Picture 14" descr="stclogo">
            <a:extLst>
              <a:ext uri="{FF2B5EF4-FFF2-40B4-BE49-F238E27FC236}">
                <a16:creationId xmlns:a16="http://schemas.microsoft.com/office/drawing/2014/main" id="{0F6C917E-72FA-405E-AFCB-C3C56AFB3823}"/>
              </a:ext>
            </a:extLst>
          </p:cNvPr>
          <p:cNvPicPr>
            <a:picLocks noChangeAspect="1" noChangeArrowheads="1"/>
          </p:cNvPicPr>
          <p:nvPr/>
        </p:nvPicPr>
        <p:blipFill>
          <a:blip r:embed="rId3"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46925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287B-236F-4E37-A2A1-E4225FA79BDA}"/>
              </a:ext>
            </a:extLst>
          </p:cNvPr>
          <p:cNvSpPr>
            <a:spLocks noGrp="1"/>
          </p:cNvSpPr>
          <p:nvPr>
            <p:ph type="title"/>
          </p:nvPr>
        </p:nvSpPr>
        <p:spPr/>
        <p:txBody>
          <a:bodyPr/>
          <a:lstStyle/>
          <a:p>
            <a:r>
              <a:rPr lang="en-US" sz="2600" dirty="0">
                <a:latin typeface="+mn-lt"/>
              </a:rPr>
              <a:t>American Patriot Holdings Container on Vessel: Opportunity for U.S. Agriculture (Hybrid Vessel)</a:t>
            </a:r>
          </a:p>
        </p:txBody>
      </p:sp>
      <p:pic>
        <p:nvPicPr>
          <p:cNvPr id="4" name="Content Placeholder 8" descr="A boat traveling along a body of water&#10;&#10;Description generated with very high confidence">
            <a:extLst>
              <a:ext uri="{FF2B5EF4-FFF2-40B4-BE49-F238E27FC236}">
                <a16:creationId xmlns:a16="http://schemas.microsoft.com/office/drawing/2014/main" id="{9F85F2AE-B925-46E4-8927-E9B8A9F2FDC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1" t="37208" b="4781"/>
          <a:stretch/>
        </p:blipFill>
        <p:spPr>
          <a:xfrm>
            <a:off x="219014" y="1188720"/>
            <a:ext cx="8705972" cy="4480560"/>
          </a:xfrm>
          <a:effectLst>
            <a:outerShdw dist="17961" dir="2700000" algn="ctr" rotWithShape="0">
              <a:schemeClr val="tx1"/>
            </a:outerShdw>
          </a:effectLst>
        </p:spPr>
      </p:pic>
      <p:graphicFrame>
        <p:nvGraphicFramePr>
          <p:cNvPr id="5" name="Content Placeholder 7">
            <a:extLst>
              <a:ext uri="{FF2B5EF4-FFF2-40B4-BE49-F238E27FC236}">
                <a16:creationId xmlns:a16="http://schemas.microsoft.com/office/drawing/2014/main" id="{1715B043-5998-40F8-9131-26045943037E}"/>
              </a:ext>
            </a:extLst>
          </p:cNvPr>
          <p:cNvGraphicFramePr>
            <a:graphicFrameLocks/>
          </p:cNvGraphicFramePr>
          <p:nvPr/>
        </p:nvGraphicFramePr>
        <p:xfrm>
          <a:off x="359678" y="3124200"/>
          <a:ext cx="8424644" cy="2419350"/>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840805">
                  <a:extLst>
                    <a:ext uri="{9D8B030D-6E8A-4147-A177-3AD203B41FA5}">
                      <a16:colId xmlns:a16="http://schemas.microsoft.com/office/drawing/2014/main" val="3589248291"/>
                    </a:ext>
                  </a:extLst>
                </a:gridCol>
                <a:gridCol w="2328902">
                  <a:extLst>
                    <a:ext uri="{9D8B030D-6E8A-4147-A177-3AD203B41FA5}">
                      <a16:colId xmlns:a16="http://schemas.microsoft.com/office/drawing/2014/main" val="4077786535"/>
                    </a:ext>
                  </a:extLst>
                </a:gridCol>
                <a:gridCol w="2275595">
                  <a:extLst>
                    <a:ext uri="{9D8B030D-6E8A-4147-A177-3AD203B41FA5}">
                      <a16:colId xmlns:a16="http://schemas.microsoft.com/office/drawing/2014/main" val="432572306"/>
                    </a:ext>
                  </a:extLst>
                </a:gridCol>
                <a:gridCol w="1979342">
                  <a:extLst>
                    <a:ext uri="{9D8B030D-6E8A-4147-A177-3AD203B41FA5}">
                      <a16:colId xmlns:a16="http://schemas.microsoft.com/office/drawing/2014/main" val="3460010657"/>
                    </a:ext>
                  </a:extLst>
                </a:gridCol>
              </a:tblGrid>
              <a:tr h="259080">
                <a:tc>
                  <a:txBody>
                    <a:bodyPr/>
                    <a:lstStyle/>
                    <a:p>
                      <a:r>
                        <a:rPr lang="en-US" sz="1100" b="1" dirty="0">
                          <a:solidFill>
                            <a:schemeClr val="tx1"/>
                          </a:solidFill>
                        </a:rPr>
                        <a:t>Length Overall</a:t>
                      </a:r>
                    </a:p>
                  </a:txBody>
                  <a:tcPr marL="68580" marR="68580" marT="34290" marB="34290">
                    <a:solidFill>
                      <a:srgbClr val="99CCFF">
                        <a:alpha val="77000"/>
                      </a:srgbClr>
                    </a:solidFill>
                  </a:tcPr>
                </a:tc>
                <a:tc>
                  <a:txBody>
                    <a:bodyPr/>
                    <a:lstStyle/>
                    <a:p>
                      <a:r>
                        <a:rPr lang="en-US" sz="1100" b="1" dirty="0">
                          <a:solidFill>
                            <a:schemeClr val="tx1"/>
                          </a:solidFill>
                        </a:rPr>
                        <a:t>595 ft.</a:t>
                      </a:r>
                    </a:p>
                  </a:txBody>
                  <a:tcPr marL="68580" marR="68580" marT="34290" marB="34290">
                    <a:solidFill>
                      <a:srgbClr val="CCECFF">
                        <a:alpha val="77000"/>
                      </a:srgbClr>
                    </a:solidFill>
                  </a:tcPr>
                </a:tc>
                <a:tc>
                  <a:txBody>
                    <a:bodyPr/>
                    <a:lstStyle/>
                    <a:p>
                      <a:r>
                        <a:rPr lang="en-US" sz="1100" b="1" dirty="0">
                          <a:solidFill>
                            <a:schemeClr val="tx1"/>
                          </a:solidFill>
                        </a:rPr>
                        <a:t>Ballast Tanks</a:t>
                      </a:r>
                    </a:p>
                  </a:txBody>
                  <a:tcPr marL="68580" marR="68580" marT="34290" marB="34290">
                    <a:solidFill>
                      <a:srgbClr val="CCECFF">
                        <a:alpha val="77000"/>
                      </a:srgbClr>
                    </a:solidFill>
                  </a:tcPr>
                </a:tc>
                <a:tc>
                  <a:txBody>
                    <a:bodyPr/>
                    <a:lstStyle/>
                    <a:p>
                      <a:r>
                        <a:rPr lang="en-US" sz="1100" b="1" dirty="0">
                          <a:solidFill>
                            <a:schemeClr val="tx1"/>
                          </a:solidFill>
                        </a:rPr>
                        <a:t>Eight (8)</a:t>
                      </a:r>
                    </a:p>
                  </a:txBody>
                  <a:tcPr marL="68580" marR="68580" marT="34290" marB="34290">
                    <a:solidFill>
                      <a:srgbClr val="CCECFF">
                        <a:alpha val="77000"/>
                      </a:srgbClr>
                    </a:solidFill>
                  </a:tcPr>
                </a:tc>
                <a:extLst>
                  <a:ext uri="{0D108BD9-81ED-4DB2-BD59-A6C34878D82A}">
                    <a16:rowId xmlns:a16="http://schemas.microsoft.com/office/drawing/2014/main" val="1385787458"/>
                  </a:ext>
                </a:extLst>
              </a:tr>
              <a:tr h="240030">
                <a:tc>
                  <a:txBody>
                    <a:bodyPr/>
                    <a:lstStyle/>
                    <a:p>
                      <a:r>
                        <a:rPr lang="en-US" sz="1100" b="1" dirty="0"/>
                        <a:t>Beam</a:t>
                      </a:r>
                    </a:p>
                  </a:txBody>
                  <a:tcPr marL="68580" marR="68580" marT="34290" marB="34290">
                    <a:solidFill>
                      <a:srgbClr val="99CCFF">
                        <a:alpha val="77000"/>
                      </a:srgbClr>
                    </a:solidFill>
                  </a:tcPr>
                </a:tc>
                <a:tc>
                  <a:txBody>
                    <a:bodyPr/>
                    <a:lstStyle/>
                    <a:p>
                      <a:r>
                        <a:rPr lang="en-US" sz="1100" b="1" dirty="0"/>
                        <a:t>100 ft.</a:t>
                      </a:r>
                    </a:p>
                  </a:txBody>
                  <a:tcPr marL="68580" marR="68580" marT="34290" marB="34290">
                    <a:solidFill>
                      <a:srgbClr val="CCECFF">
                        <a:alpha val="77000"/>
                      </a:srgbClr>
                    </a:solidFill>
                  </a:tcPr>
                </a:tc>
                <a:tc>
                  <a:txBody>
                    <a:bodyPr/>
                    <a:lstStyle/>
                    <a:p>
                      <a:r>
                        <a:rPr lang="en-US" sz="1100" b="1" dirty="0"/>
                        <a:t>Fuel type</a:t>
                      </a:r>
                    </a:p>
                  </a:txBody>
                  <a:tcPr marL="68580" marR="68580" marT="34290" marB="34290">
                    <a:solidFill>
                      <a:srgbClr val="CCECFF">
                        <a:alpha val="77000"/>
                      </a:srgbClr>
                    </a:solidFill>
                  </a:tcPr>
                </a:tc>
                <a:tc>
                  <a:txBody>
                    <a:bodyPr/>
                    <a:lstStyle/>
                    <a:p>
                      <a:r>
                        <a:rPr lang="en-US" sz="1100" b="1" dirty="0"/>
                        <a:t>LNG</a:t>
                      </a:r>
                    </a:p>
                  </a:txBody>
                  <a:tcPr marL="68580" marR="68580" marT="34290" marB="34290">
                    <a:solidFill>
                      <a:srgbClr val="CCECFF">
                        <a:alpha val="77000"/>
                      </a:srgbClr>
                    </a:solidFill>
                  </a:tcPr>
                </a:tc>
                <a:extLst>
                  <a:ext uri="{0D108BD9-81ED-4DB2-BD59-A6C34878D82A}">
                    <a16:rowId xmlns:a16="http://schemas.microsoft.com/office/drawing/2014/main" val="1057588928"/>
                  </a:ext>
                </a:extLst>
              </a:tr>
              <a:tr h="240030">
                <a:tc>
                  <a:txBody>
                    <a:bodyPr/>
                    <a:lstStyle/>
                    <a:p>
                      <a:r>
                        <a:rPr lang="en-US" sz="1100" b="1" dirty="0"/>
                        <a:t>Height Above Water</a:t>
                      </a:r>
                    </a:p>
                  </a:txBody>
                  <a:tcPr marL="68580" marR="68580" marT="34290" marB="34290">
                    <a:solidFill>
                      <a:srgbClr val="99CCFF">
                        <a:alpha val="77000"/>
                      </a:srgbClr>
                    </a:solidFill>
                  </a:tcPr>
                </a:tc>
                <a:tc>
                  <a:txBody>
                    <a:bodyPr/>
                    <a:lstStyle/>
                    <a:p>
                      <a:r>
                        <a:rPr lang="en-US" sz="1100" b="1" dirty="0"/>
                        <a:t>Approx: 40-42 ft.</a:t>
                      </a:r>
                    </a:p>
                  </a:txBody>
                  <a:tcPr marL="68580" marR="68580" marT="34290" marB="34290">
                    <a:solidFill>
                      <a:srgbClr val="CCECFF">
                        <a:alpha val="77000"/>
                      </a:srgbClr>
                    </a:solidFill>
                  </a:tcPr>
                </a:tc>
                <a:tc>
                  <a:txBody>
                    <a:bodyPr/>
                    <a:lstStyle/>
                    <a:p>
                      <a:r>
                        <a:rPr lang="en-US" sz="1100" b="1" dirty="0"/>
                        <a:t>Fuel Capacity</a:t>
                      </a:r>
                    </a:p>
                  </a:txBody>
                  <a:tcPr marL="68580" marR="68580" marT="34290" marB="34290">
                    <a:solidFill>
                      <a:srgbClr val="CCECFF">
                        <a:alpha val="77000"/>
                      </a:srgbClr>
                    </a:solidFill>
                  </a:tcPr>
                </a:tc>
                <a:tc>
                  <a:txBody>
                    <a:bodyPr/>
                    <a:lstStyle/>
                    <a:p>
                      <a:r>
                        <a:rPr lang="en-US" sz="1100" b="1" dirty="0"/>
                        <a:t>3 trips</a:t>
                      </a:r>
                    </a:p>
                  </a:txBody>
                  <a:tcPr marL="68580" marR="68580" marT="34290" marB="34290">
                    <a:solidFill>
                      <a:srgbClr val="CCECFF">
                        <a:alpha val="77000"/>
                      </a:srgbClr>
                    </a:solidFill>
                  </a:tcPr>
                </a:tc>
                <a:extLst>
                  <a:ext uri="{0D108BD9-81ED-4DB2-BD59-A6C34878D82A}">
                    <a16:rowId xmlns:a16="http://schemas.microsoft.com/office/drawing/2014/main" val="2974393704"/>
                  </a:ext>
                </a:extLst>
              </a:tr>
              <a:tr h="240030">
                <a:tc>
                  <a:txBody>
                    <a:bodyPr/>
                    <a:lstStyle/>
                    <a:p>
                      <a:r>
                        <a:rPr lang="en-US" sz="1100" b="1" dirty="0"/>
                        <a:t>Speed (Upriver)</a:t>
                      </a:r>
                    </a:p>
                  </a:txBody>
                  <a:tcPr marL="68580" marR="68580" marT="34290" marB="34290">
                    <a:solidFill>
                      <a:srgbClr val="99CCFF">
                        <a:alpha val="77000"/>
                      </a:srgbClr>
                    </a:solidFill>
                  </a:tcPr>
                </a:tc>
                <a:tc>
                  <a:txBody>
                    <a:bodyPr/>
                    <a:lstStyle/>
                    <a:p>
                      <a:r>
                        <a:rPr lang="en-US" sz="1100" b="1" dirty="0"/>
                        <a:t>13 MPH</a:t>
                      </a:r>
                    </a:p>
                  </a:txBody>
                  <a:tcPr marL="68580" marR="68580" marT="34290" marB="34290">
                    <a:solidFill>
                      <a:srgbClr val="CCECFF">
                        <a:alpha val="77000"/>
                      </a:srgbClr>
                    </a:solidFill>
                  </a:tcPr>
                </a:tc>
                <a:tc>
                  <a:txBody>
                    <a:bodyPr/>
                    <a:lstStyle/>
                    <a:p>
                      <a:r>
                        <a:rPr lang="en-US" sz="1100" b="1" dirty="0"/>
                        <a:t>Power Plant</a:t>
                      </a:r>
                    </a:p>
                  </a:txBody>
                  <a:tcPr marL="68580" marR="68580" marT="34290" marB="34290">
                    <a:solidFill>
                      <a:srgbClr val="CCECFF">
                        <a:alpha val="77000"/>
                      </a:srgbClr>
                    </a:solidFill>
                  </a:tcPr>
                </a:tc>
                <a:tc>
                  <a:txBody>
                    <a:bodyPr/>
                    <a:lstStyle/>
                    <a:p>
                      <a:r>
                        <a:rPr lang="en-US" sz="1100" b="1" dirty="0"/>
                        <a:t>Diesel Electric</a:t>
                      </a:r>
                    </a:p>
                  </a:txBody>
                  <a:tcPr marL="68580" marR="68580" marT="34290" marB="34290">
                    <a:solidFill>
                      <a:srgbClr val="CCECFF">
                        <a:alpha val="77000"/>
                      </a:srgbClr>
                    </a:solidFill>
                  </a:tcPr>
                </a:tc>
                <a:extLst>
                  <a:ext uri="{0D108BD9-81ED-4DB2-BD59-A6C34878D82A}">
                    <a16:rowId xmlns:a16="http://schemas.microsoft.com/office/drawing/2014/main" val="335784908"/>
                  </a:ext>
                </a:extLst>
              </a:tr>
              <a:tr h="240030">
                <a:tc>
                  <a:txBody>
                    <a:bodyPr/>
                    <a:lstStyle/>
                    <a:p>
                      <a:r>
                        <a:rPr lang="en-US" sz="1100" b="1" dirty="0"/>
                        <a:t>Operating Draft </a:t>
                      </a:r>
                    </a:p>
                  </a:txBody>
                  <a:tcPr marL="68580" marR="68580" marT="34290" marB="34290">
                    <a:solidFill>
                      <a:srgbClr val="99CCFF">
                        <a:alpha val="77000"/>
                      </a:srgbClr>
                    </a:solidFill>
                  </a:tcPr>
                </a:tc>
                <a:tc>
                  <a:txBody>
                    <a:bodyPr/>
                    <a:lstStyle/>
                    <a:p>
                      <a:r>
                        <a:rPr lang="en-US" sz="1100" b="1" dirty="0"/>
                        <a:t>Up to 10 ft. </a:t>
                      </a:r>
                    </a:p>
                  </a:txBody>
                  <a:tcPr marL="68580" marR="68580" marT="34290" marB="34290">
                    <a:solidFill>
                      <a:srgbClr val="CCECFF">
                        <a:alpha val="77000"/>
                      </a:srgbClr>
                    </a:solidFill>
                  </a:tcPr>
                </a:tc>
                <a:tc>
                  <a:txBody>
                    <a:bodyPr/>
                    <a:lstStyle/>
                    <a:p>
                      <a:r>
                        <a:rPr lang="en-US" sz="1100" b="1" dirty="0"/>
                        <a:t>Main Generators</a:t>
                      </a:r>
                    </a:p>
                  </a:txBody>
                  <a:tcPr marL="68580" marR="68580" marT="34290" marB="34290">
                    <a:solidFill>
                      <a:srgbClr val="CCECFF">
                        <a:alpha val="77000"/>
                      </a:srgbClr>
                    </a:solidFill>
                  </a:tcPr>
                </a:tc>
                <a:tc>
                  <a:txBody>
                    <a:bodyPr/>
                    <a:lstStyle/>
                    <a:p>
                      <a:r>
                        <a:rPr lang="en-US" sz="1100" b="1" dirty="0"/>
                        <a:t>Three (3) 2880 kW each</a:t>
                      </a:r>
                    </a:p>
                  </a:txBody>
                  <a:tcPr marL="68580" marR="68580" marT="34290" marB="34290">
                    <a:solidFill>
                      <a:srgbClr val="CCECFF">
                        <a:alpha val="77000"/>
                      </a:srgbClr>
                    </a:solidFill>
                  </a:tcPr>
                </a:tc>
                <a:extLst>
                  <a:ext uri="{0D108BD9-81ED-4DB2-BD59-A6C34878D82A}">
                    <a16:rowId xmlns:a16="http://schemas.microsoft.com/office/drawing/2014/main" val="275521386"/>
                  </a:ext>
                </a:extLst>
              </a:tr>
              <a:tr h="240030">
                <a:tc>
                  <a:txBody>
                    <a:bodyPr/>
                    <a:lstStyle/>
                    <a:p>
                      <a:r>
                        <a:rPr lang="en-US" sz="1100" b="1" dirty="0"/>
                        <a:t>DWT</a:t>
                      </a:r>
                    </a:p>
                  </a:txBody>
                  <a:tcPr marL="68580" marR="68580" marT="34290" marB="34290">
                    <a:solidFill>
                      <a:srgbClr val="99CCFF">
                        <a:alpha val="77000"/>
                      </a:srgbClr>
                    </a:solidFill>
                  </a:tcPr>
                </a:tc>
                <a:tc>
                  <a:txBody>
                    <a:bodyPr/>
                    <a:lstStyle/>
                    <a:p>
                      <a:r>
                        <a:rPr lang="en-US" sz="1100" b="1" dirty="0"/>
                        <a:t>9000+ LT</a:t>
                      </a:r>
                    </a:p>
                  </a:txBody>
                  <a:tcPr marL="68580" marR="68580" marT="34290" marB="34290">
                    <a:solidFill>
                      <a:srgbClr val="CCECFF">
                        <a:alpha val="77000"/>
                      </a:srgbClr>
                    </a:solidFill>
                  </a:tcPr>
                </a:tc>
                <a:tc>
                  <a:txBody>
                    <a:bodyPr/>
                    <a:lstStyle/>
                    <a:p>
                      <a:r>
                        <a:rPr lang="en-US" sz="1100" b="1" dirty="0"/>
                        <a:t>Horsepower</a:t>
                      </a:r>
                    </a:p>
                  </a:txBody>
                  <a:tcPr marL="68580" marR="68580" marT="34290" marB="34290">
                    <a:solidFill>
                      <a:srgbClr val="CCECFF">
                        <a:alpha val="77000"/>
                      </a:srgbClr>
                    </a:solidFill>
                  </a:tcPr>
                </a:tc>
                <a:tc>
                  <a:txBody>
                    <a:bodyPr/>
                    <a:lstStyle/>
                    <a:p>
                      <a:r>
                        <a:rPr lang="en-US" sz="1100" b="1" dirty="0"/>
                        <a:t>11,600</a:t>
                      </a:r>
                    </a:p>
                  </a:txBody>
                  <a:tcPr marL="68580" marR="68580" marT="34290" marB="34290">
                    <a:solidFill>
                      <a:srgbClr val="CCECFF">
                        <a:alpha val="77000"/>
                      </a:srgbClr>
                    </a:solidFill>
                  </a:tcPr>
                </a:tc>
                <a:extLst>
                  <a:ext uri="{0D108BD9-81ED-4DB2-BD59-A6C34878D82A}">
                    <a16:rowId xmlns:a16="http://schemas.microsoft.com/office/drawing/2014/main" val="2534304672"/>
                  </a:ext>
                </a:extLst>
              </a:tr>
              <a:tr h="240030">
                <a:tc>
                  <a:txBody>
                    <a:bodyPr/>
                    <a:lstStyle/>
                    <a:p>
                      <a:r>
                        <a:rPr lang="en-US" sz="1100" b="1" dirty="0"/>
                        <a:t>TEU Capacity</a:t>
                      </a:r>
                    </a:p>
                  </a:txBody>
                  <a:tcPr marL="68580" marR="68580" marT="34290" marB="34290">
                    <a:solidFill>
                      <a:srgbClr val="99CCFF">
                        <a:alpha val="77000"/>
                      </a:srgbClr>
                    </a:solidFill>
                  </a:tcPr>
                </a:tc>
                <a:tc>
                  <a:txBody>
                    <a:bodyPr/>
                    <a:lstStyle/>
                    <a:p>
                      <a:r>
                        <a:rPr lang="en-US" sz="1100" b="1" dirty="0"/>
                        <a:t>1800+</a:t>
                      </a:r>
                    </a:p>
                  </a:txBody>
                  <a:tcPr marL="68580" marR="68580" marT="34290" marB="34290">
                    <a:solidFill>
                      <a:srgbClr val="CCECFF">
                        <a:alpha val="77000"/>
                      </a:srgbClr>
                    </a:solidFill>
                  </a:tcPr>
                </a:tc>
                <a:tc>
                  <a:txBody>
                    <a:bodyPr/>
                    <a:lstStyle/>
                    <a:p>
                      <a:r>
                        <a:rPr lang="en-US" sz="1100" b="1" dirty="0"/>
                        <a:t>Propulsion Drives (Stern)</a:t>
                      </a:r>
                    </a:p>
                  </a:txBody>
                  <a:tcPr marL="68580" marR="68580" marT="34290" marB="34290">
                    <a:solidFill>
                      <a:srgbClr val="CCECFF">
                        <a:alpha val="77000"/>
                      </a:srgbClr>
                    </a:solidFill>
                  </a:tcPr>
                </a:tc>
                <a:tc>
                  <a:txBody>
                    <a:bodyPr/>
                    <a:lstStyle/>
                    <a:p>
                      <a:r>
                        <a:rPr lang="en-US" sz="1100" b="1" dirty="0"/>
                        <a:t>Three / Four Drives</a:t>
                      </a:r>
                    </a:p>
                  </a:txBody>
                  <a:tcPr marL="68580" marR="68580" marT="34290" marB="34290">
                    <a:solidFill>
                      <a:srgbClr val="CCECFF">
                        <a:alpha val="77000"/>
                      </a:srgbClr>
                    </a:solidFill>
                  </a:tcPr>
                </a:tc>
                <a:extLst>
                  <a:ext uri="{0D108BD9-81ED-4DB2-BD59-A6C34878D82A}">
                    <a16:rowId xmlns:a16="http://schemas.microsoft.com/office/drawing/2014/main" val="3835250962"/>
                  </a:ext>
                </a:extLst>
              </a:tr>
              <a:tr h="240030">
                <a:tc>
                  <a:txBody>
                    <a:bodyPr/>
                    <a:lstStyle/>
                    <a:p>
                      <a:r>
                        <a:rPr lang="en-US" sz="1100" b="1" dirty="0"/>
                        <a:t>Reefer TEU Capacity</a:t>
                      </a:r>
                    </a:p>
                  </a:txBody>
                  <a:tcPr marL="68580" marR="68580" marT="34290" marB="34290">
                    <a:solidFill>
                      <a:srgbClr val="99CCFF">
                        <a:alpha val="77000"/>
                      </a:srgbClr>
                    </a:solidFill>
                  </a:tcPr>
                </a:tc>
                <a:tc>
                  <a:txBody>
                    <a:bodyPr/>
                    <a:lstStyle/>
                    <a:p>
                      <a:r>
                        <a:rPr lang="en-US" sz="1100" b="1" dirty="0"/>
                        <a:t>300+ Electric Power as Needed</a:t>
                      </a:r>
                    </a:p>
                  </a:txBody>
                  <a:tcPr marL="68580" marR="68580" marT="34290" marB="34290">
                    <a:solidFill>
                      <a:srgbClr val="CCECFF">
                        <a:alpha val="77000"/>
                      </a:srgbClr>
                    </a:solidFill>
                  </a:tcPr>
                </a:tc>
                <a:tc>
                  <a:txBody>
                    <a:bodyPr/>
                    <a:lstStyle/>
                    <a:p>
                      <a:r>
                        <a:rPr lang="en-US" sz="1100" b="1" dirty="0"/>
                        <a:t>Bow Drives</a:t>
                      </a:r>
                    </a:p>
                  </a:txBody>
                  <a:tcPr marL="68580" marR="68580" marT="34290" marB="34290">
                    <a:solidFill>
                      <a:srgbClr val="CCECFF">
                        <a:alpha val="77000"/>
                      </a:srgbClr>
                    </a:solidFill>
                  </a:tcPr>
                </a:tc>
                <a:tc>
                  <a:txBody>
                    <a:bodyPr/>
                    <a:lstStyle/>
                    <a:p>
                      <a:r>
                        <a:rPr lang="en-US" sz="1100" b="1" dirty="0"/>
                        <a:t>Two (2) 750 kW each</a:t>
                      </a:r>
                    </a:p>
                  </a:txBody>
                  <a:tcPr marL="68580" marR="68580" marT="34290" marB="34290">
                    <a:solidFill>
                      <a:srgbClr val="CCECFF">
                        <a:alpha val="77000"/>
                      </a:srgbClr>
                    </a:solidFill>
                  </a:tcPr>
                </a:tc>
                <a:extLst>
                  <a:ext uri="{0D108BD9-81ED-4DB2-BD59-A6C34878D82A}">
                    <a16:rowId xmlns:a16="http://schemas.microsoft.com/office/drawing/2014/main" val="2825045658"/>
                  </a:ext>
                </a:extLst>
              </a:tr>
              <a:tr h="240030">
                <a:tc>
                  <a:txBody>
                    <a:bodyPr/>
                    <a:lstStyle/>
                    <a:p>
                      <a:r>
                        <a:rPr lang="en-US" sz="1100" b="1" dirty="0"/>
                        <a:t>Crew Size</a:t>
                      </a:r>
                    </a:p>
                  </a:txBody>
                  <a:tcPr marL="68580" marR="68580" marT="34290" marB="34290">
                    <a:solidFill>
                      <a:srgbClr val="99CCFF">
                        <a:alpha val="77000"/>
                      </a:srgbClr>
                    </a:solidFill>
                  </a:tcPr>
                </a:tc>
                <a:tc>
                  <a:txBody>
                    <a:bodyPr/>
                    <a:lstStyle/>
                    <a:p>
                      <a:r>
                        <a:rPr lang="en-US" sz="1100" b="1" dirty="0"/>
                        <a:t>Expect 10-12</a:t>
                      </a:r>
                    </a:p>
                  </a:txBody>
                  <a:tcPr marL="68580" marR="68580" marT="34290" marB="34290">
                    <a:solidFill>
                      <a:srgbClr val="CCECFF">
                        <a:alpha val="77000"/>
                      </a:srgbClr>
                    </a:solidFill>
                  </a:tcPr>
                </a:tc>
                <a:tc>
                  <a:txBody>
                    <a:bodyPr/>
                    <a:lstStyle/>
                    <a:p>
                      <a:r>
                        <a:rPr lang="en-US" sz="1100" b="1" dirty="0"/>
                        <a:t>Deck Machinery</a:t>
                      </a:r>
                    </a:p>
                  </a:txBody>
                  <a:tcPr marL="68580" marR="68580" marT="34290" marB="34290">
                    <a:solidFill>
                      <a:srgbClr val="CCECFF">
                        <a:alpha val="77000"/>
                      </a:srgbClr>
                    </a:solidFill>
                  </a:tcPr>
                </a:tc>
                <a:tc>
                  <a:txBody>
                    <a:bodyPr/>
                    <a:lstStyle/>
                    <a:p>
                      <a:r>
                        <a:rPr lang="en-US" sz="1100" b="1" dirty="0"/>
                        <a:t>Electric</a:t>
                      </a:r>
                    </a:p>
                  </a:txBody>
                  <a:tcPr marL="68580" marR="68580" marT="34290" marB="34290">
                    <a:solidFill>
                      <a:srgbClr val="CCECFF">
                        <a:alpha val="77000"/>
                      </a:srgbClr>
                    </a:solidFill>
                  </a:tcPr>
                </a:tc>
                <a:extLst>
                  <a:ext uri="{0D108BD9-81ED-4DB2-BD59-A6C34878D82A}">
                    <a16:rowId xmlns:a16="http://schemas.microsoft.com/office/drawing/2014/main" val="3707003481"/>
                  </a:ext>
                </a:extLst>
              </a:tr>
              <a:tr h="240030">
                <a:tc>
                  <a:txBody>
                    <a:bodyPr/>
                    <a:lstStyle/>
                    <a:p>
                      <a:r>
                        <a:rPr lang="en-US" sz="1100" b="1" dirty="0"/>
                        <a:t>Trading Range</a:t>
                      </a:r>
                    </a:p>
                  </a:txBody>
                  <a:tcPr marL="68580" marR="68580" marT="34290" marB="34290">
                    <a:solidFill>
                      <a:srgbClr val="99CCFF">
                        <a:alpha val="77000"/>
                      </a:srgbClr>
                    </a:solidFill>
                  </a:tcPr>
                </a:tc>
                <a:tc>
                  <a:txBody>
                    <a:bodyPr/>
                    <a:lstStyle/>
                    <a:p>
                      <a:r>
                        <a:rPr lang="en-US" sz="1100" b="1" dirty="0"/>
                        <a:t>Tributary Rivers</a:t>
                      </a:r>
                    </a:p>
                  </a:txBody>
                  <a:tcPr marL="68580" marR="68580" marT="34290" marB="34290">
                    <a:solidFill>
                      <a:srgbClr val="CCECFF">
                        <a:alpha val="77000"/>
                      </a:srgbClr>
                    </a:solidFill>
                  </a:tcPr>
                </a:tc>
                <a:tc>
                  <a:txBody>
                    <a:bodyPr/>
                    <a:lstStyle/>
                    <a:p>
                      <a:r>
                        <a:rPr lang="en-US" sz="1100" b="1" dirty="0"/>
                        <a:t>GRT</a:t>
                      </a:r>
                    </a:p>
                  </a:txBody>
                  <a:tcPr marL="68580" marR="68580" marT="34290" marB="34290">
                    <a:solidFill>
                      <a:srgbClr val="CCECFF">
                        <a:alpha val="77000"/>
                      </a:srgbClr>
                    </a:solidFill>
                  </a:tcPr>
                </a:tc>
                <a:tc>
                  <a:txBody>
                    <a:bodyPr/>
                    <a:lstStyle/>
                    <a:p>
                      <a:r>
                        <a:rPr lang="en-US" sz="1100" b="1" dirty="0"/>
                        <a:t>TBD</a:t>
                      </a:r>
                    </a:p>
                  </a:txBody>
                  <a:tcPr marL="68580" marR="68580" marT="34290" marB="34290">
                    <a:solidFill>
                      <a:srgbClr val="CCECFF">
                        <a:alpha val="77000"/>
                      </a:srgbClr>
                    </a:solidFill>
                  </a:tcPr>
                </a:tc>
                <a:extLst>
                  <a:ext uri="{0D108BD9-81ED-4DB2-BD59-A6C34878D82A}">
                    <a16:rowId xmlns:a16="http://schemas.microsoft.com/office/drawing/2014/main" val="2037446509"/>
                  </a:ext>
                </a:extLst>
              </a:tr>
            </a:tbl>
          </a:graphicData>
        </a:graphic>
      </p:graphicFrame>
      <p:pic>
        <p:nvPicPr>
          <p:cNvPr id="6" name="Picture 14" descr="stclogo">
            <a:extLst>
              <a:ext uri="{FF2B5EF4-FFF2-40B4-BE49-F238E27FC236}">
                <a16:creationId xmlns:a16="http://schemas.microsoft.com/office/drawing/2014/main" id="{FFC65D1C-FAF5-4B89-90BC-3B092A097E9D}"/>
              </a:ext>
            </a:extLst>
          </p:cNvPr>
          <p:cNvPicPr>
            <a:picLocks noChangeAspect="1" noChangeArrowheads="1"/>
          </p:cNvPicPr>
          <p:nvPr/>
        </p:nvPicPr>
        <p:blipFill>
          <a:blip r:embed="rId4"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344736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8069-C246-4803-BE9F-F9215FD08440}"/>
              </a:ext>
            </a:extLst>
          </p:cNvPr>
          <p:cNvSpPr>
            <a:spLocks noGrp="1"/>
          </p:cNvSpPr>
          <p:nvPr>
            <p:ph type="title"/>
          </p:nvPr>
        </p:nvSpPr>
        <p:spPr/>
        <p:txBody>
          <a:bodyPr/>
          <a:lstStyle/>
          <a:p>
            <a:r>
              <a:rPr lang="en-US" sz="3200" dirty="0">
                <a:latin typeface="+mn-lt"/>
              </a:rPr>
              <a:t>Soybean producing states adjacent to Great Lakes/St. Lawrence Seaway</a:t>
            </a:r>
          </a:p>
        </p:txBody>
      </p:sp>
      <p:sp>
        <p:nvSpPr>
          <p:cNvPr id="3" name="Content Placeholder 2">
            <a:extLst>
              <a:ext uri="{FF2B5EF4-FFF2-40B4-BE49-F238E27FC236}">
                <a16:creationId xmlns:a16="http://schemas.microsoft.com/office/drawing/2014/main" id="{87424095-659A-4B81-A5E2-CF7EE139A4ED}"/>
              </a:ext>
            </a:extLst>
          </p:cNvPr>
          <p:cNvSpPr>
            <a:spLocks noGrp="1"/>
          </p:cNvSpPr>
          <p:nvPr>
            <p:ph idx="1"/>
          </p:nvPr>
        </p:nvSpPr>
        <p:spPr>
          <a:xfrm>
            <a:off x="457200" y="1295400"/>
            <a:ext cx="8229600" cy="4835525"/>
          </a:xfrm>
        </p:spPr>
        <p:txBody>
          <a:bodyPr/>
          <a:lstStyle/>
          <a:p>
            <a:pPr marL="0" indent="0">
              <a:buNone/>
            </a:pPr>
            <a:r>
              <a:rPr lang="en-US" sz="2500" u="sng" dirty="0"/>
              <a:t>State</a:t>
            </a:r>
            <a:r>
              <a:rPr lang="en-US" sz="2500" dirty="0"/>
              <a:t>			</a:t>
            </a:r>
            <a:r>
              <a:rPr lang="en-US" sz="2500" u="sng" dirty="0"/>
              <a:t>Production</a:t>
            </a:r>
            <a:r>
              <a:rPr lang="en-US" sz="2500" dirty="0"/>
              <a:t>			</a:t>
            </a:r>
            <a:r>
              <a:rPr lang="en-US" sz="2500" u="sng" dirty="0"/>
              <a:t>Rank</a:t>
            </a:r>
            <a:endParaRPr lang="en-US" sz="2500" dirty="0"/>
          </a:p>
          <a:p>
            <a:pPr marL="0" indent="0">
              <a:buNone/>
            </a:pPr>
            <a:r>
              <a:rPr lang="en-US" sz="2500" dirty="0"/>
              <a:t>Illinois			672.6 million bushels	1</a:t>
            </a:r>
            <a:r>
              <a:rPr lang="en-US" sz="2500" baseline="30000" dirty="0"/>
              <a:t>st</a:t>
            </a:r>
            <a:r>
              <a:rPr lang="en-US" sz="2500" dirty="0"/>
              <a:t> </a:t>
            </a:r>
          </a:p>
          <a:p>
            <a:pPr marL="0" indent="0">
              <a:buNone/>
            </a:pPr>
            <a:r>
              <a:rPr lang="en-US" sz="2500" dirty="0"/>
              <a:t>Minnesota		356.3 million bushels	3</a:t>
            </a:r>
            <a:r>
              <a:rPr lang="en-US" sz="2500" baseline="30000" dirty="0"/>
              <a:t>rd</a:t>
            </a:r>
            <a:r>
              <a:rPr lang="en-US" sz="2500" dirty="0"/>
              <a:t> </a:t>
            </a:r>
          </a:p>
          <a:p>
            <a:pPr marL="0" indent="0">
              <a:buNone/>
            </a:pPr>
            <a:r>
              <a:rPr lang="en-US" sz="2500" dirty="0"/>
              <a:t>Indiana		335.6 million bushels	5</a:t>
            </a:r>
            <a:r>
              <a:rPr lang="en-US" sz="2500" baseline="30000" dirty="0"/>
              <a:t>th</a:t>
            </a:r>
            <a:r>
              <a:rPr lang="en-US" sz="2500" dirty="0"/>
              <a:t> </a:t>
            </a:r>
          </a:p>
          <a:p>
            <a:pPr marL="0" indent="0">
              <a:buNone/>
            </a:pPr>
            <a:r>
              <a:rPr lang="en-US" sz="2500" dirty="0"/>
              <a:t>Ohio			275.7 million bushels	7</a:t>
            </a:r>
            <a:r>
              <a:rPr lang="en-US" sz="2500" baseline="30000" dirty="0"/>
              <a:t>th</a:t>
            </a:r>
            <a:r>
              <a:rPr lang="en-US" sz="2500" dirty="0"/>
              <a:t> </a:t>
            </a:r>
          </a:p>
          <a:p>
            <a:pPr marL="0" indent="0">
              <a:buNone/>
            </a:pPr>
            <a:r>
              <a:rPr lang="en-US" sz="2500" dirty="0"/>
              <a:t>Wisconsin		113.9 million bushels	13</a:t>
            </a:r>
            <a:r>
              <a:rPr lang="en-US" sz="2500" baseline="30000" dirty="0"/>
              <a:t>th</a:t>
            </a:r>
            <a:r>
              <a:rPr lang="en-US" sz="2500" dirty="0"/>
              <a:t> </a:t>
            </a:r>
          </a:p>
          <a:p>
            <a:pPr marL="0" indent="0">
              <a:buNone/>
            </a:pPr>
            <a:r>
              <a:rPr lang="en-US" sz="2500" dirty="0"/>
              <a:t>Michigan		109.1 million bushels	14</a:t>
            </a:r>
            <a:r>
              <a:rPr lang="en-US" sz="2500" baseline="30000" dirty="0"/>
              <a:t>th</a:t>
            </a:r>
            <a:r>
              <a:rPr lang="en-US" sz="2500" dirty="0"/>
              <a:t> </a:t>
            </a:r>
          </a:p>
          <a:p>
            <a:pPr marL="0" indent="0">
              <a:buNone/>
            </a:pPr>
            <a:r>
              <a:rPr lang="en-US" sz="2500" dirty="0"/>
              <a:t>Pennsylvania	31.6 million bushels	19</a:t>
            </a:r>
            <a:r>
              <a:rPr lang="en-US" sz="2500" baseline="30000" dirty="0"/>
              <a:t>th</a:t>
            </a:r>
            <a:r>
              <a:rPr lang="en-US" sz="2500" dirty="0"/>
              <a:t> </a:t>
            </a:r>
          </a:p>
          <a:p>
            <a:pPr marL="0" indent="0">
              <a:buNone/>
            </a:pPr>
            <a:r>
              <a:rPr lang="en-US" sz="2500" dirty="0"/>
              <a:t>New York		17 million bushels		22</a:t>
            </a:r>
            <a:r>
              <a:rPr lang="en-US" sz="2500" baseline="30000" dirty="0"/>
              <a:t>nd</a:t>
            </a:r>
            <a:r>
              <a:rPr lang="en-US" sz="2500" dirty="0"/>
              <a:t> </a:t>
            </a:r>
          </a:p>
          <a:p>
            <a:pPr marL="0" indent="0">
              <a:buNone/>
            </a:pPr>
            <a:r>
              <a:rPr lang="en-US" sz="1400" i="1" dirty="0"/>
              <a:t>Source: U.S. Department of Agriculture</a:t>
            </a:r>
          </a:p>
        </p:txBody>
      </p:sp>
      <p:pic>
        <p:nvPicPr>
          <p:cNvPr id="4" name="Picture 14" descr="stclogo">
            <a:extLst>
              <a:ext uri="{FF2B5EF4-FFF2-40B4-BE49-F238E27FC236}">
                <a16:creationId xmlns:a16="http://schemas.microsoft.com/office/drawing/2014/main" id="{0D469A0A-C817-4853-8577-00EC983DE4DE}"/>
              </a:ext>
            </a:extLst>
          </p:cNvPr>
          <p:cNvPicPr>
            <a:picLocks noChangeAspect="1" noChangeArrowheads="1"/>
          </p:cNvPicPr>
          <p:nvPr/>
        </p:nvPicPr>
        <p:blipFill>
          <a:blip r:embed="rId2" cstate="print"/>
          <a:srcRect/>
          <a:stretch>
            <a:fillRect/>
          </a:stretch>
        </p:blipFill>
        <p:spPr bwMode="auto">
          <a:xfrm>
            <a:off x="7169150" y="5439780"/>
            <a:ext cx="1974850" cy="1428750"/>
          </a:xfrm>
          <a:prstGeom prst="rect">
            <a:avLst/>
          </a:prstGeom>
          <a:noFill/>
          <a:ln w="9525">
            <a:noFill/>
            <a:miter lim="800000"/>
            <a:headEnd/>
            <a:tailEnd/>
          </a:ln>
        </p:spPr>
      </p:pic>
    </p:spTree>
    <p:extLst>
      <p:ext uri="{BB962C8B-B14F-4D97-AF65-F5344CB8AC3E}">
        <p14:creationId xmlns:p14="http://schemas.microsoft.com/office/powerpoint/2010/main" val="369974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7EC3-6E33-479D-9F48-661EEDD7FA6A}"/>
              </a:ext>
            </a:extLst>
          </p:cNvPr>
          <p:cNvSpPr>
            <a:spLocks noGrp="1"/>
          </p:cNvSpPr>
          <p:nvPr>
            <p:ph type="title"/>
          </p:nvPr>
        </p:nvSpPr>
        <p:spPr/>
        <p:txBody>
          <a:bodyPr/>
          <a:lstStyle/>
          <a:p>
            <a:r>
              <a:rPr lang="en-US" sz="2800" dirty="0">
                <a:latin typeface="+mn-lt"/>
              </a:rPr>
              <a:t>Cardinal rule in supply chains: “Don’t put all your eggs in one basket.”</a:t>
            </a:r>
          </a:p>
        </p:txBody>
      </p:sp>
      <p:graphicFrame>
        <p:nvGraphicFramePr>
          <p:cNvPr id="4" name="Content Placeholder 3">
            <a:extLst>
              <a:ext uri="{FF2B5EF4-FFF2-40B4-BE49-F238E27FC236}">
                <a16:creationId xmlns:a16="http://schemas.microsoft.com/office/drawing/2014/main" id="{561C33FF-34E1-4434-A1D4-62507449A1AA}"/>
              </a:ext>
            </a:extLst>
          </p:cNvPr>
          <p:cNvGraphicFramePr>
            <a:graphicFrameLocks noGrp="1"/>
          </p:cNvGraphicFramePr>
          <p:nvPr>
            <p:ph idx="1"/>
          </p:nvPr>
        </p:nvGraphicFramePr>
        <p:xfrm>
          <a:off x="228600" y="1219200"/>
          <a:ext cx="89154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314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21E1-036C-4711-AAFD-3CEAE1A45E25}"/>
              </a:ext>
            </a:extLst>
          </p:cNvPr>
          <p:cNvSpPr>
            <a:spLocks noGrp="1"/>
          </p:cNvSpPr>
          <p:nvPr>
            <p:ph type="title"/>
          </p:nvPr>
        </p:nvSpPr>
        <p:spPr/>
        <p:txBody>
          <a:bodyPr/>
          <a:lstStyle/>
          <a:p>
            <a:r>
              <a:rPr lang="en-US" sz="2800" dirty="0">
                <a:latin typeface="+mn-lt"/>
              </a:rPr>
              <a:t>St. Lawrence Seaway Management Corporation &amp; STC sign “Gateway Incentive Agreement”</a:t>
            </a:r>
          </a:p>
        </p:txBody>
      </p:sp>
      <p:sp>
        <p:nvSpPr>
          <p:cNvPr id="3" name="Content Placeholder 2">
            <a:extLst>
              <a:ext uri="{FF2B5EF4-FFF2-40B4-BE49-F238E27FC236}">
                <a16:creationId xmlns:a16="http://schemas.microsoft.com/office/drawing/2014/main" id="{2EE1F7AA-10BB-4D08-98FD-EA105C60EA80}"/>
              </a:ext>
            </a:extLst>
          </p:cNvPr>
          <p:cNvSpPr>
            <a:spLocks noGrp="1"/>
          </p:cNvSpPr>
          <p:nvPr>
            <p:ph idx="1"/>
          </p:nvPr>
        </p:nvSpPr>
        <p:spPr>
          <a:xfrm>
            <a:off x="457200" y="1219200"/>
            <a:ext cx="8229600" cy="4911725"/>
          </a:xfrm>
        </p:spPr>
        <p:txBody>
          <a:bodyPr/>
          <a:lstStyle/>
          <a:p>
            <a:r>
              <a:rPr lang="en-US" sz="2100" dirty="0"/>
              <a:t>STC: First organization to sign Gateway Incentive Agreement</a:t>
            </a:r>
          </a:p>
          <a:p>
            <a:r>
              <a:rPr lang="en-US" sz="2100" dirty="0"/>
              <a:t>Must be new freight utilizing Great Lakes/St. Lawrence Seaway</a:t>
            </a:r>
          </a:p>
          <a:p>
            <a:r>
              <a:rPr lang="en-US" sz="2100" dirty="0"/>
              <a:t>Toll reduction of 50%</a:t>
            </a:r>
          </a:p>
          <a:p>
            <a:r>
              <a:rPr lang="en-US" sz="2100" dirty="0"/>
              <a:t>75,000 metric ton minimum threshold </a:t>
            </a:r>
          </a:p>
          <a:p>
            <a:r>
              <a:rPr lang="en-US" sz="2100" dirty="0"/>
              <a:t>Separate exporters can be aggregated under the STC agreement &amp; receive 50% toll reduction</a:t>
            </a:r>
          </a:p>
          <a:p>
            <a:pPr lvl="1"/>
            <a:r>
              <a:rPr lang="en-US" sz="2100" dirty="0"/>
              <a:t>Exporter #1: 25,000 metric tons of new business</a:t>
            </a:r>
          </a:p>
          <a:p>
            <a:pPr lvl="1"/>
            <a:r>
              <a:rPr lang="en-US" sz="2100" dirty="0"/>
              <a:t>Exporter #2: 25,000 metric tons of new business</a:t>
            </a:r>
          </a:p>
          <a:p>
            <a:pPr lvl="1"/>
            <a:r>
              <a:rPr lang="en-US" sz="2100" dirty="0"/>
              <a:t>Exporter #3: 25,000 metric tons of new business</a:t>
            </a:r>
          </a:p>
          <a:p>
            <a:r>
              <a:rPr lang="en-US" sz="2100" dirty="0"/>
              <a:t>Eligible commodities: soybeans, soy products, grain, or grain products</a:t>
            </a:r>
          </a:p>
        </p:txBody>
      </p:sp>
      <p:pic>
        <p:nvPicPr>
          <p:cNvPr id="4" name="Picture 14" descr="stclogo">
            <a:extLst>
              <a:ext uri="{FF2B5EF4-FFF2-40B4-BE49-F238E27FC236}">
                <a16:creationId xmlns:a16="http://schemas.microsoft.com/office/drawing/2014/main" id="{057D5F15-E087-4CE7-A593-84B1C68F941F}"/>
              </a:ext>
            </a:extLst>
          </p:cNvPr>
          <p:cNvPicPr>
            <a:picLocks noChangeAspect="1" noChangeArrowheads="1"/>
          </p:cNvPicPr>
          <p:nvPr/>
        </p:nvPicPr>
        <p:blipFill>
          <a:blip r:embed="rId2" cstate="print"/>
          <a:srcRect/>
          <a:stretch>
            <a:fillRect/>
          </a:stretch>
        </p:blipFill>
        <p:spPr bwMode="auto">
          <a:xfrm>
            <a:off x="7169150" y="5439780"/>
            <a:ext cx="1974850" cy="1428750"/>
          </a:xfrm>
          <a:prstGeom prst="rect">
            <a:avLst/>
          </a:prstGeom>
          <a:noFill/>
          <a:ln w="9525">
            <a:noFill/>
            <a:miter lim="800000"/>
            <a:headEnd/>
            <a:tailEnd/>
          </a:ln>
        </p:spPr>
      </p:pic>
    </p:spTree>
    <p:extLst>
      <p:ext uri="{BB962C8B-B14F-4D97-AF65-F5344CB8AC3E}">
        <p14:creationId xmlns:p14="http://schemas.microsoft.com/office/powerpoint/2010/main" val="1260633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latin typeface="+mn-lt"/>
              </a:rPr>
              <a:t>Option A or B? Given 1.) Truck driver shortages, 2.) Need to decrease costs; 3.) Need to decrease emissions; 4.) Need to increase motorist safety; 5.) Need to transport more volume; 6.) Rail service challenges, which is preferable?</a:t>
            </a:r>
          </a:p>
        </p:txBody>
      </p:sp>
      <p:sp>
        <p:nvSpPr>
          <p:cNvPr id="3" name="Content Placeholder 2"/>
          <p:cNvSpPr>
            <a:spLocks noGrp="1"/>
          </p:cNvSpPr>
          <p:nvPr>
            <p:ph idx="1"/>
          </p:nvPr>
        </p:nvSpPr>
        <p:spPr>
          <a:xfrm>
            <a:off x="457200" y="1676400"/>
            <a:ext cx="8229600" cy="4454525"/>
          </a:xfrm>
        </p:spPr>
        <p:txBody>
          <a:bodyPr/>
          <a:lstStyle/>
          <a:p>
            <a:pPr marL="0" indent="0">
              <a:buNone/>
            </a:pPr>
            <a:r>
              <a:rPr lang="en-US" sz="1400" u="sng" dirty="0"/>
              <a:t>Grain Elevator A</a:t>
            </a:r>
            <a:endParaRPr lang="en-US" sz="1400" dirty="0"/>
          </a:p>
          <a:p>
            <a:pPr lvl="0"/>
            <a:r>
              <a:rPr lang="en-US" sz="1400" dirty="0"/>
              <a:t>6 million bushels handled (4 million bushels of corn + 2 million bushels of soybeans)  </a:t>
            </a:r>
          </a:p>
          <a:p>
            <a:r>
              <a:rPr lang="en-US" sz="1400" dirty="0"/>
              <a:t>Utilizing 5 axle, 80,000 lbs. semis, Grain Elevator A would annually require 4,149 trips for corn (964 bushels per load) and 2,222 trips for soybeans (900 bushels per load).  </a:t>
            </a:r>
            <a:r>
              <a:rPr lang="en-US" sz="1400" u="sng" dirty="0"/>
              <a:t>Total annual trips = 6,371</a:t>
            </a:r>
            <a:r>
              <a:rPr lang="en-US" sz="1400" dirty="0"/>
              <a:t>.  If the delivery location for the grain elevator is 40 miles or 80 miles roundtrip, </a:t>
            </a:r>
            <a:r>
              <a:rPr lang="en-US" sz="1400" u="sng" dirty="0"/>
              <a:t>509,680 miles</a:t>
            </a:r>
            <a:r>
              <a:rPr lang="en-US" sz="1400" dirty="0"/>
              <a:t> would be driven annually.  </a:t>
            </a:r>
          </a:p>
          <a:p>
            <a:pPr marL="0" indent="0">
              <a:buNone/>
            </a:pPr>
            <a:endParaRPr lang="en-US" sz="1400" dirty="0"/>
          </a:p>
          <a:p>
            <a:pPr marL="0" indent="0">
              <a:buNone/>
            </a:pPr>
            <a:r>
              <a:rPr lang="en-US" sz="1400" u="sng" dirty="0"/>
              <a:t>Grain Elevator B</a:t>
            </a:r>
            <a:endParaRPr lang="en-US" sz="1400" dirty="0"/>
          </a:p>
          <a:p>
            <a:pPr lvl="0"/>
            <a:r>
              <a:rPr lang="en-US" sz="1400" dirty="0"/>
              <a:t>6 million bushels handled (4 million bushels of corn + 2 million bushels of soybeans)</a:t>
            </a:r>
          </a:p>
          <a:p>
            <a:pPr lvl="0"/>
            <a:r>
              <a:rPr lang="en-US" sz="1400" dirty="0"/>
              <a:t>Utilizing 6 axle, 91,000 lbs. semis, Grain Elevator B would annually require 3,604 trips for corn (1,110 bushels per load) and 1,929 trips for soybeans (1,037 bushels per load).  </a:t>
            </a:r>
            <a:r>
              <a:rPr lang="en-US" sz="1400" u="sng" dirty="0"/>
              <a:t>Total annual trips = 5,533</a:t>
            </a:r>
            <a:r>
              <a:rPr lang="en-US" sz="1400" dirty="0"/>
              <a:t>.  If the delivery location for the grain elevator is 40 miles or 80 miles roundtrip, </a:t>
            </a:r>
            <a:r>
              <a:rPr lang="en-US" sz="1400" u="sng" dirty="0"/>
              <a:t>442,640 miles</a:t>
            </a:r>
            <a:r>
              <a:rPr lang="en-US" sz="1400" dirty="0"/>
              <a:t> would be driven annually.  </a:t>
            </a:r>
          </a:p>
          <a:p>
            <a:pPr marL="0" indent="0">
              <a:buNone/>
            </a:pPr>
            <a:endParaRPr lang="en-US" sz="1400" dirty="0"/>
          </a:p>
          <a:p>
            <a:pPr marL="0" indent="0">
              <a:buNone/>
            </a:pPr>
            <a:r>
              <a:rPr lang="en-US" sz="1400" dirty="0"/>
              <a:t>Therefore, Grain Elevator A handling the same number of bushels would annually have to incur </a:t>
            </a:r>
            <a:r>
              <a:rPr lang="en-US" sz="1400" u="sng" dirty="0"/>
              <a:t>838 additional trips </a:t>
            </a:r>
            <a:r>
              <a:rPr lang="en-US" sz="1400" dirty="0"/>
              <a:t>– driving </a:t>
            </a:r>
            <a:r>
              <a:rPr lang="en-US" sz="1400" u="sng" dirty="0"/>
              <a:t>67,040 additional miles </a:t>
            </a:r>
            <a:r>
              <a:rPr lang="en-US" sz="1400" dirty="0"/>
              <a:t>– compared to Grain Elevator B.</a:t>
            </a:r>
          </a:p>
          <a:p>
            <a:endParaRPr lang="en-US" sz="1000" dirty="0"/>
          </a:p>
        </p:txBody>
      </p:sp>
      <p:pic>
        <p:nvPicPr>
          <p:cNvPr id="4" name="Picture 4" descr="stclogo"/>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99807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F97F-9FD6-4544-AB1D-6249A9FF110D}"/>
              </a:ext>
            </a:extLst>
          </p:cNvPr>
          <p:cNvSpPr>
            <a:spLocks noGrp="1"/>
          </p:cNvSpPr>
          <p:nvPr>
            <p:ph type="title"/>
          </p:nvPr>
        </p:nvSpPr>
        <p:spPr/>
        <p:txBody>
          <a:bodyPr/>
          <a:lstStyle/>
          <a:p>
            <a:r>
              <a:rPr lang="en-US" sz="3600" dirty="0">
                <a:latin typeface="+mn-lt"/>
              </a:rPr>
              <a:t>Rural Bridges – The Problem…</a:t>
            </a:r>
          </a:p>
        </p:txBody>
      </p:sp>
      <p:sp>
        <p:nvSpPr>
          <p:cNvPr id="3" name="Content Placeholder 2">
            <a:extLst>
              <a:ext uri="{FF2B5EF4-FFF2-40B4-BE49-F238E27FC236}">
                <a16:creationId xmlns:a16="http://schemas.microsoft.com/office/drawing/2014/main" id="{96612274-0A7A-4EF3-862D-DBDAF8CE4D33}"/>
              </a:ext>
            </a:extLst>
          </p:cNvPr>
          <p:cNvSpPr>
            <a:spLocks noGrp="1"/>
          </p:cNvSpPr>
          <p:nvPr>
            <p:ph idx="1"/>
          </p:nvPr>
        </p:nvSpPr>
        <p:spPr>
          <a:xfrm>
            <a:off x="457200" y="914400"/>
            <a:ext cx="8229600" cy="5216525"/>
          </a:xfrm>
        </p:spPr>
        <p:txBody>
          <a:bodyPr/>
          <a:lstStyle/>
          <a:p>
            <a:r>
              <a:rPr lang="en-US" sz="1900" dirty="0">
                <a:effectLst/>
                <a:latin typeface="Arial" panose="020B0604020202020204" pitchFamily="34" charset="0"/>
                <a:ea typeface="Calibri" panose="020F0502020204030204" pitchFamily="34" charset="0"/>
                <a:cs typeface="Arial" panose="020B0604020202020204" pitchFamily="34" charset="0"/>
              </a:rPr>
              <a:t>Challenge facing rural America: The area of the country in which our bridge problem is most severe also happens to be the area of the country in which resources are most limited.</a:t>
            </a:r>
          </a:p>
          <a:p>
            <a:r>
              <a:rPr lang="en-US" sz="1900" dirty="0">
                <a:effectLst/>
                <a:latin typeface="Arial" panose="020B0604020202020204" pitchFamily="34" charset="0"/>
                <a:ea typeface="Calibri" panose="020F0502020204030204" pitchFamily="34" charset="0"/>
                <a:cs typeface="Arial" panose="020B0604020202020204" pitchFamily="34" charset="0"/>
              </a:rPr>
              <a:t>A typical rural county can often have 100-300 bridges. Replacing a single bridge via traditional methods can often cost $250,000 - $500,000. Many rural counties will only have $500,000 - $1.5 million available annually to repair and replace their bridges. </a:t>
            </a:r>
          </a:p>
          <a:p>
            <a:r>
              <a:rPr lang="en-US" sz="1900" dirty="0">
                <a:effectLst/>
                <a:latin typeface="Arial" panose="020B0604020202020204" pitchFamily="34" charset="0"/>
                <a:ea typeface="Calibri" panose="020F0502020204030204" pitchFamily="34" charset="0"/>
                <a:cs typeface="Arial" panose="020B0604020202020204" pitchFamily="34" charset="0"/>
              </a:rPr>
              <a:t>Example: A single </a:t>
            </a:r>
            <a:r>
              <a:rPr lang="en-US" sz="2000" dirty="0">
                <a:effectLst/>
                <a:ea typeface="Calibri" panose="020F0502020204030204" pitchFamily="34" charset="0"/>
              </a:rPr>
              <a:t>weight restricted bridge results in a 5 mile detour for local semi and truck traffic; 25 trucks are impacted each day</a:t>
            </a:r>
          </a:p>
          <a:p>
            <a:pPr lvl="2">
              <a:spcBef>
                <a:spcPts val="0"/>
              </a:spcBef>
              <a:spcAft>
                <a:spcPts val="0"/>
              </a:spcAft>
              <a:buFont typeface="Wingdings" panose="05000000000000000000" pitchFamily="2" charset="2"/>
              <a:buChar char="§"/>
            </a:pPr>
            <a:r>
              <a:rPr lang="en-US" sz="1850" dirty="0">
                <a:effectLst/>
                <a:ea typeface="Times New Roman" panose="02020603050405020304" pitchFamily="18" charset="0"/>
              </a:rPr>
              <a:t>125 miles of detour are incurred each day (25 trucks X 5 miles)</a:t>
            </a:r>
            <a:endParaRPr lang="en-US" sz="1850" dirty="0">
              <a:ea typeface="Times New Roman" panose="02020603050405020304" pitchFamily="18" charset="0"/>
            </a:endParaRPr>
          </a:p>
          <a:p>
            <a:pPr lvl="2">
              <a:spcBef>
                <a:spcPts val="0"/>
              </a:spcBef>
              <a:spcAft>
                <a:spcPts val="0"/>
              </a:spcAft>
              <a:buFont typeface="Wingdings" panose="05000000000000000000" pitchFamily="2" charset="2"/>
              <a:buChar char="§"/>
            </a:pPr>
            <a:r>
              <a:rPr lang="en-US" sz="1850" dirty="0">
                <a:effectLst/>
                <a:ea typeface="Times New Roman" panose="02020603050405020304" pitchFamily="18" charset="0"/>
              </a:rPr>
              <a:t>45,625 miles of detour are incurred each year (125 miles X 365 days)</a:t>
            </a:r>
            <a:endParaRPr lang="en-US" sz="1850" dirty="0">
              <a:ea typeface="Times New Roman" panose="02020603050405020304" pitchFamily="18" charset="0"/>
            </a:endParaRPr>
          </a:p>
          <a:p>
            <a:pPr lvl="2">
              <a:spcBef>
                <a:spcPts val="0"/>
              </a:spcBef>
              <a:spcAft>
                <a:spcPts val="0"/>
              </a:spcAft>
              <a:buFont typeface="Wingdings" panose="05000000000000000000" pitchFamily="2" charset="2"/>
              <a:buChar char="§"/>
            </a:pPr>
            <a:r>
              <a:rPr lang="en-US" sz="1850" dirty="0">
                <a:effectLst/>
                <a:ea typeface="Times New Roman" panose="02020603050405020304" pitchFamily="18" charset="0"/>
              </a:rPr>
              <a:t>If it costs $</a:t>
            </a:r>
            <a:r>
              <a:rPr lang="en-US" sz="1850" dirty="0">
                <a:ea typeface="Times New Roman" panose="02020603050405020304" pitchFamily="18" charset="0"/>
              </a:rPr>
              <a:t>2</a:t>
            </a:r>
            <a:r>
              <a:rPr lang="en-US" sz="1850" dirty="0">
                <a:effectLst/>
                <a:ea typeface="Times New Roman" panose="02020603050405020304" pitchFamily="18" charset="0"/>
              </a:rPr>
              <a:t> per mile to operate the semi, </a:t>
            </a:r>
            <a:r>
              <a:rPr lang="en-US" sz="1850" u="sng" dirty="0">
                <a:effectLst/>
                <a:ea typeface="Times New Roman" panose="02020603050405020304" pitchFamily="18" charset="0"/>
              </a:rPr>
              <a:t>the annual cost of the detour for the single weight restricted bridge is approximately $</a:t>
            </a:r>
            <a:r>
              <a:rPr lang="en-US" sz="1850" u="sng" dirty="0">
                <a:ea typeface="Times New Roman" panose="02020603050405020304" pitchFamily="18" charset="0"/>
              </a:rPr>
              <a:t>10</a:t>
            </a:r>
            <a:r>
              <a:rPr lang="en-US" sz="1850" u="sng" dirty="0">
                <a:effectLst/>
                <a:ea typeface="Times New Roman" panose="02020603050405020304" pitchFamily="18" charset="0"/>
              </a:rPr>
              <a:t>0,000</a:t>
            </a:r>
            <a:r>
              <a:rPr lang="en-US" sz="1850" dirty="0">
                <a:effectLst/>
                <a:ea typeface="Times New Roman" panose="02020603050405020304" pitchFamily="18" charset="0"/>
              </a:rPr>
              <a:t>.  These are costs that will be inserted into food delivery and other industries. </a:t>
            </a:r>
            <a:endParaRPr lang="en-US" sz="185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14" descr="stclogo">
            <a:extLst>
              <a:ext uri="{FF2B5EF4-FFF2-40B4-BE49-F238E27FC236}">
                <a16:creationId xmlns:a16="http://schemas.microsoft.com/office/drawing/2014/main" id="{872113CB-772F-4270-AFF9-9A0085A9A54D}"/>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1771051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DBFF-15B9-4AD2-8812-2B35411BD097}"/>
              </a:ext>
            </a:extLst>
          </p:cNvPr>
          <p:cNvSpPr>
            <a:spLocks noGrp="1"/>
          </p:cNvSpPr>
          <p:nvPr>
            <p:ph type="title"/>
          </p:nvPr>
        </p:nvSpPr>
        <p:spPr/>
        <p:txBody>
          <a:bodyPr/>
          <a:lstStyle/>
          <a:p>
            <a:r>
              <a:rPr lang="en-US" sz="3200" dirty="0">
                <a:effectLst/>
                <a:latin typeface="+mn-lt"/>
                <a:ea typeface="Calibri" panose="020F0502020204030204" pitchFamily="34" charset="0"/>
                <a:cs typeface="Times New Roman" panose="02020603050405020304" pitchFamily="18" charset="0"/>
              </a:rPr>
              <a:t>The Top 20 Innovations for Rural Bridge Replacement and Repair</a:t>
            </a:r>
            <a:endParaRPr lang="en-US" sz="3200" dirty="0">
              <a:latin typeface="+mn-lt"/>
            </a:endParaRPr>
          </a:p>
        </p:txBody>
      </p:sp>
      <p:sp>
        <p:nvSpPr>
          <p:cNvPr id="3" name="Content Placeholder 2">
            <a:extLst>
              <a:ext uri="{FF2B5EF4-FFF2-40B4-BE49-F238E27FC236}">
                <a16:creationId xmlns:a16="http://schemas.microsoft.com/office/drawing/2014/main" id="{F0536CA1-DB82-44C7-A031-A77D6E65C8F7}"/>
              </a:ext>
            </a:extLst>
          </p:cNvPr>
          <p:cNvSpPr>
            <a:spLocks noGrp="1"/>
          </p:cNvSpPr>
          <p:nvPr>
            <p:ph idx="1"/>
          </p:nvPr>
        </p:nvSpPr>
        <p:spPr>
          <a:xfrm>
            <a:off x="457200" y="1417638"/>
            <a:ext cx="8229600" cy="4713287"/>
          </a:xfrm>
        </p:spPr>
        <p:txBody>
          <a:bodyPr numCol="1"/>
          <a:lstStyle/>
          <a:p>
            <a:r>
              <a:rPr lang="en-US" sz="2100" dirty="0">
                <a:ea typeface="Calibri" panose="020F0502020204030204" pitchFamily="34" charset="0"/>
                <a:cs typeface="Times New Roman" panose="02020603050405020304" pitchFamily="18" charset="0"/>
              </a:rPr>
              <a:t>G</a:t>
            </a:r>
            <a:r>
              <a:rPr lang="en-US" sz="2100" dirty="0">
                <a:effectLst/>
                <a:ea typeface="Calibri" panose="020F0502020204030204" pitchFamily="34" charset="0"/>
                <a:cs typeface="Times New Roman" panose="02020603050405020304" pitchFamily="18" charset="0"/>
              </a:rPr>
              <a:t>oal: Highlight a relatable number of innovative concepts that </a:t>
            </a:r>
            <a:r>
              <a:rPr lang="en-US" sz="2100" dirty="0">
                <a:ea typeface="Calibri" panose="020F0502020204030204" pitchFamily="34" charset="0"/>
                <a:cs typeface="Times New Roman" panose="02020603050405020304" pitchFamily="18" charset="0"/>
              </a:rPr>
              <a:t> </a:t>
            </a:r>
            <a:r>
              <a:rPr lang="en-US" sz="2100" dirty="0">
                <a:effectLst/>
                <a:ea typeface="Calibri" panose="020F0502020204030204" pitchFamily="34" charset="0"/>
                <a:cs typeface="Times New Roman" panose="02020603050405020304" pitchFamily="18" charset="0"/>
              </a:rPr>
              <a:t>1.) Will provide initial or lifecycle cost savings, 2.) Have been validated by a credible engineering entity or organization, and 3.) </a:t>
            </a:r>
            <a:r>
              <a:rPr lang="en-US" sz="2100" dirty="0">
                <a:ea typeface="Calibri" panose="020F0502020204030204" pitchFamily="34" charset="0"/>
                <a:cs typeface="Times New Roman" panose="02020603050405020304" pitchFamily="18" charset="0"/>
              </a:rPr>
              <a:t>Are</a:t>
            </a:r>
            <a:r>
              <a:rPr lang="en-US" sz="2100" dirty="0">
                <a:effectLst/>
                <a:ea typeface="Calibri" panose="020F0502020204030204" pitchFamily="34" charset="0"/>
                <a:cs typeface="Times New Roman" panose="02020603050405020304" pitchFamily="18" charset="0"/>
              </a:rPr>
              <a:t> accessible in a large section of rural America. </a:t>
            </a:r>
          </a:p>
          <a:p>
            <a:r>
              <a:rPr lang="en-US" sz="2100" dirty="0">
                <a:effectLst/>
                <a:ea typeface="Calibri" panose="020F0502020204030204" pitchFamily="34" charset="0"/>
                <a:cs typeface="Times New Roman" panose="02020603050405020304" pitchFamily="18" charset="0"/>
              </a:rPr>
              <a:t>STC assembled a group of 13 bridge engineers and experts (</a:t>
            </a:r>
            <a:r>
              <a:rPr lang="en-US" sz="2100" dirty="0">
                <a:ea typeface="Calibri" panose="020F0502020204030204" pitchFamily="34" charset="0"/>
                <a:cs typeface="Times New Roman" panose="02020603050405020304" pitchFamily="18" charset="0"/>
              </a:rPr>
              <a:t>county engineers, state DOTs, LTAP programs, universities, engineering firms) </a:t>
            </a:r>
            <a:r>
              <a:rPr lang="en-US" sz="2100" dirty="0">
                <a:effectLst/>
                <a:ea typeface="Calibri" panose="020F0502020204030204" pitchFamily="34" charset="0"/>
                <a:cs typeface="Times New Roman" panose="02020603050405020304" pitchFamily="18" charset="0"/>
              </a:rPr>
              <a:t>from the 13 states that comprise the organization. Three engineers served as principal analysts for the project with the remaining ten engineers or experts serving as advisory committee members.   </a:t>
            </a:r>
          </a:p>
          <a:p>
            <a:r>
              <a:rPr lang="en-US" sz="2100" dirty="0">
                <a:cs typeface="Times New Roman" panose="02020603050405020304" pitchFamily="18" charset="0"/>
              </a:rPr>
              <a:t>STC and farmers can play a role in 1.) Increasing awareness, 2.) Increasing understanding, and 3.) Increasing motivation</a:t>
            </a:r>
            <a:endParaRPr lang="en-US" sz="2100" dirty="0"/>
          </a:p>
        </p:txBody>
      </p:sp>
      <p:pic>
        <p:nvPicPr>
          <p:cNvPr id="4" name="Picture 14" descr="stclogo">
            <a:extLst>
              <a:ext uri="{FF2B5EF4-FFF2-40B4-BE49-F238E27FC236}">
                <a16:creationId xmlns:a16="http://schemas.microsoft.com/office/drawing/2014/main" id="{C625F0ED-7321-4982-9D81-C96049FFBF94}"/>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118518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371" y="332898"/>
            <a:ext cx="8229600" cy="973980"/>
          </a:xfrm>
        </p:spPr>
        <p:txBody>
          <a:bodyPr/>
          <a:lstStyle/>
          <a:p>
            <a:pPr eaLnBrk="1" hangingPunct="1">
              <a:defRPr/>
            </a:pPr>
            <a:r>
              <a:rPr lang="en-US" sz="2800" dirty="0">
                <a:latin typeface="+mn-lt"/>
              </a:rPr>
              <a:t>The Soy Transportation Coalition – Farmer funded &amp; farmer led</a:t>
            </a:r>
          </a:p>
        </p:txBody>
      </p:sp>
      <p:sp>
        <p:nvSpPr>
          <p:cNvPr id="6147" name="Rectangle 3"/>
          <p:cNvSpPr>
            <a:spLocks noGrp="1" noChangeArrowheads="1"/>
          </p:cNvSpPr>
          <p:nvPr>
            <p:ph type="body" idx="1"/>
          </p:nvPr>
        </p:nvSpPr>
        <p:spPr>
          <a:xfrm>
            <a:off x="609600" y="1219200"/>
            <a:ext cx="7353300" cy="5064125"/>
          </a:xfrm>
        </p:spPr>
        <p:txBody>
          <a:bodyPr/>
          <a:lstStyle/>
          <a:p>
            <a:pPr marL="0" indent="0" eaLnBrk="1" hangingPunct="1">
              <a:buNone/>
            </a:pPr>
            <a:r>
              <a:rPr lang="en-US" sz="2000" dirty="0"/>
              <a:t>Established in 2007. Comprised of 13 state soybean organizations, the United Soybean Board, &amp; American Soybean Association.  </a:t>
            </a:r>
          </a:p>
          <a:p>
            <a:pPr eaLnBrk="1" hangingPunct="1">
              <a:buFont typeface="Wingdings" pitchFamily="2" charset="2"/>
              <a:buNone/>
            </a:pPr>
            <a:endParaRPr lang="en-US" dirty="0"/>
          </a:p>
          <a:p>
            <a:pPr eaLnBrk="1" hangingPunct="1"/>
            <a:endParaRPr lang="en-US" dirty="0"/>
          </a:p>
          <a:p>
            <a:pPr eaLnBrk="1" hangingPunct="1"/>
            <a:endParaRPr lang="en-US" dirty="0"/>
          </a:p>
          <a:p>
            <a:pPr eaLnBrk="1" hangingPunct="1"/>
            <a:endParaRPr lang="en-US" dirty="0"/>
          </a:p>
          <a:p>
            <a:pPr eaLnBrk="1" hangingPunct="1">
              <a:buFont typeface="Wingdings" pitchFamily="2" charset="2"/>
              <a:buNone/>
            </a:pPr>
            <a:endParaRPr lang="en-US" dirty="0"/>
          </a:p>
        </p:txBody>
      </p:sp>
      <p:pic>
        <p:nvPicPr>
          <p:cNvPr id="6150" name="Picture 8" descr="ISAsmallLogo"/>
          <p:cNvPicPr>
            <a:picLocks noChangeAspect="1" noChangeArrowheads="1"/>
          </p:cNvPicPr>
          <p:nvPr/>
        </p:nvPicPr>
        <p:blipFill>
          <a:blip r:embed="rId2" cstate="print"/>
          <a:srcRect/>
          <a:stretch>
            <a:fillRect/>
          </a:stretch>
        </p:blipFill>
        <p:spPr bwMode="auto">
          <a:xfrm>
            <a:off x="1972048" y="3015572"/>
            <a:ext cx="1481138" cy="822325"/>
          </a:xfrm>
          <a:prstGeom prst="rect">
            <a:avLst/>
          </a:prstGeom>
          <a:noFill/>
          <a:ln w="9525">
            <a:noFill/>
            <a:miter lim="800000"/>
            <a:headEnd/>
            <a:tailEnd/>
          </a:ln>
        </p:spPr>
      </p:pic>
      <p:pic>
        <p:nvPicPr>
          <p:cNvPr id="6151" name="Picture 9"/>
          <p:cNvPicPr>
            <a:picLocks noChangeAspect="1" noChangeArrowheads="1"/>
          </p:cNvPicPr>
          <p:nvPr/>
        </p:nvPicPr>
        <p:blipFill>
          <a:blip r:embed="rId3" cstate="print"/>
          <a:srcRect/>
          <a:stretch>
            <a:fillRect/>
          </a:stretch>
        </p:blipFill>
        <p:spPr bwMode="auto">
          <a:xfrm>
            <a:off x="7132534" y="3954756"/>
            <a:ext cx="1922463" cy="806450"/>
          </a:xfrm>
          <a:prstGeom prst="rect">
            <a:avLst/>
          </a:prstGeom>
          <a:noFill/>
          <a:ln w="9525">
            <a:noFill/>
            <a:miter lim="800000"/>
            <a:headEnd/>
            <a:tailEnd/>
          </a:ln>
        </p:spPr>
      </p:pic>
      <p:pic>
        <p:nvPicPr>
          <p:cNvPr id="6153" name="Picture 13" descr="stclogo"/>
          <p:cNvPicPr>
            <a:picLocks noChangeAspect="1" noChangeArrowheads="1"/>
          </p:cNvPicPr>
          <p:nvPr/>
        </p:nvPicPr>
        <p:blipFill>
          <a:blip r:embed="rId4" cstate="print"/>
          <a:srcRect/>
          <a:stretch>
            <a:fillRect/>
          </a:stretch>
        </p:blipFill>
        <p:spPr bwMode="auto">
          <a:xfrm>
            <a:off x="7927975" y="5978525"/>
            <a:ext cx="1216025" cy="879475"/>
          </a:xfrm>
          <a:prstGeom prst="rect">
            <a:avLst/>
          </a:prstGeom>
          <a:noFill/>
          <a:ln w="9525">
            <a:noFill/>
            <a:miter lim="800000"/>
            <a:headEnd/>
            <a:tailEnd/>
          </a:ln>
        </p:spPr>
      </p:pic>
      <p:pic>
        <p:nvPicPr>
          <p:cNvPr id="6154" name="Picture 14" descr="stclogo"/>
          <p:cNvPicPr>
            <a:picLocks noChangeAspect="1" noChangeArrowheads="1"/>
          </p:cNvPicPr>
          <p:nvPr/>
        </p:nvPicPr>
        <p:blipFill>
          <a:blip r:embed="rId4" cstate="print"/>
          <a:srcRect/>
          <a:stretch>
            <a:fillRect/>
          </a:stretch>
        </p:blipFill>
        <p:spPr bwMode="auto">
          <a:xfrm>
            <a:off x="7169150" y="5429250"/>
            <a:ext cx="1974850" cy="1428750"/>
          </a:xfrm>
          <a:prstGeom prst="rect">
            <a:avLst/>
          </a:prstGeom>
          <a:noFill/>
          <a:ln w="9525">
            <a:noFill/>
            <a:miter lim="800000"/>
            <a:headEnd/>
            <a:tailEnd/>
          </a:ln>
        </p:spPr>
      </p:pic>
      <p:pic>
        <p:nvPicPr>
          <p:cNvPr id="6159" name="Picture 15" descr="Nebraska Soybean Board">
            <a:hlinkClick r:id="rId5"/>
          </p:cNvPr>
          <p:cNvPicPr>
            <a:picLocks noChangeAspect="1" noChangeArrowheads="1"/>
          </p:cNvPicPr>
          <p:nvPr/>
        </p:nvPicPr>
        <p:blipFill>
          <a:blip r:embed="rId6" cstate="print"/>
          <a:srcRect/>
          <a:stretch>
            <a:fillRect/>
          </a:stretch>
        </p:blipFill>
        <p:spPr bwMode="auto">
          <a:xfrm>
            <a:off x="7589689" y="2820375"/>
            <a:ext cx="1257300" cy="971550"/>
          </a:xfrm>
          <a:prstGeom prst="rect">
            <a:avLst/>
          </a:prstGeom>
          <a:noFill/>
          <a:ln w="9525">
            <a:noFill/>
            <a:miter lim="800000"/>
            <a:headEnd/>
            <a:tailEnd/>
          </a:ln>
        </p:spPr>
      </p:pic>
      <p:pic>
        <p:nvPicPr>
          <p:cNvPr id="6160" name="Picture 2" descr="C:\Users\MikeS\Documents\Mike S\Logo - South Dakota Soybean R&amp;P Council.jpg"/>
          <p:cNvPicPr>
            <a:picLocks noChangeAspect="1" noChangeArrowheads="1"/>
          </p:cNvPicPr>
          <p:nvPr/>
        </p:nvPicPr>
        <p:blipFill>
          <a:blip r:embed="rId7" cstate="print"/>
          <a:srcRect/>
          <a:stretch>
            <a:fillRect/>
          </a:stretch>
        </p:blipFill>
        <p:spPr bwMode="auto">
          <a:xfrm>
            <a:off x="3179837" y="5209584"/>
            <a:ext cx="2244725" cy="914400"/>
          </a:xfrm>
          <a:prstGeom prst="rect">
            <a:avLst/>
          </a:prstGeom>
          <a:noFill/>
          <a:ln w="9525">
            <a:noFill/>
            <a:miter lim="800000"/>
            <a:headEnd/>
            <a:tailEnd/>
          </a:ln>
        </p:spPr>
      </p:pic>
      <p:pic>
        <p:nvPicPr>
          <p:cNvPr id="1026" name="Picture 2" descr="C:\Users\MikeS\AppData\Local\Microsoft\Windows\Temporary Internet Files\Content.IE5\5H6L4681\kssoy-comm-logo.jpg"/>
          <p:cNvPicPr>
            <a:picLocks noChangeAspect="1" noChangeArrowheads="1"/>
          </p:cNvPicPr>
          <p:nvPr/>
        </p:nvPicPr>
        <p:blipFill>
          <a:blip r:embed="rId8" cstate="print"/>
          <a:srcRect/>
          <a:stretch>
            <a:fillRect/>
          </a:stretch>
        </p:blipFill>
        <p:spPr bwMode="auto">
          <a:xfrm>
            <a:off x="6073113" y="2874962"/>
            <a:ext cx="1343025" cy="876300"/>
          </a:xfrm>
          <a:prstGeom prst="rect">
            <a:avLst/>
          </a:prstGeom>
          <a:noFill/>
        </p:spPr>
      </p:pic>
      <p:pic>
        <p:nvPicPr>
          <p:cNvPr id="19" name="Picture 18" descr="C:\Users\MikeS\AppData\Local\Microsoft\Windows\Temporary Internet Files\Content.IE5\2OJM3X1A\SoyCheckoff.jpg"/>
          <p:cNvPicPr>
            <a:picLocks noChangeAspect="1"/>
          </p:cNvPicPr>
          <p:nvPr/>
        </p:nvPicPr>
        <p:blipFill>
          <a:blip r:embed="rId9" cstate="print"/>
          <a:srcRect/>
          <a:stretch>
            <a:fillRect/>
          </a:stretch>
        </p:blipFill>
        <p:spPr bwMode="auto">
          <a:xfrm>
            <a:off x="2267996" y="2152069"/>
            <a:ext cx="2042033" cy="640080"/>
          </a:xfrm>
          <a:prstGeom prst="rect">
            <a:avLst/>
          </a:prstGeom>
          <a:noFill/>
          <a:ln w="9525">
            <a:noFill/>
            <a:miter lim="800000"/>
            <a:headEnd/>
            <a:tailEnd/>
          </a:ln>
        </p:spPr>
      </p:pic>
      <p:pic>
        <p:nvPicPr>
          <p:cNvPr id="2" name="Picture 2" descr="C:\Users\MikeS\AppData\Local\Microsoft\Windows\Temporary Internet Files\Content.IE5\ZJBBH8CD\ISA_Logo_4C_2012.jpg"/>
          <p:cNvPicPr>
            <a:picLocks noChangeAspect="1" noChangeArrowheads="1"/>
          </p:cNvPicPr>
          <p:nvPr/>
        </p:nvPicPr>
        <p:blipFill>
          <a:blip r:embed="rId10" cstate="print"/>
          <a:srcRect/>
          <a:stretch>
            <a:fillRect/>
          </a:stretch>
        </p:blipFill>
        <p:spPr bwMode="auto">
          <a:xfrm>
            <a:off x="3653886" y="3039974"/>
            <a:ext cx="2205494" cy="640080"/>
          </a:xfrm>
          <a:prstGeom prst="rect">
            <a:avLst/>
          </a:prstGeom>
          <a:noFill/>
        </p:spPr>
      </p:pic>
      <p:sp>
        <p:nvSpPr>
          <p:cNvPr id="13" name="Rectangle 14"/>
          <p:cNvSpPr>
            <a:spLocks noChangeArrowheads="1"/>
          </p:cNvSpPr>
          <p:nvPr/>
        </p:nvSpPr>
        <p:spPr bwMode="auto">
          <a:xfrm>
            <a:off x="-7239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887" y="5210061"/>
            <a:ext cx="1898145" cy="91440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9129" y="3787689"/>
            <a:ext cx="962025" cy="1428750"/>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4562" y="4986161"/>
            <a:ext cx="1817979" cy="1030188"/>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3264" y="5216439"/>
            <a:ext cx="1047852" cy="822960"/>
          </a:xfrm>
          <a:prstGeom prst="rect">
            <a:avLst/>
          </a:prstGeom>
        </p:spPr>
      </p:pic>
      <p:pic>
        <p:nvPicPr>
          <p:cNvPr id="8" name="Picture 7" descr="Logo&#10;&#10;Description automatically generated">
            <a:extLst>
              <a:ext uri="{FF2B5EF4-FFF2-40B4-BE49-F238E27FC236}">
                <a16:creationId xmlns:a16="http://schemas.microsoft.com/office/drawing/2014/main" id="{0529F5BF-186D-4D57-B0CF-90D6622C2BD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4208" y="2228961"/>
            <a:ext cx="1227776" cy="64008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F8AECDD9-C9AD-444D-9F6E-6FBB95EEDF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2134" y="3976775"/>
            <a:ext cx="2525898" cy="82296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A4386485-1398-40E7-9696-89F2910C72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4256" y="3940829"/>
            <a:ext cx="2402543" cy="914400"/>
          </a:xfrm>
          <a:prstGeom prst="rect">
            <a:avLst/>
          </a:prstGeom>
        </p:spPr>
      </p:pic>
      <p:pic>
        <p:nvPicPr>
          <p:cNvPr id="22" name="Picture 21" descr="A black and white sign&#10;&#10;Description automatically generated with medium confidence">
            <a:extLst>
              <a:ext uri="{FF2B5EF4-FFF2-40B4-BE49-F238E27FC236}">
                <a16:creationId xmlns:a16="http://schemas.microsoft.com/office/drawing/2014/main" id="{C78D0837-466A-46AF-B583-2E5F9D71699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255" y="3031895"/>
            <a:ext cx="1784465" cy="640080"/>
          </a:xfrm>
          <a:prstGeom prst="rect">
            <a:avLst/>
          </a:prstGeom>
          <a:noFill/>
          <a:ln>
            <a:noFill/>
          </a:ln>
        </p:spPr>
      </p:pic>
    </p:spTree>
    <p:extLst>
      <p:ext uri="{BB962C8B-B14F-4D97-AF65-F5344CB8AC3E}">
        <p14:creationId xmlns:p14="http://schemas.microsoft.com/office/powerpoint/2010/main" val="4087649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DBFF-15B9-4AD2-8812-2B35411BD097}"/>
              </a:ext>
            </a:extLst>
          </p:cNvPr>
          <p:cNvSpPr>
            <a:spLocks noGrp="1"/>
          </p:cNvSpPr>
          <p:nvPr>
            <p:ph type="title"/>
          </p:nvPr>
        </p:nvSpPr>
        <p:spPr/>
        <p:txBody>
          <a:bodyPr/>
          <a:lstStyle/>
          <a:p>
            <a:r>
              <a:rPr lang="en-US" sz="3200" dirty="0">
                <a:effectLst/>
                <a:latin typeface="+mn-lt"/>
                <a:ea typeface="Calibri" panose="020F0502020204030204" pitchFamily="34" charset="0"/>
                <a:cs typeface="Times New Roman" panose="02020603050405020304" pitchFamily="18" charset="0"/>
              </a:rPr>
              <a:t>The Top 20 Innovations for Rural Bridge Replacement and Repair</a:t>
            </a:r>
            <a:endParaRPr lang="en-US" sz="3200" dirty="0">
              <a:latin typeface="+mn-lt"/>
            </a:endParaRPr>
          </a:p>
        </p:txBody>
      </p:sp>
      <p:sp>
        <p:nvSpPr>
          <p:cNvPr id="3" name="Content Placeholder 2">
            <a:extLst>
              <a:ext uri="{FF2B5EF4-FFF2-40B4-BE49-F238E27FC236}">
                <a16:creationId xmlns:a16="http://schemas.microsoft.com/office/drawing/2014/main" id="{F0536CA1-DB82-44C7-A031-A77D6E65C8F7}"/>
              </a:ext>
            </a:extLst>
          </p:cNvPr>
          <p:cNvSpPr>
            <a:spLocks noGrp="1"/>
          </p:cNvSpPr>
          <p:nvPr>
            <p:ph idx="1"/>
          </p:nvPr>
        </p:nvSpPr>
        <p:spPr>
          <a:xfrm>
            <a:off x="457200" y="1417638"/>
            <a:ext cx="8229600" cy="4713287"/>
          </a:xfrm>
        </p:spPr>
        <p:txBody>
          <a:bodyPr numCol="2"/>
          <a:lstStyle/>
          <a:p>
            <a:pPr marL="0" marR="0" indent="0">
              <a:lnSpc>
                <a:spcPct val="107000"/>
              </a:lnSpc>
              <a:spcBef>
                <a:spcPts val="0"/>
              </a:spcBef>
              <a:spcAft>
                <a:spcPts val="0"/>
              </a:spcAft>
              <a:buNone/>
            </a:pPr>
            <a:r>
              <a:rPr lang="en-US" sz="1800" u="sng" dirty="0">
                <a:effectLst/>
                <a:ea typeface="Calibri" panose="020F0502020204030204" pitchFamily="34" charset="0"/>
                <a:cs typeface="Times New Roman" panose="02020603050405020304" pitchFamily="18" charset="0"/>
              </a:rPr>
              <a:t>Bridge Replacement Innovations</a:t>
            </a:r>
            <a:endParaRPr lang="en-US" sz="1800" dirty="0">
              <a:effectLst/>
              <a:ea typeface="Calibri" panose="020F0502020204030204" pitchFamily="34" charset="0"/>
              <a:cs typeface="Times New Roman" panose="02020603050405020304" pitchFamily="18"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Railroad Flat Car Bridges </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Geosynthetic Reinforced Soil – Integrated Bridge System (GRS-IBS)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Vibratory H-Piling Drivers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Buried Soil Structures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All Steel Piers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Galvanized H-Piling</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Press Brake Tub Girders </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Galvanized Steel Beams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Prestressed Precast Double Tees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Precast Inverted Tee Slab Span Bridges</a:t>
            </a:r>
            <a:endParaRPr lang="en-US" sz="1800" dirty="0">
              <a:effectLst/>
              <a:ea typeface="Calibri" panose="020F0502020204030204" pitchFamily="34" charset="0"/>
            </a:endParaRPr>
          </a:p>
          <a:p>
            <a:pPr marL="0" marR="0" indent="0">
              <a:lnSpc>
                <a:spcPct val="107000"/>
              </a:lnSpc>
              <a:spcBef>
                <a:spcPts val="0"/>
              </a:spcBef>
              <a:spcAft>
                <a:spcPts val="0"/>
              </a:spcAft>
              <a:buNone/>
            </a:pPr>
            <a:endParaRPr lang="en-US" sz="1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u="sng"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u="sng" dirty="0">
                <a:effectLst/>
                <a:ea typeface="Calibri" panose="020F0502020204030204" pitchFamily="34" charset="0"/>
                <a:cs typeface="Times New Roman" panose="02020603050405020304" pitchFamily="18" charset="0"/>
              </a:rPr>
              <a:t>Bridge Repair Innovations</a:t>
            </a:r>
            <a:endParaRPr lang="en-US" sz="1800" dirty="0">
              <a:effectLst/>
              <a:ea typeface="Calibri" panose="020F0502020204030204" pitchFamily="34" charset="0"/>
              <a:cs typeface="Times New Roman" panose="02020603050405020304" pitchFamily="18"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Piling Encasements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Concrete Pier Piling Repairs </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Driving Piling through Decks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Epoxy Deck Injections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Deck Overlays with Type O Concrete and Plasticizers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Deck Patching</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Thin Polymer Concrete Overlays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Penetrating Concrete Sealers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Spot Cleaning Painting Steel Beams</a:t>
            </a:r>
            <a:endParaRPr lang="en-US" sz="1800" dirty="0">
              <a:effectLst/>
              <a:ea typeface="Calibri" panose="020F0502020204030204" pitchFamily="34" charset="0"/>
            </a:endParaRPr>
          </a:p>
          <a:p>
            <a:pPr marR="0" lvl="0">
              <a:lnSpc>
                <a:spcPct val="105000"/>
              </a:lnSpc>
              <a:spcBef>
                <a:spcPts val="0"/>
              </a:spcBef>
              <a:spcAft>
                <a:spcPts val="0"/>
              </a:spcAft>
              <a:buFont typeface="Arial" panose="020B0604020202020204" pitchFamily="34" charset="0"/>
              <a:buChar char="•"/>
            </a:pPr>
            <a:r>
              <a:rPr lang="en-US" sz="1800" dirty="0">
                <a:effectLst/>
                <a:ea typeface="Times New Roman" panose="02020603050405020304" pitchFamily="18" charset="0"/>
              </a:rPr>
              <a:t>Concrete Overlay on Adjacent Box Beams</a:t>
            </a:r>
            <a:endParaRPr lang="en-US" sz="1800" dirty="0">
              <a:effectLst/>
              <a:ea typeface="Calibri" panose="020F0502020204030204" pitchFamily="34" charset="0"/>
            </a:endParaRPr>
          </a:p>
          <a:p>
            <a:endParaRPr lang="en-US" dirty="0"/>
          </a:p>
        </p:txBody>
      </p:sp>
      <p:pic>
        <p:nvPicPr>
          <p:cNvPr id="4" name="Picture 14" descr="stclogo">
            <a:extLst>
              <a:ext uri="{FF2B5EF4-FFF2-40B4-BE49-F238E27FC236}">
                <a16:creationId xmlns:a16="http://schemas.microsoft.com/office/drawing/2014/main" id="{C625F0ED-7321-4982-9D81-C96049FFBF94}"/>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750384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222D-C4DE-48FC-9823-BADC16CEEBD5}"/>
              </a:ext>
            </a:extLst>
          </p:cNvPr>
          <p:cNvSpPr>
            <a:spLocks noGrp="1"/>
          </p:cNvSpPr>
          <p:nvPr>
            <p:ph type="title"/>
          </p:nvPr>
        </p:nvSpPr>
        <p:spPr/>
        <p:txBody>
          <a:bodyPr/>
          <a:lstStyle/>
          <a:p>
            <a:r>
              <a:rPr lang="en-US" sz="2800" dirty="0">
                <a:latin typeface="+mn-lt"/>
              </a:rPr>
              <a:t>Principal Analysts &amp; Advisory Committee Members</a:t>
            </a:r>
          </a:p>
        </p:txBody>
      </p:sp>
      <p:sp>
        <p:nvSpPr>
          <p:cNvPr id="3" name="Content Placeholder 2">
            <a:extLst>
              <a:ext uri="{FF2B5EF4-FFF2-40B4-BE49-F238E27FC236}">
                <a16:creationId xmlns:a16="http://schemas.microsoft.com/office/drawing/2014/main" id="{3FBCBFD8-DB98-4246-9AF0-F7A3A3AA92C6}"/>
              </a:ext>
            </a:extLst>
          </p:cNvPr>
          <p:cNvSpPr>
            <a:spLocks noGrp="1"/>
          </p:cNvSpPr>
          <p:nvPr>
            <p:ph idx="1"/>
          </p:nvPr>
        </p:nvSpPr>
        <p:spPr>
          <a:xfrm>
            <a:off x="457200" y="914400"/>
            <a:ext cx="8229600" cy="5216525"/>
          </a:xfrm>
        </p:spPr>
        <p:txBody>
          <a:bodyPr/>
          <a:lstStyle/>
          <a:p>
            <a:pPr marL="0" marR="0" indent="0">
              <a:lnSpc>
                <a:spcPct val="107000"/>
              </a:lnSpc>
              <a:spcBef>
                <a:spcPts val="0"/>
              </a:spcBef>
              <a:spcAft>
                <a:spcPts val="0"/>
              </a:spcAft>
              <a:buNone/>
            </a:pPr>
            <a:r>
              <a:rPr lang="en-US" sz="1200" u="sng" dirty="0">
                <a:effectLst/>
                <a:ea typeface="Calibri" panose="020F0502020204030204" pitchFamily="34" charset="0"/>
                <a:cs typeface="Times New Roman" panose="02020603050405020304" pitchFamily="18" charset="0"/>
              </a:rPr>
              <a:t>Principal Analysts:</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Indiana: Pat Conner, P.E. (Lead Engineer, Asset Management, Local Technical Assistance Program at Purdue University)</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Iowa: Brian Keierleber, P.E. (County Engineer, Buchanan County, Iowa; President of the National Association of County Engineers – 2017-2018)</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North Dakota: Kelly Bengtson, P.E. (Bridge and Pavement Engineer – Upper Great Plains Transportation Institute at North Dakota State University)</a:t>
            </a:r>
            <a:endParaRPr lang="en-US" sz="1200" dirty="0">
              <a:effectLst/>
              <a:ea typeface="Calibri" panose="020F0502020204030204" pitchFamily="34" charset="0"/>
            </a:endParaRPr>
          </a:p>
          <a:p>
            <a:pPr marL="0" marR="0" indent="0">
              <a:spcBef>
                <a:spcPts val="0"/>
              </a:spcBef>
              <a:spcAft>
                <a:spcPts val="0"/>
              </a:spcAft>
              <a:buNone/>
            </a:pPr>
            <a:r>
              <a:rPr lang="en-US" sz="1200" dirty="0">
                <a:effectLst/>
                <a:ea typeface="Times New Roman" panose="02020603050405020304" pitchFamily="18" charset="0"/>
              </a:rPr>
              <a:t> </a:t>
            </a:r>
            <a:endParaRPr lang="en-US" sz="1200" dirty="0">
              <a:effectLst/>
              <a:ea typeface="Calibri" panose="020F0502020204030204" pitchFamily="34" charset="0"/>
            </a:endParaRPr>
          </a:p>
          <a:p>
            <a:pPr marL="0" marR="0" indent="0">
              <a:lnSpc>
                <a:spcPct val="107000"/>
              </a:lnSpc>
              <a:spcBef>
                <a:spcPts val="0"/>
              </a:spcBef>
              <a:spcAft>
                <a:spcPts val="0"/>
              </a:spcAft>
              <a:buNone/>
            </a:pPr>
            <a:r>
              <a:rPr lang="en-US" sz="1200" u="sng" dirty="0">
                <a:effectLst/>
                <a:ea typeface="Calibri" panose="020F0502020204030204" pitchFamily="34" charset="0"/>
                <a:cs typeface="Times New Roman" panose="02020603050405020304" pitchFamily="18" charset="0"/>
              </a:rPr>
              <a:t>Advisory Committee Members:</a:t>
            </a:r>
            <a:endParaRPr lang="en-US" sz="1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Illinois: Duane Ratermann, P.E. (County Engineer, Knox County, Illinois; President of the National Association of County Engineers – 2015-2016; President of the Illinois Association of County Engineers – 2019-2020)</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Kansas: Calvin Reed, P.E. (Director of Engineering and Design – Kansas Department of Transportation)</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Kentucky: Duane Campbell, P.E. (County Engineer, Boyle County, Kentucky; President of the Kentucky Association of County Engineers and Road Supervisors) </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Michigan: Dave Juntunen, P.E. (former Bridge Engineer – Michigan Department of Transportation; Bridge Management Practice Lead – The Kercher Group) </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Minnesota: Dave </a:t>
            </a:r>
            <a:r>
              <a:rPr lang="en-US" sz="1200" dirty="0" err="1">
                <a:effectLst/>
                <a:ea typeface="Times New Roman" panose="02020603050405020304" pitchFamily="18" charset="0"/>
              </a:rPr>
              <a:t>Conkel</a:t>
            </a:r>
            <a:r>
              <a:rPr lang="en-US" sz="1200" dirty="0">
                <a:effectLst/>
                <a:ea typeface="Times New Roman" panose="02020603050405020304" pitchFamily="18" charset="0"/>
              </a:rPr>
              <a:t>, P.E. (State Aid Bridge Engineer – Minnesota Department of Transportation)</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Missouri: </a:t>
            </a:r>
            <a:r>
              <a:rPr lang="en-US" sz="1200" dirty="0" err="1">
                <a:effectLst/>
                <a:ea typeface="Times New Roman" panose="02020603050405020304" pitchFamily="18" charset="0"/>
              </a:rPr>
              <a:t>Derin</a:t>
            </a:r>
            <a:r>
              <a:rPr lang="en-US" sz="1200" dirty="0">
                <a:effectLst/>
                <a:ea typeface="Times New Roman" panose="02020603050405020304" pitchFamily="18" charset="0"/>
              </a:rPr>
              <a:t> Campbell, P.E. (former County Engineer, Boone County, Missouri; Project Manager – Allstate Consultants, LLC)</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Nebraska: Josh Steelman, P.E. (Associate Professor, Civil Engineering – University of Nebraska)</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Ohio: Warren Schlatter, P.E. (County Engineer, Defiance County, Ohio)</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South Dakota: Andrew Peterson (Field Services Manager – Local Technical Assistance Program at South Dakota State University)</a:t>
            </a:r>
            <a:endParaRPr lang="en-US" sz="12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ea typeface="Times New Roman" panose="02020603050405020304" pitchFamily="18" charset="0"/>
              </a:rPr>
              <a:t>Tennessee: Matt Cate, P.E. (Director, Tennessee Transportation Assistance Program – University of Tennessee)</a:t>
            </a:r>
            <a:endParaRPr lang="en-US" sz="1200" dirty="0">
              <a:effectLst/>
              <a:ea typeface="Calibri" panose="020F0502020204030204" pitchFamily="34" charset="0"/>
            </a:endParaRPr>
          </a:p>
          <a:p>
            <a:endParaRPr lang="en-US" dirty="0"/>
          </a:p>
        </p:txBody>
      </p:sp>
      <p:pic>
        <p:nvPicPr>
          <p:cNvPr id="4" name="Picture 14" descr="stclogo">
            <a:extLst>
              <a:ext uri="{FF2B5EF4-FFF2-40B4-BE49-F238E27FC236}">
                <a16:creationId xmlns:a16="http://schemas.microsoft.com/office/drawing/2014/main" id="{25E86AC0-466B-47F8-9A7A-7004F3EA3BCA}"/>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070850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A1EC-0E67-4678-9535-C0F318E3337D}"/>
              </a:ext>
            </a:extLst>
          </p:cNvPr>
          <p:cNvSpPr>
            <a:spLocks noGrp="1"/>
          </p:cNvSpPr>
          <p:nvPr>
            <p:ph type="title"/>
          </p:nvPr>
        </p:nvSpPr>
        <p:spPr/>
        <p:txBody>
          <a:bodyPr/>
          <a:lstStyle/>
          <a:p>
            <a:endParaRPr lang="en-US"/>
          </a:p>
        </p:txBody>
      </p:sp>
      <p:pic>
        <p:nvPicPr>
          <p:cNvPr id="5" name="Content Placeholder 4" descr="Graphical user interface, application, Word&#10;&#10;Description automatically generated">
            <a:extLst>
              <a:ext uri="{FF2B5EF4-FFF2-40B4-BE49-F238E27FC236}">
                <a16:creationId xmlns:a16="http://schemas.microsoft.com/office/drawing/2014/main" id="{7DCDC265-880F-4AEA-843C-823D35E987AA}"/>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22" y="0"/>
            <a:ext cx="9144000" cy="6858000"/>
          </a:xfrm>
        </p:spPr>
      </p:pic>
    </p:spTree>
    <p:extLst>
      <p:ext uri="{BB962C8B-B14F-4D97-AF65-F5344CB8AC3E}">
        <p14:creationId xmlns:p14="http://schemas.microsoft.com/office/powerpoint/2010/main" val="2123865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41C5-4ABE-449E-B126-514B81F59193}"/>
              </a:ext>
            </a:extLst>
          </p:cNvPr>
          <p:cNvSpPr>
            <a:spLocks noGrp="1"/>
          </p:cNvSpPr>
          <p:nvPr>
            <p:ph type="title"/>
          </p:nvPr>
        </p:nvSpPr>
        <p:spPr/>
        <p:txBody>
          <a:bodyPr/>
          <a:lstStyle/>
          <a:p>
            <a:r>
              <a:rPr lang="en-US" sz="3400" dirty="0">
                <a:latin typeface="+mn-lt"/>
              </a:rPr>
              <a:t>Railroad Flatcar Bridges</a:t>
            </a:r>
          </a:p>
        </p:txBody>
      </p:sp>
      <p:pic>
        <p:nvPicPr>
          <p:cNvPr id="5" name="Content Placeholder 4" descr="A picture containing text, grass, outdoor&#10;&#10;Description automatically generated">
            <a:extLst>
              <a:ext uri="{FF2B5EF4-FFF2-40B4-BE49-F238E27FC236}">
                <a16:creationId xmlns:a16="http://schemas.microsoft.com/office/drawing/2014/main" id="{C4F265C6-EF43-4068-B583-2F0EDCCDDC2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20044"/>
            <a:ext cx="9144000" cy="5943600"/>
          </a:xfrm>
        </p:spPr>
      </p:pic>
    </p:spTree>
    <p:extLst>
      <p:ext uri="{BB962C8B-B14F-4D97-AF65-F5344CB8AC3E}">
        <p14:creationId xmlns:p14="http://schemas.microsoft.com/office/powerpoint/2010/main" val="324613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C38A-539B-4F0B-809A-99A6D290F4E3}"/>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with medium confidence">
            <a:extLst>
              <a:ext uri="{FF2B5EF4-FFF2-40B4-BE49-F238E27FC236}">
                <a16:creationId xmlns:a16="http://schemas.microsoft.com/office/drawing/2014/main" id="{174A1F88-E93E-4AEF-BD39-6FD721054D3A}"/>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10388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A2A5-0B2F-4065-A1E9-4378757DEC2A}"/>
              </a:ext>
            </a:extLst>
          </p:cNvPr>
          <p:cNvSpPr>
            <a:spLocks noGrp="1"/>
          </p:cNvSpPr>
          <p:nvPr>
            <p:ph type="title"/>
          </p:nvPr>
        </p:nvSpPr>
        <p:spPr/>
        <p:txBody>
          <a:bodyPr/>
          <a:lstStyle/>
          <a:p>
            <a:r>
              <a:rPr lang="en-US" sz="3400" dirty="0">
                <a:latin typeface="+mn-lt"/>
              </a:rPr>
              <a:t>Vibratory H-Piling Drivers</a:t>
            </a:r>
          </a:p>
        </p:txBody>
      </p:sp>
      <p:pic>
        <p:nvPicPr>
          <p:cNvPr id="5" name="Content Placeholder 4" descr="A picture containing power shovel, yellow, outdoor, sky&#10;&#10;Description automatically generated">
            <a:extLst>
              <a:ext uri="{FF2B5EF4-FFF2-40B4-BE49-F238E27FC236}">
                <a16:creationId xmlns:a16="http://schemas.microsoft.com/office/drawing/2014/main" id="{ACB4ADFF-2AC3-4D62-9EC0-15C118CF52E7}"/>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14400"/>
            <a:ext cx="9144000" cy="5943600"/>
          </a:xfrm>
        </p:spPr>
      </p:pic>
    </p:spTree>
    <p:extLst>
      <p:ext uri="{BB962C8B-B14F-4D97-AF65-F5344CB8AC3E}">
        <p14:creationId xmlns:p14="http://schemas.microsoft.com/office/powerpoint/2010/main" val="1561264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F90D-DEBD-4022-8F83-F145B6722365}"/>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0FF35BC8-0BF1-4F9B-BB4C-870F406F54A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0077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AD04-5D2B-47DC-AFDD-D0B44B4147E8}"/>
              </a:ext>
            </a:extLst>
          </p:cNvPr>
          <p:cNvSpPr>
            <a:spLocks noGrp="1"/>
          </p:cNvSpPr>
          <p:nvPr>
            <p:ph type="title"/>
          </p:nvPr>
        </p:nvSpPr>
        <p:spPr/>
        <p:txBody>
          <a:bodyPr/>
          <a:lstStyle/>
          <a:p>
            <a:r>
              <a:rPr lang="en-US" sz="3600" dirty="0">
                <a:latin typeface="+mn-lt"/>
              </a:rPr>
              <a:t>Buried Soil Structures</a:t>
            </a:r>
          </a:p>
        </p:txBody>
      </p:sp>
      <p:pic>
        <p:nvPicPr>
          <p:cNvPr id="5" name="Content Placeholder 4" descr="A picture containing text, outdoor, sky, building&#10;&#10;Description automatically generated">
            <a:extLst>
              <a:ext uri="{FF2B5EF4-FFF2-40B4-BE49-F238E27FC236}">
                <a16:creationId xmlns:a16="http://schemas.microsoft.com/office/drawing/2014/main" id="{427F9212-869A-4A23-ABA9-41BACFEE0415}"/>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14400"/>
            <a:ext cx="9144000" cy="5943600"/>
          </a:xfrm>
        </p:spPr>
      </p:pic>
    </p:spTree>
    <p:extLst>
      <p:ext uri="{BB962C8B-B14F-4D97-AF65-F5344CB8AC3E}">
        <p14:creationId xmlns:p14="http://schemas.microsoft.com/office/powerpoint/2010/main" val="1756530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7319-8CA8-4375-81BB-83958D34F07F}"/>
              </a:ext>
            </a:extLst>
          </p:cNvPr>
          <p:cNvSpPr>
            <a:spLocks noGrp="1"/>
          </p:cNvSpPr>
          <p:nvPr>
            <p:ph type="title"/>
          </p:nvPr>
        </p:nvSpPr>
        <p:spPr/>
        <p:txBody>
          <a:bodyPr/>
          <a:lstStyle/>
          <a:p>
            <a:r>
              <a:rPr lang="en-US" sz="3600" dirty="0">
                <a:latin typeface="+mn-lt"/>
              </a:rPr>
              <a:t>Bridge Load Testing Initiative</a:t>
            </a:r>
          </a:p>
        </p:txBody>
      </p:sp>
      <p:sp>
        <p:nvSpPr>
          <p:cNvPr id="3" name="Content Placeholder 2">
            <a:extLst>
              <a:ext uri="{FF2B5EF4-FFF2-40B4-BE49-F238E27FC236}">
                <a16:creationId xmlns:a16="http://schemas.microsoft.com/office/drawing/2014/main" id="{DA13ACC7-ADAC-4DED-BAAB-4F64C4606FC0}"/>
              </a:ext>
            </a:extLst>
          </p:cNvPr>
          <p:cNvSpPr>
            <a:spLocks noGrp="1"/>
          </p:cNvSpPr>
          <p:nvPr>
            <p:ph idx="1"/>
          </p:nvPr>
        </p:nvSpPr>
        <p:spPr>
          <a:xfrm>
            <a:off x="457200" y="838200"/>
            <a:ext cx="8229600" cy="5292725"/>
          </a:xfrm>
        </p:spPr>
        <p:txBody>
          <a:bodyPr/>
          <a:lstStyle/>
          <a:p>
            <a:pPr lvl="0"/>
            <a:r>
              <a:rPr lang="en-US" sz="2000" dirty="0"/>
              <a:t>Working with local government, state government, engineering firms, &amp;/or universities to promote rural areas having greater access to load testing technology. The greater utilization of this technology will:</a:t>
            </a:r>
          </a:p>
          <a:p>
            <a:pPr marL="801687" lvl="1" indent="-457200">
              <a:buFont typeface="+mj-lt"/>
              <a:buAutoNum type="arabicPeriod"/>
            </a:pPr>
            <a:r>
              <a:rPr lang="en-US" sz="1800" dirty="0"/>
              <a:t>Reduce the likelihood of rural bridges being unnecessarily load restricted</a:t>
            </a:r>
          </a:p>
          <a:p>
            <a:pPr marL="801687" lvl="1" indent="-457200">
              <a:buFont typeface="+mj-lt"/>
              <a:buAutoNum type="arabicPeriod"/>
            </a:pPr>
            <a:r>
              <a:rPr lang="en-US" sz="1800" dirty="0"/>
              <a:t>Increase the likelihood of taxpayer funding being allocated more strategically to those bridges in greatest need of repair or replacement</a:t>
            </a:r>
          </a:p>
          <a:p>
            <a:pPr lvl="0"/>
            <a:r>
              <a:rPr lang="en-US" sz="2000" dirty="0"/>
              <a:t>STC has authorized $10,000 to facilitate bridge load testing projects in each of the 13 states that comprise the organization. Total funding allocated: $130,000. Tested bridges must be located in rural areas in which soybeans are transported.  </a:t>
            </a:r>
          </a:p>
          <a:p>
            <a:pPr lvl="0"/>
            <a:r>
              <a:rPr lang="en-US" sz="2000" dirty="0"/>
              <a:t>Bridge load testing is not the solution to all our problems, but it is an effective tool in the toolbox that should be more accessible – especially in rural areas.</a:t>
            </a:r>
          </a:p>
          <a:p>
            <a:endParaRPr lang="en-US" dirty="0"/>
          </a:p>
        </p:txBody>
      </p:sp>
      <p:pic>
        <p:nvPicPr>
          <p:cNvPr id="4" name="Picture 4" descr="stclogo">
            <a:extLst>
              <a:ext uri="{FF2B5EF4-FFF2-40B4-BE49-F238E27FC236}">
                <a16:creationId xmlns:a16="http://schemas.microsoft.com/office/drawing/2014/main" id="{F346FC6E-B662-4936-A66B-7E262B87E773}"/>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38959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28600"/>
            <a:ext cx="8458200" cy="1139825"/>
          </a:xfrm>
        </p:spPr>
        <p:txBody>
          <a:bodyPr/>
          <a:lstStyle/>
          <a:p>
            <a:pPr eaLnBrk="1" hangingPunct="1">
              <a:defRPr/>
            </a:pPr>
            <a:r>
              <a:rPr lang="en-US" sz="2600" dirty="0">
                <a:latin typeface="+mn-lt"/>
              </a:rPr>
              <a:t>Bridge Load Testing Initiative: Midland County, Michigan</a:t>
            </a:r>
          </a:p>
        </p:txBody>
      </p:sp>
      <p:sp>
        <p:nvSpPr>
          <p:cNvPr id="6147" name="Rectangle 3"/>
          <p:cNvSpPr>
            <a:spLocks noGrp="1" noChangeArrowheads="1"/>
          </p:cNvSpPr>
          <p:nvPr>
            <p:ph type="body" idx="1"/>
          </p:nvPr>
        </p:nvSpPr>
        <p:spPr>
          <a:xfrm>
            <a:off x="0" y="1295400"/>
            <a:ext cx="9144000" cy="4876800"/>
          </a:xfrm>
        </p:spPr>
        <p:txBody>
          <a:bodyPr/>
          <a:lstStyle/>
          <a:p>
            <a:pPr lvl="0"/>
            <a:endParaRPr lang="en-US" sz="1600" dirty="0"/>
          </a:p>
          <a:p>
            <a:pPr lvl="0"/>
            <a:endParaRPr lang="en-US" sz="1600" dirty="0"/>
          </a:p>
          <a:p>
            <a:pPr lvl="0"/>
            <a:endParaRPr lang="en-US" sz="1600" dirty="0"/>
          </a:p>
          <a:p>
            <a:pPr lvl="0"/>
            <a:endParaRPr lang="en-US" sz="1600" dirty="0"/>
          </a:p>
          <a:p>
            <a:pPr lvl="0"/>
            <a:endParaRPr lang="en-US" sz="1600" dirty="0"/>
          </a:p>
          <a:p>
            <a:pPr lvl="0"/>
            <a:endParaRPr lang="en-US" sz="1600" dirty="0"/>
          </a:p>
          <a:p>
            <a:pPr lvl="0"/>
            <a:endParaRPr lang="en-US" sz="1600" dirty="0"/>
          </a:p>
          <a:p>
            <a:pPr lvl="0"/>
            <a:r>
              <a:rPr lang="en-US" sz="1800" dirty="0"/>
              <a:t>Project agreed to with Midland County Road Commission; Contract signed; Lifespan Technologies traveled to Midland County to conduct training on the equipment</a:t>
            </a:r>
          </a:p>
          <a:p>
            <a:pPr lvl="0"/>
            <a:r>
              <a:rPr lang="en-US" sz="1800" dirty="0"/>
              <a:t>Total up front cost of the project: $22,000 (approximately $23,000 currently)</a:t>
            </a:r>
          </a:p>
          <a:p>
            <a:pPr lvl="1"/>
            <a:r>
              <a:rPr lang="en-US" sz="1400" dirty="0"/>
              <a:t>Sensor kit with covers, training manuals, &amp; shipping</a:t>
            </a:r>
          </a:p>
          <a:p>
            <a:pPr lvl="1"/>
            <a:r>
              <a:rPr lang="en-US" sz="1400" dirty="0"/>
              <a:t>On site training (approximately 6 hours) </a:t>
            </a:r>
          </a:p>
          <a:p>
            <a:pPr lvl="1"/>
            <a:r>
              <a:rPr lang="en-US" sz="1400" dirty="0"/>
              <a:t>Calibration spreadsheet</a:t>
            </a:r>
          </a:p>
          <a:p>
            <a:pPr lvl="0"/>
            <a:r>
              <a:rPr lang="en-US" sz="1800" dirty="0"/>
              <a:t>$22,000 - $10,000 (STC contribution) = $12,000 total up front cost to Midland County (approximately $13,000 currently)</a:t>
            </a:r>
          </a:p>
          <a:p>
            <a:pPr lvl="0"/>
            <a:endParaRPr lang="en-US" sz="1600" dirty="0"/>
          </a:p>
          <a:p>
            <a:pPr lvl="0"/>
            <a:endParaRPr lang="en-US" sz="1600" dirty="0"/>
          </a:p>
          <a:p>
            <a:pPr marL="0" lvl="0" indent="0">
              <a:buNone/>
            </a:pPr>
            <a:endParaRPr lang="en-US" sz="1600" dirty="0"/>
          </a:p>
        </p:txBody>
      </p:sp>
      <p:pic>
        <p:nvPicPr>
          <p:cNvPr id="6148" name="Picture 4" descr="stclogo"/>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178" y="839097"/>
            <a:ext cx="1905000" cy="2228850"/>
          </a:xfrm>
          <a:prstGeom prst="rect">
            <a:avLst/>
          </a:prstGeom>
          <a:noFill/>
          <a:ln w="9525">
            <a:noFill/>
            <a:miter lim="800000"/>
            <a:headEnd/>
            <a:tailEnd/>
          </a:ln>
        </p:spPr>
      </p:pic>
      <p:pic>
        <p:nvPicPr>
          <p:cNvPr id="3" name="Picture 2">
            <a:extLst>
              <a:ext uri="{FF2B5EF4-FFF2-40B4-BE49-F238E27FC236}">
                <a16:creationId xmlns:a16="http://schemas.microsoft.com/office/drawing/2014/main" id="{E396174A-37F0-4AE2-8264-F40D4784E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8900" y="798512"/>
            <a:ext cx="3048000" cy="2286000"/>
          </a:xfrm>
          <a:prstGeom prst="rect">
            <a:avLst/>
          </a:prstGeom>
        </p:spPr>
      </p:pic>
      <p:pic>
        <p:nvPicPr>
          <p:cNvPr id="6" name="Picture 5">
            <a:extLst>
              <a:ext uri="{FF2B5EF4-FFF2-40B4-BE49-F238E27FC236}">
                <a16:creationId xmlns:a16="http://schemas.microsoft.com/office/drawing/2014/main" id="{5D43B0AA-7B6E-4030-AE0C-E856E9D34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900" y="798512"/>
            <a:ext cx="3048000" cy="2286000"/>
          </a:xfrm>
          <a:prstGeom prst="rect">
            <a:avLst/>
          </a:prstGeom>
        </p:spPr>
      </p:pic>
    </p:spTree>
    <p:extLst>
      <p:ext uri="{BB962C8B-B14F-4D97-AF65-F5344CB8AC3E}">
        <p14:creationId xmlns:p14="http://schemas.microsoft.com/office/powerpoint/2010/main" val="222591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B005-B316-82CD-B5CB-71715A36726C}"/>
              </a:ext>
            </a:extLst>
          </p:cNvPr>
          <p:cNvSpPr>
            <a:spLocks noGrp="1"/>
          </p:cNvSpPr>
          <p:nvPr>
            <p:ph type="title"/>
          </p:nvPr>
        </p:nvSpPr>
        <p:spPr/>
        <p:txBody>
          <a:bodyPr/>
          <a:lstStyle/>
          <a:p>
            <a:r>
              <a:rPr lang="en-US" sz="3400" dirty="0">
                <a:latin typeface="+mn-lt"/>
              </a:rPr>
              <a:t>Farmer organizations: A natural collaboration opportunity with state DOTs.</a:t>
            </a:r>
          </a:p>
        </p:txBody>
      </p:sp>
      <p:sp>
        <p:nvSpPr>
          <p:cNvPr id="3" name="Content Placeholder 2">
            <a:extLst>
              <a:ext uri="{FF2B5EF4-FFF2-40B4-BE49-F238E27FC236}">
                <a16:creationId xmlns:a16="http://schemas.microsoft.com/office/drawing/2014/main" id="{41E9A41C-7A33-F6F8-9A22-E803C1E3FAE8}"/>
              </a:ext>
            </a:extLst>
          </p:cNvPr>
          <p:cNvSpPr>
            <a:spLocks noGrp="1"/>
          </p:cNvSpPr>
          <p:nvPr>
            <p:ph idx="1"/>
          </p:nvPr>
        </p:nvSpPr>
        <p:spPr>
          <a:xfrm>
            <a:off x="457200" y="1524000"/>
            <a:ext cx="8229600" cy="4606925"/>
          </a:xfrm>
        </p:spPr>
        <p:txBody>
          <a:bodyPr/>
          <a:lstStyle/>
          <a:p>
            <a:r>
              <a:rPr lang="en-US" dirty="0"/>
              <a:t>Importance to state economy</a:t>
            </a:r>
          </a:p>
          <a:p>
            <a:r>
              <a:rPr lang="en-US" dirty="0"/>
              <a:t>Ripple effect it produces (manufacturing, technology, banking, etc.)</a:t>
            </a:r>
          </a:p>
          <a:p>
            <a:r>
              <a:rPr lang="en-US" dirty="0"/>
              <a:t>Reliant on multiple modes. An infrastructure that will serve the interests of agriculture will serve much of the remainder of the economy.</a:t>
            </a:r>
          </a:p>
          <a:p>
            <a:r>
              <a:rPr lang="en-US" dirty="0"/>
              <a:t>Credibility of farmers</a:t>
            </a:r>
          </a:p>
        </p:txBody>
      </p:sp>
      <p:pic>
        <p:nvPicPr>
          <p:cNvPr id="4" name="Picture 14" descr="stclogo">
            <a:extLst>
              <a:ext uri="{FF2B5EF4-FFF2-40B4-BE49-F238E27FC236}">
                <a16:creationId xmlns:a16="http://schemas.microsoft.com/office/drawing/2014/main" id="{33C9EB26-F04D-F70D-60D6-BDFC2617B2A1}"/>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3534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28600"/>
            <a:ext cx="8458200" cy="1139825"/>
          </a:xfrm>
        </p:spPr>
        <p:txBody>
          <a:bodyPr/>
          <a:lstStyle/>
          <a:p>
            <a:pPr eaLnBrk="1" hangingPunct="1">
              <a:defRPr/>
            </a:pPr>
            <a:r>
              <a:rPr lang="en-US" sz="2600" dirty="0">
                <a:latin typeface="+mn-lt"/>
              </a:rPr>
              <a:t>Bridge Load Testing Initiative: Midland County, Michigan</a:t>
            </a:r>
          </a:p>
        </p:txBody>
      </p:sp>
      <p:sp>
        <p:nvSpPr>
          <p:cNvPr id="6147" name="Rectangle 3"/>
          <p:cNvSpPr>
            <a:spLocks noGrp="1" noChangeArrowheads="1"/>
          </p:cNvSpPr>
          <p:nvPr>
            <p:ph type="body" idx="1"/>
          </p:nvPr>
        </p:nvSpPr>
        <p:spPr>
          <a:xfrm>
            <a:off x="0" y="1295400"/>
            <a:ext cx="9144000" cy="4876800"/>
          </a:xfrm>
        </p:spPr>
        <p:txBody>
          <a:bodyPr/>
          <a:lstStyle/>
          <a:p>
            <a:pPr lvl="0"/>
            <a:endParaRPr lang="en-US" sz="1600" dirty="0"/>
          </a:p>
          <a:p>
            <a:pPr lvl="0"/>
            <a:endParaRPr lang="en-US" sz="1600" dirty="0"/>
          </a:p>
          <a:p>
            <a:pPr lvl="0"/>
            <a:endParaRPr lang="en-US" sz="1600" dirty="0"/>
          </a:p>
          <a:p>
            <a:pPr lvl="0"/>
            <a:endParaRPr lang="en-US" sz="1600" dirty="0"/>
          </a:p>
          <a:p>
            <a:pPr lvl="0"/>
            <a:endParaRPr lang="en-US" sz="1600" dirty="0"/>
          </a:p>
          <a:p>
            <a:pPr lvl="0"/>
            <a:endParaRPr lang="en-US" sz="1600" dirty="0"/>
          </a:p>
          <a:p>
            <a:pPr lvl="0"/>
            <a:endParaRPr lang="en-US" sz="1600" dirty="0"/>
          </a:p>
          <a:p>
            <a:pPr lvl="0"/>
            <a:r>
              <a:rPr lang="en-US" sz="1900" dirty="0"/>
              <a:t>3 bridges tested summer – fall of 2017; Bridge #1: 10% increase; Bridge #2: 30% increase; Bridge #3: 30% increase; Load postings on all three bridges were removed</a:t>
            </a:r>
          </a:p>
          <a:p>
            <a:r>
              <a:rPr lang="en-US" sz="1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objective of load testing is to remove much of the subjectivity from the traditional visual inspection approach.  In doing this project, it is our goal to highlight to Michigan counties and municipalities that this technology can be a cost-effective tool when managing and maintaining their bridge inventory.”  Terry Palmer (retired), County Engineer, Midland County, Michigan</a:t>
            </a:r>
            <a:endParaRPr lang="en-US" sz="1500" i="1" dirty="0">
              <a:effectLst/>
              <a:latin typeface="Arial" panose="020B0604020202020204" pitchFamily="34" charset="0"/>
              <a:ea typeface="Calibri" panose="020F0502020204030204" pitchFamily="34" charset="0"/>
              <a:cs typeface="Arial" panose="020B0604020202020204" pitchFamily="34" charset="0"/>
            </a:endParaRPr>
          </a:p>
          <a:p>
            <a:pPr lvl="0"/>
            <a:endParaRPr lang="en-US" sz="1900" dirty="0"/>
          </a:p>
          <a:p>
            <a:pPr lvl="0"/>
            <a:endParaRPr lang="en-US" sz="1800" dirty="0"/>
          </a:p>
          <a:p>
            <a:pPr lvl="0"/>
            <a:endParaRPr lang="en-US" sz="1600" dirty="0"/>
          </a:p>
          <a:p>
            <a:pPr lvl="0"/>
            <a:endParaRPr lang="en-US" sz="1600" dirty="0"/>
          </a:p>
          <a:p>
            <a:pPr marL="0" lvl="0" indent="0">
              <a:buNone/>
            </a:pPr>
            <a:endParaRPr lang="en-US" sz="1600" dirty="0"/>
          </a:p>
        </p:txBody>
      </p:sp>
      <p:pic>
        <p:nvPicPr>
          <p:cNvPr id="6148" name="Picture 4" descr="stclogo"/>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178" y="839097"/>
            <a:ext cx="1905000" cy="2228850"/>
          </a:xfrm>
          <a:prstGeom prst="rect">
            <a:avLst/>
          </a:prstGeom>
          <a:noFill/>
          <a:ln w="9525">
            <a:noFill/>
            <a:miter lim="800000"/>
            <a:headEnd/>
            <a:tailEnd/>
          </a:ln>
        </p:spPr>
      </p:pic>
      <p:pic>
        <p:nvPicPr>
          <p:cNvPr id="3" name="Picture 2">
            <a:extLst>
              <a:ext uri="{FF2B5EF4-FFF2-40B4-BE49-F238E27FC236}">
                <a16:creationId xmlns:a16="http://schemas.microsoft.com/office/drawing/2014/main" id="{E396174A-37F0-4AE2-8264-F40D4784E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8900" y="798512"/>
            <a:ext cx="3048000" cy="2286000"/>
          </a:xfrm>
          <a:prstGeom prst="rect">
            <a:avLst/>
          </a:prstGeom>
        </p:spPr>
      </p:pic>
      <p:pic>
        <p:nvPicPr>
          <p:cNvPr id="6" name="Picture 5">
            <a:extLst>
              <a:ext uri="{FF2B5EF4-FFF2-40B4-BE49-F238E27FC236}">
                <a16:creationId xmlns:a16="http://schemas.microsoft.com/office/drawing/2014/main" id="{5D43B0AA-7B6E-4030-AE0C-E856E9D34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900" y="798512"/>
            <a:ext cx="3048000" cy="2286000"/>
          </a:xfrm>
          <a:prstGeom prst="rect">
            <a:avLst/>
          </a:prstGeom>
        </p:spPr>
      </p:pic>
    </p:spTree>
    <p:extLst>
      <p:ext uri="{BB962C8B-B14F-4D97-AF65-F5344CB8AC3E}">
        <p14:creationId xmlns:p14="http://schemas.microsoft.com/office/powerpoint/2010/main" val="106215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28600"/>
            <a:ext cx="8458200" cy="1139825"/>
          </a:xfrm>
        </p:spPr>
        <p:txBody>
          <a:bodyPr/>
          <a:lstStyle/>
          <a:p>
            <a:pPr eaLnBrk="1" hangingPunct="1">
              <a:defRPr/>
            </a:pPr>
            <a:r>
              <a:rPr lang="en-US" sz="2600" dirty="0">
                <a:latin typeface="+mn-lt"/>
              </a:rPr>
              <a:t>Bridge Load Testing Initiative: Van Buren County</a:t>
            </a:r>
          </a:p>
        </p:txBody>
      </p:sp>
      <p:sp>
        <p:nvSpPr>
          <p:cNvPr id="6147" name="Rectangle 3"/>
          <p:cNvSpPr>
            <a:spLocks noGrp="1" noChangeArrowheads="1"/>
          </p:cNvSpPr>
          <p:nvPr>
            <p:ph type="body" idx="1"/>
          </p:nvPr>
        </p:nvSpPr>
        <p:spPr>
          <a:xfrm>
            <a:off x="0" y="1295400"/>
            <a:ext cx="9144000" cy="4648200"/>
          </a:xfrm>
        </p:spPr>
        <p:txBody>
          <a:bodyPr/>
          <a:lstStyle/>
          <a:p>
            <a:pPr lvl="0"/>
            <a:endParaRPr lang="en-US" sz="1600" dirty="0"/>
          </a:p>
          <a:p>
            <a:pPr lvl="0"/>
            <a:endParaRPr lang="en-US" sz="1600" dirty="0"/>
          </a:p>
          <a:p>
            <a:pPr lvl="0"/>
            <a:endParaRPr lang="en-US" sz="1600" dirty="0"/>
          </a:p>
          <a:p>
            <a:pPr lvl="0"/>
            <a:endParaRPr lang="en-US" sz="1600" dirty="0"/>
          </a:p>
          <a:p>
            <a:pPr lvl="0"/>
            <a:endParaRPr lang="en-US" sz="1600" dirty="0"/>
          </a:p>
          <a:p>
            <a:pPr marL="0" lvl="0" indent="0">
              <a:buNone/>
            </a:pPr>
            <a:endParaRPr lang="en-US" sz="1600" dirty="0"/>
          </a:p>
          <a:p>
            <a:pPr lvl="0"/>
            <a:r>
              <a:rPr lang="en-US" sz="1800" dirty="0"/>
              <a:t>Project agreed to with Kirkham Michael (engineering firm); Contract signed; Lifespan Technologies traveled to Iowa to conduct training on the equipment</a:t>
            </a:r>
          </a:p>
          <a:p>
            <a:pPr lvl="0"/>
            <a:r>
              <a:rPr lang="en-US" sz="1800" dirty="0"/>
              <a:t>3 bridges tested in Van Buren County on 12-10-20; Bridge #1: 25 tons → No load limits; Bridge #2: 7 tons → 17 tons; Bridge #3: 11 tons → 24 tons; Additional bridges to be tested in Van Buren County and other Iowa counties in 2021</a:t>
            </a:r>
          </a:p>
          <a:p>
            <a:pPr lvl="0"/>
            <a:r>
              <a:rPr lang="en-US" sz="1350" i="1" dirty="0"/>
              <a:t>“In my role as a county engineer, I seek to improve the utility and efficiency of the secondary road system without sacrificing the safety of the traveling public. I was very pleased with the results of the recent bridge load testing since they provided a thorough, objective assessment of the capabilities of the bridges. As a result, we are able to maintain safety while enhancing access to the road and bridge network Van Buren County residents have paid for.” Ryne Thornburg, County Engineer, Van Buren County</a:t>
            </a:r>
          </a:p>
          <a:p>
            <a:pPr marL="0" lvl="0" indent="0">
              <a:buNone/>
            </a:pPr>
            <a:endParaRPr lang="en-US" sz="1600" dirty="0"/>
          </a:p>
        </p:txBody>
      </p:sp>
      <p:pic>
        <p:nvPicPr>
          <p:cNvPr id="6148" name="Picture 4" descr="stclogo"/>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pic>
        <p:nvPicPr>
          <p:cNvPr id="4" name="Picture 3" descr="A picture containing outdoor, wooden, wood, old&#10;&#10;Description automatically generated">
            <a:extLst>
              <a:ext uri="{FF2B5EF4-FFF2-40B4-BE49-F238E27FC236}">
                <a16:creationId xmlns:a16="http://schemas.microsoft.com/office/drawing/2014/main" id="{D393D06A-88F8-479E-BE6D-CD1EDBFDC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262" y="722313"/>
            <a:ext cx="3738880" cy="2103120"/>
          </a:xfrm>
          <a:prstGeom prst="rect">
            <a:avLst/>
          </a:prstGeom>
        </p:spPr>
      </p:pic>
      <p:pic>
        <p:nvPicPr>
          <p:cNvPr id="8" name="Picture 7" descr="A picture containing outdoor, tree, sky, ground&#10;&#10;Description automatically generated">
            <a:extLst>
              <a:ext uri="{FF2B5EF4-FFF2-40B4-BE49-F238E27FC236}">
                <a16:creationId xmlns:a16="http://schemas.microsoft.com/office/drawing/2014/main" id="{1309DD57-102E-4776-A270-F2C6585322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142" y="722313"/>
            <a:ext cx="2804160" cy="2103120"/>
          </a:xfrm>
          <a:prstGeom prst="rect">
            <a:avLst/>
          </a:prstGeom>
        </p:spPr>
      </p:pic>
      <p:pic>
        <p:nvPicPr>
          <p:cNvPr id="1026" name="Picture 2" descr="Map of Iowa highlighting Van Buren County">
            <a:extLst>
              <a:ext uri="{FF2B5EF4-FFF2-40B4-BE49-F238E27FC236}">
                <a16:creationId xmlns:a16="http://schemas.microsoft.com/office/drawing/2014/main" id="{65667A55-A335-46C6-AC77-768E42735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5" y="996633"/>
            <a:ext cx="2379307"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50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93DB-83C0-BA63-0008-826F5419702F}"/>
              </a:ext>
            </a:extLst>
          </p:cNvPr>
          <p:cNvSpPr>
            <a:spLocks noGrp="1"/>
          </p:cNvSpPr>
          <p:nvPr>
            <p:ph type="title"/>
          </p:nvPr>
        </p:nvSpPr>
        <p:spPr/>
        <p:txBody>
          <a:bodyPr/>
          <a:lstStyle/>
          <a:p>
            <a:r>
              <a:rPr lang="en-US" dirty="0">
                <a:latin typeface="+mn-lt"/>
              </a:rPr>
              <a:t>Collaboration Challenges</a:t>
            </a:r>
          </a:p>
        </p:txBody>
      </p:sp>
      <p:sp>
        <p:nvSpPr>
          <p:cNvPr id="3" name="Content Placeholder 2">
            <a:extLst>
              <a:ext uri="{FF2B5EF4-FFF2-40B4-BE49-F238E27FC236}">
                <a16:creationId xmlns:a16="http://schemas.microsoft.com/office/drawing/2014/main" id="{A44345B7-B560-97D0-1F2B-177628BA1B01}"/>
              </a:ext>
            </a:extLst>
          </p:cNvPr>
          <p:cNvSpPr>
            <a:spLocks noGrp="1"/>
          </p:cNvSpPr>
          <p:nvPr>
            <p:ph idx="1"/>
          </p:nvPr>
        </p:nvSpPr>
        <p:spPr>
          <a:xfrm>
            <a:off x="457200" y="1143000"/>
            <a:ext cx="8229600" cy="4987925"/>
          </a:xfrm>
        </p:spPr>
        <p:txBody>
          <a:bodyPr/>
          <a:lstStyle/>
          <a:p>
            <a:r>
              <a:rPr lang="en-US" sz="2800" dirty="0"/>
              <a:t>People care more about </a:t>
            </a:r>
            <a:r>
              <a:rPr lang="en-US" sz="2800" u="sng" dirty="0"/>
              <a:t>saying</a:t>
            </a:r>
            <a:r>
              <a:rPr lang="en-US" sz="2800" dirty="0"/>
              <a:t> they are doing something vs. actually doing something.</a:t>
            </a:r>
          </a:p>
          <a:p>
            <a:r>
              <a:rPr lang="en-US" sz="2800" dirty="0"/>
              <a:t>The easiest next step is to commission a study or schedule another meeting.  </a:t>
            </a:r>
          </a:p>
          <a:p>
            <a:r>
              <a:rPr lang="en-US" sz="2800" dirty="0"/>
              <a:t>Meetings can often become no more than a sequence of infomercials (a glorified “show &amp; tell”) or multiple restatements of the problem.  </a:t>
            </a:r>
          </a:p>
          <a:p>
            <a:endParaRPr lang="en-US" dirty="0"/>
          </a:p>
        </p:txBody>
      </p:sp>
      <p:pic>
        <p:nvPicPr>
          <p:cNvPr id="4" name="Picture 4" descr="stclogo">
            <a:extLst>
              <a:ext uri="{FF2B5EF4-FFF2-40B4-BE49-F238E27FC236}">
                <a16:creationId xmlns:a16="http://schemas.microsoft.com/office/drawing/2014/main" id="{86CBE54A-5051-D02D-E785-5FCE1F01B088}"/>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357469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defRPr/>
            </a:pPr>
            <a:r>
              <a:rPr lang="en-US" sz="5400" dirty="0">
                <a:latin typeface="+mn-lt"/>
              </a:rPr>
              <a:t>Thank You</a:t>
            </a:r>
          </a:p>
        </p:txBody>
      </p:sp>
      <p:sp>
        <p:nvSpPr>
          <p:cNvPr id="15363" name="Rectangle 3"/>
          <p:cNvSpPr>
            <a:spLocks noGrp="1" noChangeArrowheads="1"/>
          </p:cNvSpPr>
          <p:nvPr>
            <p:ph type="body" idx="1"/>
          </p:nvPr>
        </p:nvSpPr>
        <p:spPr>
          <a:xfrm>
            <a:off x="457200" y="1371600"/>
            <a:ext cx="8229600" cy="4759325"/>
          </a:xfrm>
        </p:spPr>
        <p:txBody>
          <a:bodyPr/>
          <a:lstStyle/>
          <a:p>
            <a:pPr algn="ctr" eaLnBrk="1" hangingPunct="1">
              <a:buFont typeface="Wingdings" pitchFamily="2" charset="2"/>
              <a:buNone/>
            </a:pPr>
            <a:r>
              <a:rPr lang="en-US" sz="2800" dirty="0"/>
              <a:t>Soy Transportation Coalition</a:t>
            </a:r>
          </a:p>
          <a:p>
            <a:pPr algn="ctr" eaLnBrk="1" hangingPunct="1">
              <a:buFont typeface="Wingdings" pitchFamily="2" charset="2"/>
              <a:buNone/>
            </a:pPr>
            <a:r>
              <a:rPr lang="en-US" sz="2200" dirty="0"/>
              <a:t>1255 SW Prairie Trail Parkway</a:t>
            </a:r>
          </a:p>
          <a:p>
            <a:pPr algn="ctr" eaLnBrk="1" hangingPunct="1">
              <a:buFont typeface="Wingdings" pitchFamily="2" charset="2"/>
              <a:buNone/>
            </a:pPr>
            <a:r>
              <a:rPr lang="en-US" sz="2200" dirty="0"/>
              <a:t>Ankeny, Iowa  50023</a:t>
            </a:r>
          </a:p>
          <a:p>
            <a:pPr algn="ctr" eaLnBrk="1" hangingPunct="1">
              <a:buFont typeface="Wingdings" pitchFamily="2" charset="2"/>
              <a:buNone/>
            </a:pPr>
            <a:r>
              <a:rPr lang="en-US" sz="2200" dirty="0"/>
              <a:t>515-727-0665</a:t>
            </a:r>
          </a:p>
          <a:p>
            <a:pPr algn="ctr" eaLnBrk="1" hangingPunct="1">
              <a:buFont typeface="Wingdings" pitchFamily="2" charset="2"/>
              <a:buNone/>
            </a:pPr>
            <a:r>
              <a:rPr lang="en-US" sz="2200" dirty="0"/>
              <a:t>www.soytransportation.org</a:t>
            </a:r>
          </a:p>
          <a:p>
            <a:pPr algn="ctr" eaLnBrk="1" hangingPunct="1">
              <a:buFont typeface="Wingdings" pitchFamily="2" charset="2"/>
              <a:buNone/>
            </a:pPr>
            <a:endParaRPr lang="en-US" sz="2200" dirty="0"/>
          </a:p>
          <a:p>
            <a:pPr algn="ctr" eaLnBrk="1" hangingPunct="1">
              <a:buFont typeface="Wingdings" pitchFamily="2" charset="2"/>
              <a:buNone/>
            </a:pPr>
            <a:r>
              <a:rPr lang="en-US" sz="2200" dirty="0"/>
              <a:t>Mike Steenhoek, Executive Director</a:t>
            </a:r>
          </a:p>
          <a:p>
            <a:pPr algn="ctr" eaLnBrk="1" hangingPunct="1">
              <a:buFont typeface="Wingdings" pitchFamily="2" charset="2"/>
              <a:buNone/>
            </a:pPr>
            <a:r>
              <a:rPr lang="en-US" sz="2200" dirty="0">
                <a:hlinkClick r:id="rId2"/>
              </a:rPr>
              <a:t>msteenhoek@soytransportation.org</a:t>
            </a:r>
            <a:r>
              <a:rPr lang="en-US" sz="2200" dirty="0"/>
              <a:t> </a:t>
            </a:r>
          </a:p>
        </p:txBody>
      </p:sp>
      <p:pic>
        <p:nvPicPr>
          <p:cNvPr id="15364" name="Picture 4" descr="stclogo"/>
          <p:cNvPicPr>
            <a:picLocks noChangeAspect="1" noChangeArrowheads="1"/>
          </p:cNvPicPr>
          <p:nvPr/>
        </p:nvPicPr>
        <p:blipFill>
          <a:blip r:embed="rId3" cstate="print"/>
          <a:srcRect/>
          <a:stretch>
            <a:fillRect/>
          </a:stretch>
        </p:blipFill>
        <p:spPr bwMode="auto">
          <a:xfrm>
            <a:off x="7169150" y="5416550"/>
            <a:ext cx="1974850" cy="1428750"/>
          </a:xfrm>
          <a:prstGeom prst="rect">
            <a:avLst/>
          </a:prstGeom>
          <a:noFill/>
          <a:ln w="9525">
            <a:noFill/>
            <a:miter lim="800000"/>
            <a:headEnd/>
            <a:tailEnd/>
          </a:ln>
        </p:spPr>
      </p:pic>
    </p:spTree>
    <p:extLst>
      <p:ext uri="{BB962C8B-B14F-4D97-AF65-F5344CB8AC3E}">
        <p14:creationId xmlns:p14="http://schemas.microsoft.com/office/powerpoint/2010/main" val="162461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829C-38C4-4EB7-ABEC-CD21FC7647C8}"/>
              </a:ext>
            </a:extLst>
          </p:cNvPr>
          <p:cNvSpPr>
            <a:spLocks noGrp="1"/>
          </p:cNvSpPr>
          <p:nvPr>
            <p:ph type="title"/>
          </p:nvPr>
        </p:nvSpPr>
        <p:spPr/>
        <p:txBody>
          <a:bodyPr/>
          <a:lstStyle/>
          <a:p>
            <a:r>
              <a:rPr lang="en-US" sz="2600" dirty="0">
                <a:latin typeface="+mn-lt"/>
              </a:rPr>
              <a:t>America’s Rivers: An Efficient Maritime Highway</a:t>
            </a:r>
          </a:p>
        </p:txBody>
      </p:sp>
      <p:pic>
        <p:nvPicPr>
          <p:cNvPr id="4" name="Content Placeholder 3">
            <a:extLst>
              <a:ext uri="{FF2B5EF4-FFF2-40B4-BE49-F238E27FC236}">
                <a16:creationId xmlns:a16="http://schemas.microsoft.com/office/drawing/2014/main" id="{FAA82696-9A30-4C46-81DB-62E512C6D2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07" t="9851" r="4706" b="7548"/>
          <a:stretch/>
        </p:blipFill>
        <p:spPr bwMode="auto">
          <a:xfrm>
            <a:off x="2209800" y="771684"/>
            <a:ext cx="4454699" cy="5303520"/>
          </a:xfrm>
          <a:prstGeom prst="rect">
            <a:avLst/>
          </a:prstGeom>
          <a:noFill/>
          <a:ln w="635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5" name="Picture 14" descr="stclogo">
            <a:extLst>
              <a:ext uri="{FF2B5EF4-FFF2-40B4-BE49-F238E27FC236}">
                <a16:creationId xmlns:a16="http://schemas.microsoft.com/office/drawing/2014/main" id="{A46BAB39-4C70-40DA-B981-8A6494ADEF17}"/>
              </a:ext>
            </a:extLst>
          </p:cNvPr>
          <p:cNvPicPr>
            <a:picLocks noChangeAspect="1" noChangeArrowheads="1"/>
          </p:cNvPicPr>
          <p:nvPr/>
        </p:nvPicPr>
        <p:blipFill>
          <a:blip r:embed="rId3" cstate="print"/>
          <a:srcRect/>
          <a:stretch>
            <a:fillRect/>
          </a:stretch>
        </p:blipFill>
        <p:spPr bwMode="auto">
          <a:xfrm>
            <a:off x="7169150" y="5429250"/>
            <a:ext cx="1974850" cy="1428750"/>
          </a:xfrm>
          <a:prstGeom prst="rect">
            <a:avLst/>
          </a:prstGeom>
          <a:noFill/>
          <a:ln w="9525">
            <a:noFill/>
            <a:miter lim="800000"/>
            <a:headEnd/>
            <a:tailEnd/>
          </a:ln>
        </p:spPr>
      </p:pic>
      <p:sp>
        <p:nvSpPr>
          <p:cNvPr id="3" name="TextBox 2">
            <a:extLst>
              <a:ext uri="{FF2B5EF4-FFF2-40B4-BE49-F238E27FC236}">
                <a16:creationId xmlns:a16="http://schemas.microsoft.com/office/drawing/2014/main" id="{1857B2FB-55EE-468F-9734-C3B3B48DE14E}"/>
              </a:ext>
            </a:extLst>
          </p:cNvPr>
          <p:cNvSpPr txBox="1"/>
          <p:nvPr/>
        </p:nvSpPr>
        <p:spPr>
          <a:xfrm>
            <a:off x="6864350" y="1066800"/>
            <a:ext cx="1974850" cy="3046988"/>
          </a:xfrm>
          <a:prstGeom prst="rect">
            <a:avLst/>
          </a:prstGeom>
          <a:noFill/>
        </p:spPr>
        <p:txBody>
          <a:bodyPr wrap="square" rtlCol="0">
            <a:spAutoFit/>
          </a:bodyPr>
          <a:lstStyle/>
          <a:p>
            <a:r>
              <a:rPr lang="en-US" sz="2400" dirty="0"/>
              <a:t>Mississippi Gulf (Baton Rouge to Gulf of Mexico): #1 export region for soybeans &amp; corn</a:t>
            </a:r>
          </a:p>
        </p:txBody>
      </p:sp>
    </p:spTree>
    <p:extLst>
      <p:ext uri="{BB962C8B-B14F-4D97-AF65-F5344CB8AC3E}">
        <p14:creationId xmlns:p14="http://schemas.microsoft.com/office/powerpoint/2010/main" val="415020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D99E-FD53-4143-AAB1-C0D6F836AD40}"/>
              </a:ext>
            </a:extLst>
          </p:cNvPr>
          <p:cNvSpPr>
            <a:spLocks noGrp="1"/>
          </p:cNvSpPr>
          <p:nvPr>
            <p:ph type="title"/>
          </p:nvPr>
        </p:nvSpPr>
        <p:spPr/>
        <p:txBody>
          <a:bodyPr/>
          <a:lstStyle/>
          <a:p>
            <a:r>
              <a:rPr lang="en-US" sz="2500" dirty="0">
                <a:latin typeface="+mn-lt"/>
              </a:rPr>
              <a:t>Dredging Lower Mississippi River: Impact on Midwest Agriculture</a:t>
            </a:r>
          </a:p>
        </p:txBody>
      </p:sp>
      <p:sp>
        <p:nvSpPr>
          <p:cNvPr id="3" name="Content Placeholder 2">
            <a:extLst>
              <a:ext uri="{FF2B5EF4-FFF2-40B4-BE49-F238E27FC236}">
                <a16:creationId xmlns:a16="http://schemas.microsoft.com/office/drawing/2014/main" id="{A916AE17-CF5B-42BF-B19D-1A48BA802BAC}"/>
              </a:ext>
            </a:extLst>
          </p:cNvPr>
          <p:cNvSpPr>
            <a:spLocks noGrp="1"/>
          </p:cNvSpPr>
          <p:nvPr>
            <p:ph idx="1"/>
          </p:nvPr>
        </p:nvSpPr>
        <p:spPr>
          <a:xfrm>
            <a:off x="457200" y="1066800"/>
            <a:ext cx="8382000" cy="5064125"/>
          </a:xfrm>
        </p:spPr>
        <p:txBody>
          <a:bodyPr/>
          <a:lstStyle/>
          <a:p>
            <a:r>
              <a:rPr lang="en-US" sz="1400" dirty="0"/>
              <a:t>Project officially kicked off on July 31</a:t>
            </a:r>
            <a:r>
              <a:rPr lang="en-US" sz="1400" baseline="30000" dirty="0"/>
              <a:t>st</a:t>
            </a:r>
            <a:r>
              <a:rPr lang="en-US" sz="1400" dirty="0"/>
              <a:t>, 2020; Deepening work commenced on September 11, 2020</a:t>
            </a:r>
          </a:p>
          <a:p>
            <a:pPr marL="0" indent="0">
              <a:buNone/>
            </a:pPr>
            <a:r>
              <a:rPr lang="en-US" sz="1200" dirty="0"/>
              <a:t>	</a:t>
            </a:r>
            <a:r>
              <a:rPr lang="en-US" sz="1200" i="1" dirty="0"/>
              <a:t>“The soybean industry made for a great case study and reason to deepen the Mississippi River. Once this 	project is completed, the deepening of the Mississippi River will improve the global imports and exports of 	goods, and in turn, improve jobs, business and the quality of life for thousands of Louisianans and others 	who depend on the Mississippi River. </a:t>
            </a:r>
            <a:r>
              <a:rPr lang="en-US" sz="1200" i="1" dirty="0">
                <a:highlight>
                  <a:srgbClr val="FFFF00"/>
                </a:highlight>
              </a:rPr>
              <a:t>I am grateful for our partnership and the commitment of time and </a:t>
            </a:r>
            <a:r>
              <a:rPr lang="en-US" sz="1200" i="1" dirty="0"/>
              <a:t>	</a:t>
            </a:r>
            <a:r>
              <a:rPr lang="en-US" sz="1200" i="1" dirty="0">
                <a:highlight>
                  <a:srgbClr val="FFFF00"/>
                </a:highlight>
              </a:rPr>
              <a:t>money from the farming leaders of the United Soybean Board, the Soy Transportation Coalition, and </a:t>
            </a:r>
            <a:r>
              <a:rPr lang="en-US" sz="1200" i="1" dirty="0"/>
              <a:t>	</a:t>
            </a:r>
            <a:r>
              <a:rPr lang="en-US" sz="1200" i="1" dirty="0">
                <a:highlight>
                  <a:srgbClr val="FFFF00"/>
                </a:highlight>
              </a:rPr>
              <a:t>countless others who have made this project possible.” (Governor John Bel Edwards, D-LA)</a:t>
            </a:r>
          </a:p>
          <a:p>
            <a:pPr marL="0" indent="0">
              <a:buNone/>
            </a:pPr>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pPr marL="0" indent="0">
              <a:buNone/>
            </a:pPr>
            <a:endParaRPr lang="en-US" sz="1000" dirty="0"/>
          </a:p>
          <a:p>
            <a:r>
              <a:rPr lang="en-US" sz="1400" dirty="0"/>
              <a:t>Current drafts: 50 ft. (Gulf to Port of New Orleans); 49 ft. (Port of New Orleans </a:t>
            </a:r>
          </a:p>
          <a:p>
            <a:pPr marL="0" indent="0">
              <a:buNone/>
            </a:pPr>
            <a:r>
              <a:rPr lang="en-US" sz="1400" dirty="0"/>
              <a:t>to mile 175 AHP); 45 ft. (mile 175 to 233.8 AHP)</a:t>
            </a:r>
          </a:p>
          <a:p>
            <a:r>
              <a:rPr lang="en-US" sz="1400" dirty="0"/>
              <a:t>Soybean farmers contributed $2 million toward the project</a:t>
            </a:r>
          </a:p>
          <a:p>
            <a:pPr marL="0" indent="0">
              <a:buNone/>
            </a:pPr>
            <a:endParaRPr lang="en-US" sz="1400" dirty="0"/>
          </a:p>
          <a:p>
            <a:pPr marL="0" indent="0">
              <a:buNone/>
            </a:pPr>
            <a:r>
              <a:rPr lang="en-US" sz="1400" dirty="0"/>
              <a:t>	</a:t>
            </a:r>
          </a:p>
        </p:txBody>
      </p:sp>
      <p:pic>
        <p:nvPicPr>
          <p:cNvPr id="4" name="Picture 1" descr="State, Army Corps Sign Agreement to Deepen Portion of River to 50 ...">
            <a:extLst>
              <a:ext uri="{FF2B5EF4-FFF2-40B4-BE49-F238E27FC236}">
                <a16:creationId xmlns:a16="http://schemas.microsoft.com/office/drawing/2014/main" id="{E4783F80-A380-446B-9777-962935778A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38400" y="2585561"/>
            <a:ext cx="395416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clogo">
            <a:extLst>
              <a:ext uri="{FF2B5EF4-FFF2-40B4-BE49-F238E27FC236}">
                <a16:creationId xmlns:a16="http://schemas.microsoft.com/office/drawing/2014/main" id="{114F11AF-0551-4D3F-B8DC-C499170EF06A}"/>
              </a:ext>
            </a:extLst>
          </p:cNvPr>
          <p:cNvPicPr>
            <a:picLocks noChangeAspect="1" noChangeArrowheads="1"/>
          </p:cNvPicPr>
          <p:nvPr/>
        </p:nvPicPr>
        <p:blipFill>
          <a:blip r:embed="rId4"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283375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F1FB-F094-4CF1-9332-6A78315D2AF4}"/>
              </a:ext>
            </a:extLst>
          </p:cNvPr>
          <p:cNvSpPr>
            <a:spLocks noGrp="1"/>
          </p:cNvSpPr>
          <p:nvPr>
            <p:ph type="title"/>
          </p:nvPr>
        </p:nvSpPr>
        <p:spPr/>
        <p:txBody>
          <a:bodyPr/>
          <a:lstStyle/>
          <a:p>
            <a:r>
              <a:rPr lang="en-US" sz="2800" dirty="0">
                <a:latin typeface="+mn-lt"/>
              </a:rPr>
              <a:t>Dredging Lower Mississippi River: Impact on Midwest Agriculture</a:t>
            </a:r>
          </a:p>
        </p:txBody>
      </p:sp>
      <p:pic>
        <p:nvPicPr>
          <p:cNvPr id="4" name="Content Placeholder 3">
            <a:extLst>
              <a:ext uri="{FF2B5EF4-FFF2-40B4-BE49-F238E27FC236}">
                <a16:creationId xmlns:a16="http://schemas.microsoft.com/office/drawing/2014/main" id="{9335E041-BB2A-4E45-8DF8-3938ADDA8C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90" b="1727"/>
          <a:stretch/>
        </p:blipFill>
        <p:spPr bwMode="auto">
          <a:xfrm>
            <a:off x="1295400" y="1219200"/>
            <a:ext cx="6377945" cy="4663440"/>
          </a:xfrm>
          <a:prstGeom prst="rect">
            <a:avLst/>
          </a:prstGeom>
          <a:ln>
            <a:noFill/>
          </a:ln>
          <a:extLst>
            <a:ext uri="{53640926-AAD7-44D8-BBD7-CCE9431645EC}">
              <a14:shadowObscured xmlns:a14="http://schemas.microsoft.com/office/drawing/2010/main"/>
            </a:ext>
          </a:extLst>
        </p:spPr>
      </p:pic>
      <p:pic>
        <p:nvPicPr>
          <p:cNvPr id="5" name="Picture 4" descr="stclogo">
            <a:extLst>
              <a:ext uri="{FF2B5EF4-FFF2-40B4-BE49-F238E27FC236}">
                <a16:creationId xmlns:a16="http://schemas.microsoft.com/office/drawing/2014/main" id="{45D6D35B-DADB-4D12-AFC8-8341FC556A80}"/>
              </a:ext>
            </a:extLst>
          </p:cNvPr>
          <p:cNvPicPr>
            <a:picLocks noChangeAspect="1" noChangeArrowheads="1"/>
          </p:cNvPicPr>
          <p:nvPr/>
        </p:nvPicPr>
        <p:blipFill>
          <a:blip r:embed="rId3" cstate="print"/>
          <a:srcRect/>
          <a:stretch>
            <a:fillRect/>
          </a:stretch>
        </p:blipFill>
        <p:spPr bwMode="auto">
          <a:xfrm>
            <a:off x="7169150" y="5429250"/>
            <a:ext cx="1974850" cy="1428750"/>
          </a:xfrm>
          <a:prstGeom prst="rect">
            <a:avLst/>
          </a:prstGeom>
          <a:noFill/>
          <a:ln w="9525">
            <a:noFill/>
            <a:miter lim="800000"/>
            <a:headEnd/>
            <a:tailEnd/>
          </a:ln>
        </p:spPr>
      </p:pic>
      <p:sp>
        <p:nvSpPr>
          <p:cNvPr id="6" name="TextBox 5">
            <a:extLst>
              <a:ext uri="{FF2B5EF4-FFF2-40B4-BE49-F238E27FC236}">
                <a16:creationId xmlns:a16="http://schemas.microsoft.com/office/drawing/2014/main" id="{BCCA549C-613E-42CE-AF8A-4300FD9A9BC0}"/>
              </a:ext>
            </a:extLst>
          </p:cNvPr>
          <p:cNvSpPr txBox="1"/>
          <p:nvPr/>
        </p:nvSpPr>
        <p:spPr>
          <a:xfrm>
            <a:off x="7315200" y="1447800"/>
            <a:ext cx="1600199" cy="3970318"/>
          </a:xfrm>
          <a:prstGeom prst="rect">
            <a:avLst/>
          </a:prstGeom>
          <a:noFill/>
        </p:spPr>
        <p:txBody>
          <a:bodyPr wrap="square" rtlCol="0">
            <a:spAutoFit/>
          </a:bodyPr>
          <a:lstStyle/>
          <a:p>
            <a:r>
              <a:rPr lang="en-US" dirty="0"/>
              <a:t>Iowa soybean farmers will receive $71.5 million more for the value of their soybeans post dredging the lower MS River. U.S. soybean farmers - $461 million more</a:t>
            </a:r>
          </a:p>
        </p:txBody>
      </p:sp>
    </p:spTree>
    <p:extLst>
      <p:ext uri="{BB962C8B-B14F-4D97-AF65-F5344CB8AC3E}">
        <p14:creationId xmlns:p14="http://schemas.microsoft.com/office/powerpoint/2010/main" val="289194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6D3D-3FBB-438A-947B-9DAF4303C1FB}"/>
              </a:ext>
            </a:extLst>
          </p:cNvPr>
          <p:cNvSpPr>
            <a:spLocks noGrp="1"/>
          </p:cNvSpPr>
          <p:nvPr>
            <p:ph type="title"/>
          </p:nvPr>
        </p:nvSpPr>
        <p:spPr/>
        <p:txBody>
          <a:bodyPr/>
          <a:lstStyle/>
          <a:p>
            <a:r>
              <a:rPr lang="en-US" sz="3400" dirty="0">
                <a:latin typeface="+mn-lt"/>
              </a:rPr>
              <a:t>Lock &amp; Dam #25</a:t>
            </a:r>
          </a:p>
        </p:txBody>
      </p:sp>
      <p:pic>
        <p:nvPicPr>
          <p:cNvPr id="5" name="Content Placeholder 4" descr="A picture containing sky, water, outdoor, scene&#10;&#10;Description automatically generated">
            <a:extLst>
              <a:ext uri="{FF2B5EF4-FFF2-40B4-BE49-F238E27FC236}">
                <a16:creationId xmlns:a16="http://schemas.microsoft.com/office/drawing/2014/main" id="{38A6B70E-3384-4B39-9784-DC685F27F4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6040966" cy="4530725"/>
          </a:xfrm>
        </p:spPr>
      </p:pic>
      <p:sp>
        <p:nvSpPr>
          <p:cNvPr id="6" name="TextBox 5">
            <a:extLst>
              <a:ext uri="{FF2B5EF4-FFF2-40B4-BE49-F238E27FC236}">
                <a16:creationId xmlns:a16="http://schemas.microsoft.com/office/drawing/2014/main" id="{BF10F5FA-15F8-4BF5-8D48-F22BDFE21C68}"/>
              </a:ext>
            </a:extLst>
          </p:cNvPr>
          <p:cNvSpPr txBox="1"/>
          <p:nvPr/>
        </p:nvSpPr>
        <p:spPr>
          <a:xfrm>
            <a:off x="6629400" y="1295400"/>
            <a:ext cx="22860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Location: Winfield, MO (46 miles north of St. Louis</a:t>
            </a:r>
          </a:p>
          <a:p>
            <a:pPr marL="285750" indent="-285750">
              <a:buFont typeface="Arial" panose="020B0604020202020204" pitchFamily="34" charset="0"/>
              <a:buChar char="•"/>
            </a:pPr>
            <a:r>
              <a:rPr lang="en-US" dirty="0"/>
              <a:t>1</a:t>
            </a:r>
            <a:r>
              <a:rPr lang="en-US" baseline="30000" dirty="0"/>
              <a:t>st</a:t>
            </a:r>
            <a:r>
              <a:rPr lang="en-US" dirty="0"/>
              <a:t> day of operation: May 18, 1939</a:t>
            </a:r>
          </a:p>
          <a:p>
            <a:pPr marL="285750" indent="-285750">
              <a:buFont typeface="Arial" panose="020B0604020202020204" pitchFamily="34" charset="0"/>
              <a:buChar char="•"/>
            </a:pPr>
            <a:r>
              <a:rPr lang="en-US" dirty="0"/>
              <a:t>Most southern lock &amp; dam on Mississippi River with single, 600 ft. X 110 ft. lock chamber </a:t>
            </a:r>
          </a:p>
        </p:txBody>
      </p:sp>
      <p:pic>
        <p:nvPicPr>
          <p:cNvPr id="7" name="Picture 14" descr="stclogo">
            <a:extLst>
              <a:ext uri="{FF2B5EF4-FFF2-40B4-BE49-F238E27FC236}">
                <a16:creationId xmlns:a16="http://schemas.microsoft.com/office/drawing/2014/main" id="{A05C53D8-8418-46D5-9798-2E62CDDD99DA}"/>
              </a:ext>
            </a:extLst>
          </p:cNvPr>
          <p:cNvPicPr>
            <a:picLocks noChangeAspect="1" noChangeArrowheads="1"/>
          </p:cNvPicPr>
          <p:nvPr/>
        </p:nvPicPr>
        <p:blipFill>
          <a:blip r:embed="rId3"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185450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3B2F-DBDB-4824-A096-95DE3A333A2C}"/>
              </a:ext>
            </a:extLst>
          </p:cNvPr>
          <p:cNvSpPr>
            <a:spLocks noGrp="1"/>
          </p:cNvSpPr>
          <p:nvPr>
            <p:ph type="title"/>
          </p:nvPr>
        </p:nvSpPr>
        <p:spPr/>
        <p:txBody>
          <a:bodyPr/>
          <a:lstStyle/>
          <a:p>
            <a:r>
              <a:rPr lang="en-US" sz="2800" dirty="0">
                <a:latin typeface="+mn-lt"/>
              </a:rPr>
              <a:t>Pre-engineering &amp; design (PED) expenses for Lock &amp; Dam #25</a:t>
            </a:r>
          </a:p>
        </p:txBody>
      </p:sp>
      <p:sp>
        <p:nvSpPr>
          <p:cNvPr id="3" name="Content Placeholder 2">
            <a:extLst>
              <a:ext uri="{FF2B5EF4-FFF2-40B4-BE49-F238E27FC236}">
                <a16:creationId xmlns:a16="http://schemas.microsoft.com/office/drawing/2014/main" id="{5B52E05B-0B5B-42A4-A26F-27E3C9878B99}"/>
              </a:ext>
            </a:extLst>
          </p:cNvPr>
          <p:cNvSpPr>
            <a:spLocks noGrp="1"/>
          </p:cNvSpPr>
          <p:nvPr>
            <p:ph idx="1"/>
          </p:nvPr>
        </p:nvSpPr>
        <p:spPr>
          <a:xfrm>
            <a:off x="457200" y="1219200"/>
            <a:ext cx="8229600" cy="4911725"/>
          </a:xfrm>
        </p:spPr>
        <p:txBody>
          <a:bodyPr/>
          <a:lstStyle/>
          <a:p>
            <a:r>
              <a:rPr lang="en-US" sz="1850" dirty="0">
                <a:effectLst/>
                <a:ea typeface="Calibri" panose="020F0502020204030204" pitchFamily="34" charset="0"/>
              </a:rPr>
              <a:t>$1 million raised from the following: </a:t>
            </a:r>
          </a:p>
          <a:p>
            <a:pPr lvl="1"/>
            <a:r>
              <a:rPr lang="en-US" sz="1520" dirty="0">
                <a:effectLst/>
                <a:ea typeface="Calibri" panose="020F0502020204030204" pitchFamily="34" charset="0"/>
              </a:rPr>
              <a:t>United Soybean Board</a:t>
            </a:r>
            <a:endParaRPr lang="en-US" sz="1520" dirty="0">
              <a:ea typeface="Calibri" panose="020F0502020204030204" pitchFamily="34" charset="0"/>
            </a:endParaRPr>
          </a:p>
          <a:p>
            <a:pPr lvl="1"/>
            <a:r>
              <a:rPr lang="en-US" sz="1520" dirty="0">
                <a:effectLst/>
                <a:ea typeface="Calibri" panose="020F0502020204030204" pitchFamily="34" charset="0"/>
              </a:rPr>
              <a:t>Soy Transportation Coalition</a:t>
            </a:r>
            <a:endParaRPr lang="en-US" sz="1520" dirty="0">
              <a:ea typeface="Calibri" panose="020F0502020204030204" pitchFamily="34" charset="0"/>
            </a:endParaRPr>
          </a:p>
          <a:p>
            <a:pPr lvl="1"/>
            <a:r>
              <a:rPr lang="en-US" sz="1520" dirty="0">
                <a:effectLst/>
                <a:ea typeface="Calibri" panose="020F0502020204030204" pitchFamily="34" charset="0"/>
              </a:rPr>
              <a:t>Illinois Soybean Association</a:t>
            </a:r>
            <a:endParaRPr lang="en-US" sz="1520" dirty="0">
              <a:ea typeface="Calibri" panose="020F0502020204030204" pitchFamily="34" charset="0"/>
            </a:endParaRPr>
          </a:p>
          <a:p>
            <a:pPr lvl="1"/>
            <a:r>
              <a:rPr lang="en-US" sz="1520" dirty="0">
                <a:effectLst/>
                <a:ea typeface="Calibri" panose="020F0502020204030204" pitchFamily="34" charset="0"/>
              </a:rPr>
              <a:t>Iowa Soybean Association</a:t>
            </a:r>
            <a:endParaRPr lang="en-US" sz="1520" dirty="0">
              <a:ea typeface="Calibri" panose="020F0502020204030204" pitchFamily="34" charset="0"/>
            </a:endParaRPr>
          </a:p>
          <a:p>
            <a:pPr lvl="1"/>
            <a:r>
              <a:rPr lang="en-US" sz="1520" dirty="0">
                <a:effectLst/>
                <a:ea typeface="Calibri" panose="020F0502020204030204" pitchFamily="34" charset="0"/>
              </a:rPr>
              <a:t>Iowa Corn Promotion Board</a:t>
            </a:r>
            <a:endParaRPr lang="en-US" sz="1520" dirty="0">
              <a:ea typeface="Calibri" panose="020F0502020204030204" pitchFamily="34" charset="0"/>
            </a:endParaRPr>
          </a:p>
          <a:p>
            <a:pPr lvl="1"/>
            <a:r>
              <a:rPr lang="en-US" sz="1520" dirty="0">
                <a:effectLst/>
                <a:ea typeface="Calibri" panose="020F0502020204030204" pitchFamily="34" charset="0"/>
              </a:rPr>
              <a:t>Minnesota Soybean Research &amp; Promotion Council</a:t>
            </a:r>
            <a:endParaRPr lang="en-US" sz="1520" dirty="0">
              <a:ea typeface="Calibri" panose="020F0502020204030204" pitchFamily="34" charset="0"/>
            </a:endParaRPr>
          </a:p>
          <a:p>
            <a:pPr lvl="1"/>
            <a:r>
              <a:rPr lang="en-US" sz="1520" dirty="0">
                <a:effectLst/>
                <a:ea typeface="Calibri" panose="020F0502020204030204" pitchFamily="34" charset="0"/>
              </a:rPr>
              <a:t>Missouri Soybean </a:t>
            </a:r>
            <a:r>
              <a:rPr lang="en-US" sz="1520" dirty="0">
                <a:ea typeface="Calibri" panose="020F0502020204030204" pitchFamily="34" charset="0"/>
              </a:rPr>
              <a:t>Merchandising Council</a:t>
            </a:r>
            <a:endParaRPr lang="en-US" sz="1520" dirty="0">
              <a:effectLst/>
              <a:ea typeface="Calibri" panose="020F0502020204030204" pitchFamily="34" charset="0"/>
            </a:endParaRPr>
          </a:p>
          <a:p>
            <a:r>
              <a:rPr lang="en-US" sz="1850" dirty="0"/>
              <a:t>Could farmer organizations help be a catalyst for an important project finally moving from the “on deck circle” to the “batter’s box”?  </a:t>
            </a:r>
            <a:endParaRPr lang="en-US" sz="1850" dirty="0">
              <a:ea typeface="Calibri" panose="020F0502020204030204" pitchFamily="34" charset="0"/>
            </a:endParaRPr>
          </a:p>
          <a:p>
            <a:r>
              <a:rPr lang="en-US" sz="1850" dirty="0">
                <a:ea typeface="Calibri" panose="020F0502020204030204" pitchFamily="34" charset="0"/>
              </a:rPr>
              <a:t>January 19</a:t>
            </a:r>
            <a:r>
              <a:rPr lang="en-US" sz="1850" baseline="30000" dirty="0">
                <a:ea typeface="Calibri" panose="020F0502020204030204" pitchFamily="34" charset="0"/>
              </a:rPr>
              <a:t>th</a:t>
            </a:r>
            <a:r>
              <a:rPr lang="en-US" sz="1850" dirty="0">
                <a:ea typeface="Calibri" panose="020F0502020204030204" pitchFamily="34" charset="0"/>
              </a:rPr>
              <a:t>, 2022: </a:t>
            </a:r>
            <a:r>
              <a:rPr lang="en-US" sz="1850" dirty="0">
                <a:effectLst/>
                <a:ea typeface="Calibri" panose="020F0502020204030204" pitchFamily="34" charset="0"/>
              </a:rPr>
              <a:t>Lock &amp; Dam #25 to receive $732 million; Will be the first construction project within the Navigation and Ecosystem Sustainability Program (NESP); Due to successful collaboration </a:t>
            </a:r>
            <a:r>
              <a:rPr lang="en-US" sz="1850" dirty="0">
                <a:ea typeface="Calibri" panose="020F0502020204030204" pitchFamily="34" charset="0"/>
              </a:rPr>
              <a:t>(Agriculture, WCI, Barge &amp; Towing Industry, NWC, etc.)</a:t>
            </a:r>
          </a:p>
          <a:p>
            <a:r>
              <a:rPr lang="en-US" sz="1850" dirty="0">
                <a:effectLst/>
                <a:ea typeface="Times New Roman" panose="02020603050405020304" pitchFamily="18" charset="0"/>
              </a:rPr>
              <a:t>Uncertainty that the Army Corps of Engineers will be able to accept the contributed funding.  </a:t>
            </a:r>
          </a:p>
          <a:p>
            <a:endParaRPr lang="en-US" sz="1920" dirty="0">
              <a:ea typeface="Calibri" panose="020F0502020204030204" pitchFamily="34" charset="0"/>
            </a:endParaRPr>
          </a:p>
        </p:txBody>
      </p:sp>
      <p:pic>
        <p:nvPicPr>
          <p:cNvPr id="4" name="Picture 14" descr="stclogo">
            <a:extLst>
              <a:ext uri="{FF2B5EF4-FFF2-40B4-BE49-F238E27FC236}">
                <a16:creationId xmlns:a16="http://schemas.microsoft.com/office/drawing/2014/main" id="{F9FCCC12-BD4C-4E94-B1F1-2808EF5FEEE5}"/>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spTree>
    <p:extLst>
      <p:ext uri="{BB962C8B-B14F-4D97-AF65-F5344CB8AC3E}">
        <p14:creationId xmlns:p14="http://schemas.microsoft.com/office/powerpoint/2010/main" val="141935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D19F-889A-4488-89A6-0E6B072A9E0D}"/>
              </a:ext>
            </a:extLst>
          </p:cNvPr>
          <p:cNvSpPr>
            <a:spLocks noGrp="1"/>
          </p:cNvSpPr>
          <p:nvPr>
            <p:ph type="title"/>
          </p:nvPr>
        </p:nvSpPr>
        <p:spPr/>
        <p:txBody>
          <a:bodyPr/>
          <a:lstStyle/>
          <a:p>
            <a:r>
              <a:rPr lang="en-US" sz="3200" dirty="0">
                <a:latin typeface="+mn-lt"/>
              </a:rPr>
              <a:t>Missouri River: Becoming a more viable supply chain option</a:t>
            </a:r>
            <a:endParaRPr lang="en-US" sz="3200" dirty="0"/>
          </a:p>
        </p:txBody>
      </p:sp>
      <p:sp>
        <p:nvSpPr>
          <p:cNvPr id="3" name="Content Placeholder 2">
            <a:extLst>
              <a:ext uri="{FF2B5EF4-FFF2-40B4-BE49-F238E27FC236}">
                <a16:creationId xmlns:a16="http://schemas.microsoft.com/office/drawing/2014/main" id="{B8AB82BF-0BAB-4EB7-B650-D09899C5BD07}"/>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200" dirty="0"/>
          </a:p>
          <a:p>
            <a:pPr marL="0" indent="0">
              <a:buNone/>
            </a:pPr>
            <a:endParaRPr lang="en-US" sz="1200" i="1" dirty="0"/>
          </a:p>
          <a:p>
            <a:pPr marL="0" indent="0">
              <a:buNone/>
            </a:pPr>
            <a:r>
              <a:rPr lang="en-US" sz="1200" i="1" dirty="0"/>
              <a:t>Port of </a:t>
            </a:r>
            <a:r>
              <a:rPr lang="en-US" sz="1200" i="1" dirty="0" err="1"/>
              <a:t>Blencoe</a:t>
            </a:r>
            <a:r>
              <a:rPr lang="en-US" sz="1200" i="1" dirty="0"/>
              <a:t> ribbon-cutting (6-2-21); Photo credit: Mike Steenhoek</a:t>
            </a:r>
          </a:p>
        </p:txBody>
      </p:sp>
      <p:sp>
        <p:nvSpPr>
          <p:cNvPr id="6" name="TextBox 5">
            <a:extLst>
              <a:ext uri="{FF2B5EF4-FFF2-40B4-BE49-F238E27FC236}">
                <a16:creationId xmlns:a16="http://schemas.microsoft.com/office/drawing/2014/main" id="{4EA5F15D-B8A0-4E61-A510-871F1E3642D1}"/>
              </a:ext>
            </a:extLst>
          </p:cNvPr>
          <p:cNvSpPr txBox="1"/>
          <p:nvPr/>
        </p:nvSpPr>
        <p:spPr>
          <a:xfrm>
            <a:off x="6477000" y="1417638"/>
            <a:ext cx="22098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NEW Cooperative barge facility in </a:t>
            </a:r>
            <a:r>
              <a:rPr lang="en-US" dirty="0" err="1"/>
              <a:t>Blencoe</a:t>
            </a:r>
            <a:r>
              <a:rPr lang="en-US" dirty="0"/>
              <a:t>, Iowa</a:t>
            </a:r>
          </a:p>
          <a:p>
            <a:pPr marL="285750" indent="-285750">
              <a:buFont typeface="Arial" panose="020B0604020202020204" pitchFamily="34" charset="0"/>
              <a:buChar char="•"/>
            </a:pPr>
            <a:r>
              <a:rPr lang="en-US" dirty="0"/>
              <a:t>Reputation of the Missouri River…</a:t>
            </a:r>
          </a:p>
          <a:p>
            <a:pPr marL="285750" indent="-285750">
              <a:buFont typeface="Arial" panose="020B0604020202020204" pitchFamily="34" charset="0"/>
              <a:buChar char="•"/>
            </a:pPr>
            <a:r>
              <a:rPr lang="en-US" dirty="0"/>
              <a:t>Iowa Soybean Association provided funding to help offset site development expenses</a:t>
            </a:r>
          </a:p>
          <a:p>
            <a:endParaRPr lang="en-US" dirty="0"/>
          </a:p>
        </p:txBody>
      </p:sp>
      <p:pic>
        <p:nvPicPr>
          <p:cNvPr id="7" name="Picture 6" descr="stclogo">
            <a:extLst>
              <a:ext uri="{FF2B5EF4-FFF2-40B4-BE49-F238E27FC236}">
                <a16:creationId xmlns:a16="http://schemas.microsoft.com/office/drawing/2014/main" id="{E121EA4C-6EEF-48D0-89B2-7B64099D7DC5}"/>
              </a:ext>
            </a:extLst>
          </p:cNvPr>
          <p:cNvPicPr>
            <a:picLocks noChangeAspect="1" noChangeArrowheads="1"/>
          </p:cNvPicPr>
          <p:nvPr/>
        </p:nvPicPr>
        <p:blipFill>
          <a:blip r:embed="rId2" cstate="print"/>
          <a:srcRect/>
          <a:stretch>
            <a:fillRect/>
          </a:stretch>
        </p:blipFill>
        <p:spPr bwMode="auto">
          <a:xfrm>
            <a:off x="7169150" y="5429250"/>
            <a:ext cx="1974850" cy="1428750"/>
          </a:xfrm>
          <a:prstGeom prst="rect">
            <a:avLst/>
          </a:prstGeom>
          <a:noFill/>
          <a:ln w="9525">
            <a:noFill/>
            <a:miter lim="800000"/>
            <a:headEnd/>
            <a:tailEnd/>
          </a:ln>
        </p:spPr>
      </p:pic>
      <p:pic>
        <p:nvPicPr>
          <p:cNvPr id="8" name="Picture 7" descr="A picture containing sky, outdoor, ground, traveling&#10;&#10;Description automatically generated">
            <a:extLst>
              <a:ext uri="{FF2B5EF4-FFF2-40B4-BE49-F238E27FC236}">
                <a16:creationId xmlns:a16="http://schemas.microsoft.com/office/drawing/2014/main" id="{9DB1FE85-E57B-4FE3-9C33-604789580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41021"/>
            <a:ext cx="6019800" cy="4514850"/>
          </a:xfrm>
          <a:prstGeom prst="rect">
            <a:avLst/>
          </a:prstGeom>
        </p:spPr>
      </p:pic>
    </p:spTree>
    <p:extLst>
      <p:ext uri="{BB962C8B-B14F-4D97-AF65-F5344CB8AC3E}">
        <p14:creationId xmlns:p14="http://schemas.microsoft.com/office/powerpoint/2010/main" val="142375662"/>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4578</TotalTime>
  <Words>2855</Words>
  <Application>Microsoft Macintosh PowerPoint</Application>
  <PresentationFormat>On-screen Show (4:3)</PresentationFormat>
  <Paragraphs>325</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Garamond</vt:lpstr>
      <vt:lpstr>Symbol</vt:lpstr>
      <vt:lpstr>Wingdings</vt:lpstr>
      <vt:lpstr>Edge</vt:lpstr>
      <vt:lpstr>Mid-America Freight Coalition Multi-state Collaboration: What Can it Look Like? July 27, 2022</vt:lpstr>
      <vt:lpstr>The Soy Transportation Coalition – Farmer funded &amp; farmer led</vt:lpstr>
      <vt:lpstr>Farmer organizations: A natural collaboration opportunity with state DOTs.</vt:lpstr>
      <vt:lpstr>America’s Rivers: An Efficient Maritime Highway</vt:lpstr>
      <vt:lpstr>Dredging Lower Mississippi River: Impact on Midwest Agriculture</vt:lpstr>
      <vt:lpstr>Dredging Lower Mississippi River: Impact on Midwest Agriculture</vt:lpstr>
      <vt:lpstr>Lock &amp; Dam #25</vt:lpstr>
      <vt:lpstr>Pre-engineering &amp; design (PED) expenses for Lock &amp; Dam #25</vt:lpstr>
      <vt:lpstr>Missouri River: Becoming a more viable supply chain option</vt:lpstr>
      <vt:lpstr>American Patriot Holdings Container on Vessel: Opportunity for U.S. Agriculture</vt:lpstr>
      <vt:lpstr>American Patriot Holdings Container on Vessel: Opportunity for U.S. Agriculture</vt:lpstr>
      <vt:lpstr>American Patriot Holdings Container on Vessel: Opportunity for U.S. Agriculture (Liner Vessel)</vt:lpstr>
      <vt:lpstr>American Patriot Holdings Container on Vessel: Opportunity for U.S. Agriculture (Hybrid Vessel)</vt:lpstr>
      <vt:lpstr>Soybean producing states adjacent to Great Lakes/St. Lawrence Seaway</vt:lpstr>
      <vt:lpstr>Cardinal rule in supply chains: “Don’t put all your eggs in one basket.”</vt:lpstr>
      <vt:lpstr>St. Lawrence Seaway Management Corporation &amp; STC sign “Gateway Incentive Agreement”</vt:lpstr>
      <vt:lpstr>Option A or B? Given 1.) Truck driver shortages, 2.) Need to decrease costs; 3.) Need to decrease emissions; 4.) Need to increase motorist safety; 5.) Need to transport more volume; 6.) Rail service challenges, which is preferable?</vt:lpstr>
      <vt:lpstr>Rural Bridges – The Problem…</vt:lpstr>
      <vt:lpstr>The Top 20 Innovations for Rural Bridge Replacement and Repair</vt:lpstr>
      <vt:lpstr>The Top 20 Innovations for Rural Bridge Replacement and Repair</vt:lpstr>
      <vt:lpstr>Principal Analysts &amp; Advisory Committee Members</vt:lpstr>
      <vt:lpstr>PowerPoint Presentation</vt:lpstr>
      <vt:lpstr>Railroad Flatcar Bridges</vt:lpstr>
      <vt:lpstr>PowerPoint Presentation</vt:lpstr>
      <vt:lpstr>Vibratory H-Piling Drivers</vt:lpstr>
      <vt:lpstr>PowerPoint Presentation</vt:lpstr>
      <vt:lpstr>Buried Soil Structures</vt:lpstr>
      <vt:lpstr>Bridge Load Testing Initiative</vt:lpstr>
      <vt:lpstr>Bridge Load Testing Initiative: Midland County, Michigan</vt:lpstr>
      <vt:lpstr>Bridge Load Testing Initiative: Midland County, Michigan</vt:lpstr>
      <vt:lpstr>Bridge Load Testing Initiative: Van Buren County</vt:lpstr>
      <vt:lpstr>Collaboration Challenges</vt:lpstr>
      <vt:lpstr>Thank You</vt:lpstr>
    </vt:vector>
  </TitlesOfParts>
  <Company>Iowa Soybean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Soy Transportation Coalition State Staff Meeting - Wednesday, April 16, 2008</dc:title>
  <dc:creator>Mike Steenhoek</dc:creator>
  <cp:lastModifiedBy>Ernest Perry</cp:lastModifiedBy>
  <cp:revision>418</cp:revision>
  <cp:lastPrinted>2021-09-10T20:19:23Z</cp:lastPrinted>
  <dcterms:created xsi:type="dcterms:W3CDTF">2008-04-16T04:39:25Z</dcterms:created>
  <dcterms:modified xsi:type="dcterms:W3CDTF">2022-07-27T15:01:23Z</dcterms:modified>
</cp:coreProperties>
</file>